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1" r:id="rId3"/>
    <p:sldId id="277" r:id="rId4"/>
    <p:sldId id="271" r:id="rId5"/>
    <p:sldId id="272" r:id="rId6"/>
    <p:sldId id="257" r:id="rId7"/>
    <p:sldId id="273" r:id="rId8"/>
    <p:sldId id="259" r:id="rId9"/>
    <p:sldId id="260" r:id="rId10"/>
    <p:sldId id="276" r:id="rId11"/>
    <p:sldId id="263" r:id="rId12"/>
    <p:sldId id="265" r:id="rId13"/>
    <p:sldId id="264" r:id="rId14"/>
    <p:sldId id="266" r:id="rId15"/>
    <p:sldId id="267" r:id="rId16"/>
    <p:sldId id="269" r:id="rId17"/>
    <p:sldId id="270" r:id="rId18"/>
    <p:sldId id="278" r:id="rId19"/>
    <p:sldId id="258" r:id="rId20"/>
    <p:sldId id="268" r:id="rId21"/>
    <p:sldId id="275" r:id="rId22"/>
    <p:sldId id="274" r:id="rId23"/>
    <p:sldId id="26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95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657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4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567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91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509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056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7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46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87337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504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17039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7992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5158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C1C18-307B-4F68-A007-B5B542270E8D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4637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892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6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CBC1C18-307B-4F68-A007-B5B542270E8D}" type="datetimeFigureOut">
              <a:rPr lang="en-US" smtClean="0"/>
              <a:t>10/23/2024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8147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content.foto.my.mail.ru/mail/lora258562/_blogs/i-368076.jpg" TargetMode="External"/><Relationship Id="rId13" Type="http://schemas.openxmlformats.org/officeDocument/2006/relationships/hyperlink" Target="https://avatars.dzeninfra.ru/get-zen_doc/271828/pub_6531454ef7c48c070750c502_65315eee837888561134d67f/scale_1200" TargetMode="External"/><Relationship Id="rId18" Type="http://schemas.openxmlformats.org/officeDocument/2006/relationships/hyperlink" Target="https://risovashki.tv/media/content_images/2018/04/13/main_na_dache_skrin.jpeg" TargetMode="External"/><Relationship Id="rId3" Type="http://schemas.openxmlformats.org/officeDocument/2006/relationships/hyperlink" Target="https://avatars.dzeninfra.ru/get-zen_doc/9709210/pub_644b75df6e459848bb0e392b_644b778765d35f53cc3d211d/scale_1200" TargetMode="External"/><Relationship Id="rId21" Type="http://schemas.openxmlformats.org/officeDocument/2006/relationships/hyperlink" Target="https://avatars.dzeninfra.ru/get-zen_doc/271828/pub_6531454ef7c48c070750c502_653157e8f721352f031369da/scale_1200" TargetMode="External"/><Relationship Id="rId7" Type="http://schemas.openxmlformats.org/officeDocument/2006/relationships/hyperlink" Target="https://papik.pro/izobr/uploads/posts/2023-02/medium/1677204845_papik-pro-p-yuliya-koryakina-illyustratsii-12.jpg" TargetMode="External"/><Relationship Id="rId12" Type="http://schemas.openxmlformats.org/officeDocument/2006/relationships/hyperlink" Target="https://avatars.dzeninfra.ru/get-zen_doc/271828/pub_6531454ef7c48c070750c502_65315461d43c5e46afa99f7f/scale_1200" TargetMode="External"/><Relationship Id="rId17" Type="http://schemas.openxmlformats.org/officeDocument/2006/relationships/hyperlink" Target="https://avatars.dzeninfra.ru/get-zen_doc/271828/pub_6531454ef7c48c070750c502_6531679d58c25016d7e072be/scale_1200" TargetMode="External"/><Relationship Id="rId2" Type="http://schemas.openxmlformats.org/officeDocument/2006/relationships/hyperlink" Target="https://avatars.dzeninfra.ru/get-zen_doc/271828/pub_6531454ef7c48c070750c502_653256bf86a26a7629a96eae/scale_1200" TargetMode="External"/><Relationship Id="rId16" Type="http://schemas.openxmlformats.org/officeDocument/2006/relationships/hyperlink" Target="https://avatars.dzeninfra.ru/get-zen_doc/9731390/pub_643adcba97b1eb7d4011d6a7_643adcd2241af459e8de1e52/scale_1200" TargetMode="External"/><Relationship Id="rId20" Type="http://schemas.openxmlformats.org/officeDocument/2006/relationships/hyperlink" Target="https://avatars.dzeninfra.ru/get-zen_doc/271828/pub_6531454ef7c48c070750c502_653157d5b2518f4886014365/scale_120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vatars.dzeninfra.ru/get-zen_doc/271828/pub_6531454ef7c48c070750c502_65316319d6100f7a6ff70c7e/scale_1200" TargetMode="External"/><Relationship Id="rId11" Type="http://schemas.openxmlformats.org/officeDocument/2006/relationships/hyperlink" Target="https://avatars.dzeninfra.ru/get-zen_doc/271828/pub_6531454ef7c48c070750c502_653156b3ac1eaf2192809cc2/scale_1200" TargetMode="External"/><Relationship Id="rId24" Type="http://schemas.openxmlformats.org/officeDocument/2006/relationships/hyperlink" Target="https://avatars.dzeninfra.ru/get-zen_doc/271828/pub_6531454ef7c48c070750c502_65315f0e49c50a3b1ed00f5d/scale_1200" TargetMode="External"/><Relationship Id="rId5" Type="http://schemas.openxmlformats.org/officeDocument/2006/relationships/hyperlink" Target="https://avatars.dzeninfra.ru/get-zen_doc/271828/pub_6531454ef7c48c070750c502_6531538eefd7f4498d4cceb6/scale_1200" TargetMode="External"/><Relationship Id="rId15" Type="http://schemas.openxmlformats.org/officeDocument/2006/relationships/hyperlink" Target="https://avatars.dzeninfra.ru/get-zen_doc/271828/pub_6531454ef7c48c070750c502_653154aad11ae01d2aed7b87/scale_1200" TargetMode="External"/><Relationship Id="rId23" Type="http://schemas.openxmlformats.org/officeDocument/2006/relationships/hyperlink" Target="https://avatars.dzeninfra.ru/get-zen_doc/271828/pub_6531454ef7c48c070750c502_653158d79e3a246608d16f58/scale_1200" TargetMode="External"/><Relationship Id="rId10" Type="http://schemas.openxmlformats.org/officeDocument/2006/relationships/hyperlink" Target="https://avatars.dzeninfra.ru/get-zen_doc/271828/pub_6531454ef7c48c070750c502_653153cfe82387673fc9894e/scale_1200" TargetMode="External"/><Relationship Id="rId19" Type="http://schemas.openxmlformats.org/officeDocument/2006/relationships/hyperlink" Target="https://avatars.dzeninfra.ru/get-zen_doc/271828/pub_6531454ef7c48c070750c502_6531579bb2518f488600cedc/scale_1200" TargetMode="External"/><Relationship Id="rId4" Type="http://schemas.openxmlformats.org/officeDocument/2006/relationships/hyperlink" Target="https://avatars.dzeninfra.ru/get-zen_doc/271828/pub_6531454ef7c48c070750c502_65315382d43c5e46afa7b5ac/scale_1200" TargetMode="External"/><Relationship Id="rId9" Type="http://schemas.openxmlformats.org/officeDocument/2006/relationships/hyperlink" Target="https://avatars.dzeninfra.ru/get-zen_doc/9686475/pub_644b75df6e459848bb0e392b_644b7a05b9a3223a7a1be5ee/scale_1200" TargetMode="External"/><Relationship Id="rId14" Type="http://schemas.openxmlformats.org/officeDocument/2006/relationships/hyperlink" Target="https://avatars.dzeninfra.ru/get-zen_doc/9558734/pub_643adcba97b1eb7d4011d6a7_643adcd65358984e7f2c0453/scale_1200" TargetMode="External"/><Relationship Id="rId22" Type="http://schemas.openxmlformats.org/officeDocument/2006/relationships/hyperlink" Target="https://avatars.dzeninfra.ru/get-zen_doc/271828/pub_6531454ef7c48c070750c502_65315905d11ae01d2af755ff/scale_1200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yan-kirilenko.livejournal.com/5947.html" TargetMode="External"/><Relationship Id="rId3" Type="http://schemas.openxmlformats.org/officeDocument/2006/relationships/hyperlink" Target="https://dzen.ru/a/YchyeZGnGwSe2yYi" TargetMode="External"/><Relationship Id="rId7" Type="http://schemas.openxmlformats.org/officeDocument/2006/relationships/hyperlink" Target="https://my.mail.ru/community/ickycctvo-2015./4A22148F94EF7891.html" TargetMode="External"/><Relationship Id="rId2" Type="http://schemas.openxmlformats.org/officeDocument/2006/relationships/hyperlink" Target="https://dzen.ru/a/ZTFFTvfEjAcHUMU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rodom.livejournal.com/1006436.html" TargetMode="External"/><Relationship Id="rId5" Type="http://schemas.openxmlformats.org/officeDocument/2006/relationships/hyperlink" Target="https://lovers-of-art.livejournal.com/641817.html" TargetMode="External"/><Relationship Id="rId4" Type="http://schemas.openxmlformats.org/officeDocument/2006/relationships/hyperlink" Target="https://www.dejurka.ru/articless/olga_gromov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CABA1-CA87-47CB-BD9A-FB9558E52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1807" y="3428998"/>
            <a:ext cx="9401517" cy="3633954"/>
          </a:xfrm>
        </p:spPr>
        <p:txBody>
          <a:bodyPr>
            <a:normAutofit fontScale="90000"/>
          </a:bodyPr>
          <a:lstStyle/>
          <a:p>
            <a:pPr algn="r"/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rgbClr val="DCAB34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Подготовила: </a:t>
            </a: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педагог дополнительного образования</a:t>
            </a: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студии изобразительного искусства</a:t>
            </a: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Павельева Елена Федоровна</a:t>
            </a:r>
            <a:b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ru-RU" sz="1600" b="0" i="1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                              Саранск 2024</a:t>
            </a:r>
            <a:br>
              <a:rPr kumimoji="0" lang="ru-RU" sz="1600" b="0" i="0" u="none" strike="noStrike" kern="1200" cap="all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Palatino Linotype" panose="02040502050505030304"/>
                <a:ea typeface="+mn-ea"/>
                <a:cs typeface="+mn-cs"/>
              </a:rPr>
            </a:b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1510DB-F48A-4894-B38A-9B7973CE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833" y="1850066"/>
            <a:ext cx="7097674" cy="157893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600" b="1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Методическая разработка на тему: «НОВЫЕ РУССКИЕ БАБКИ, КОТИКИ и не только на КАРИКАТУРАХ от художницы-иллюстратора Ольги Громовой»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0596F-0AB7-418F-80A9-A873F7275372}"/>
              </a:ext>
            </a:extLst>
          </p:cNvPr>
          <p:cNvSpPr txBox="1"/>
          <p:nvPr/>
        </p:nvSpPr>
        <p:spPr>
          <a:xfrm>
            <a:off x="148857" y="382772"/>
            <a:ext cx="89898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Муниципальное учреждение дополнительного образования</a:t>
            </a:r>
            <a:br>
              <a:rPr lang="ru-RU" sz="18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«Центр эстетического </a:t>
            </a:r>
            <a:r>
              <a:rPr lang="ru-RU" sz="1800" i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воспитания детей»</a:t>
            </a:r>
            <a:br>
              <a:rPr lang="ru-RU" sz="1800" i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</a:br>
            <a:r>
              <a:rPr lang="ru-RU" sz="1800" i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города Саранска Республики Мордовия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 descr="Карикатурист и художник -иллюстратор Ольга Громова / Фото получено из свободного доступа /">
            <a:extLst>
              <a:ext uri="{FF2B5EF4-FFF2-40B4-BE49-F238E27FC236}">
                <a16:creationId xmlns:a16="http://schemas.microsoft.com/office/drawing/2014/main" id="{22FE349D-747C-42B5-A949-A5DB91157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61" y="1261790"/>
            <a:ext cx="3489606" cy="433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526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E7975-5363-40D3-BB0F-A483EA19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283780"/>
            <a:ext cx="7958331" cy="1601506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6"/>
                </a:solidFill>
                <a:latin typeface="Arial Black" panose="020B0A04020102020204" pitchFamily="34" charset="0"/>
              </a:rPr>
              <a:t>Биография художника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56F3A8-5272-4254-A4CD-FBDB78C58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41" y="1261241"/>
            <a:ext cx="10846676" cy="4788703"/>
          </a:xfrm>
        </p:spPr>
        <p:txBody>
          <a:bodyPr>
            <a:noAutofit/>
          </a:bodyPr>
          <a:lstStyle/>
          <a:p>
            <a:pPr marL="6160" indent="0">
              <a:buNone/>
            </a:pPr>
            <a:r>
              <a:rPr lang="ru-RU" sz="2400" b="0" i="0" dirty="0">
                <a:effectLst/>
                <a:latin typeface="Arial Black" panose="020B0A04020102020204" pitchFamily="34" charset="0"/>
              </a:rPr>
              <a:t>Творчество художницы-иллюстратора и карикатуриста из Москвы Ольги Громовой , которая хорошо известна в сети благодаря своим карикатурам, главные герои которых являются НОВЫЕ РУССКИЕ БАБУШКИ !</a:t>
            </a:r>
          </a:p>
          <a:p>
            <a:pPr marL="6160" indent="0">
              <a:buNone/>
            </a:pPr>
            <a:r>
              <a:rPr lang="ru-RU" sz="2400" b="0" i="0" dirty="0">
                <a:effectLst/>
                <a:latin typeface="Arial Black" panose="020B0A04020102020204" pitchFamily="34" charset="0"/>
              </a:rPr>
              <a:t>В одном из своих интервью Ольга признается, что «Бабушек я очень люблю. У меня была именно такая бабушка, родители на работе целый день, а бабушка дома, всегда рядом. Она была очень весёлой, с юмором. Самый близкий для меня человек» Но бабушки бывают разные, ведь не зря де в народе говориться : " Бабки всякие нужны ! Бабки всякие важны ! " И как здесь не вспомнить замечательные слова из песни Вячеслава Добрынина " Бабушки - старушки "</a:t>
            </a:r>
            <a:endParaRPr lang="ru-RU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296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9EF5303-70EC-4038-8E55-EFC69E0ED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488732"/>
            <a:ext cx="11177752" cy="5759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i="0" dirty="0">
                <a:effectLst/>
                <a:latin typeface="-apple-system"/>
              </a:rPr>
              <a:t>	</a:t>
            </a:r>
            <a:r>
              <a:rPr lang="ru-RU" sz="2400" b="0" i="0" dirty="0">
                <a:effectLst/>
                <a:latin typeface="Arial Black" panose="020B0A04020102020204" pitchFamily="34" charset="0"/>
              </a:rPr>
              <a:t>Ольга Громова живет и работает в качестве художника- иллюстратора и карикатуриста в Москве. Она родилась в городе Калуга в 1973 году. Обучение проходила в МХУПИ имени Калинина по специальности художник по росписи и лаковой миниатюре в период с 1989 по 1994 год.</a:t>
            </a:r>
          </a:p>
          <a:p>
            <a:pPr marL="0" indent="0">
              <a:buNone/>
            </a:pPr>
            <a:r>
              <a:rPr lang="ru-RU" sz="2400" b="0" i="0" dirty="0">
                <a:effectLst/>
                <a:latin typeface="Arial Black" panose="020B0A04020102020204" pitchFamily="34" charset="0"/>
              </a:rPr>
              <a:t>	Помимо разнообразных карикатур на различные бытовые темы и ситуации Ольга создает очень душевные иллюстрации к детским книжкам, среди которых в первую очередь следует отметить такие, как "Денискины рассказы " Драгунского, " Доктор Айболит " Чуковского, " К доске пойдет </a:t>
            </a:r>
            <a:r>
              <a:rPr lang="ru-RU" sz="2400" b="0" i="0" dirty="0" err="1">
                <a:effectLst/>
                <a:latin typeface="Arial Black" panose="020B0A04020102020204" pitchFamily="34" charset="0"/>
              </a:rPr>
              <a:t>Василькин</a:t>
            </a:r>
            <a:r>
              <a:rPr lang="ru-RU" sz="2400" b="0" i="0" dirty="0">
                <a:effectLst/>
                <a:latin typeface="Arial Black" panose="020B0A04020102020204" pitchFamily="34" charset="0"/>
              </a:rPr>
              <a:t> ! " Виктории </a:t>
            </a:r>
            <a:r>
              <a:rPr lang="ru-RU" sz="2400" b="0" i="0" dirty="0" err="1">
                <a:effectLst/>
                <a:latin typeface="Arial Black" panose="020B0A04020102020204" pitchFamily="34" charset="0"/>
              </a:rPr>
              <a:t>Ледерман</a:t>
            </a:r>
            <a:r>
              <a:rPr lang="ru-RU" sz="2400" b="0" i="0" dirty="0">
                <a:effectLst/>
                <a:latin typeface="Arial Black" panose="020B0A04020102020204" pitchFamily="34" charset="0"/>
              </a:rPr>
              <a:t>, " МУМУ " Тургенева, " Как ни в чём не бывало " Алексея Толстого, " Федорино горе " Чуковского, " Записки для моих потомков " Ариадны Борисовой, " </a:t>
            </a:r>
            <a:r>
              <a:rPr lang="ru-RU" sz="2400" b="0" i="0" dirty="0" err="1">
                <a:effectLst/>
                <a:latin typeface="Arial Black" panose="020B0A04020102020204" pitchFamily="34" charset="0"/>
              </a:rPr>
              <a:t>Светлик</a:t>
            </a:r>
            <a:r>
              <a:rPr lang="ru-RU" sz="2400" b="0" i="0" dirty="0">
                <a:effectLst/>
                <a:latin typeface="Arial Black" panose="020B0A04020102020204" pitchFamily="34" charset="0"/>
              </a:rPr>
              <a:t> и </a:t>
            </a:r>
            <a:r>
              <a:rPr lang="ru-RU" sz="2400" b="0" i="0" dirty="0" err="1">
                <a:effectLst/>
                <a:latin typeface="Arial Black" panose="020B0A04020102020204" pitchFamily="34" charset="0"/>
              </a:rPr>
              <a:t>Тучкин</a:t>
            </a:r>
            <a:r>
              <a:rPr lang="ru-RU" sz="2400" b="0" i="0" dirty="0">
                <a:effectLst/>
                <a:latin typeface="Arial Black" panose="020B0A04020102020204" pitchFamily="34" charset="0"/>
              </a:rPr>
              <a:t> и пузырьки желаний " Виктории </a:t>
            </a:r>
            <a:r>
              <a:rPr lang="ru-RU" sz="2400" b="0" i="0" dirty="0" err="1">
                <a:effectLst/>
                <a:latin typeface="Arial Black" panose="020B0A04020102020204" pitchFamily="34" charset="0"/>
              </a:rPr>
              <a:t>Ледерман</a:t>
            </a:r>
            <a:r>
              <a:rPr lang="ru-RU" sz="2400" b="0" i="0" dirty="0">
                <a:effectLst/>
                <a:latin typeface="Arial Black" panose="020B0A04020102020204" pitchFamily="34" charset="0"/>
              </a:rPr>
              <a:t> и даже сказки Пушкина. </a:t>
            </a:r>
            <a:endParaRPr lang="ru-RU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405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8D53D-C570-4CDE-B478-1833AF14B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sz="4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</a:br>
            <a:br>
              <a:rPr lang="ru-RU" sz="4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</a:br>
            <a:br>
              <a:rPr lang="ru-RU" sz="4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4400" dirty="0">
                <a:solidFill>
                  <a:schemeClr val="accent6"/>
                </a:solidFill>
                <a:latin typeface="Arial Black" panose="020B0A04020102020204" pitchFamily="34" charset="0"/>
              </a:rPr>
              <a:t>Творчество художника</a:t>
            </a:r>
          </a:p>
        </p:txBody>
      </p:sp>
    </p:spTree>
    <p:extLst>
      <p:ext uri="{BB962C8B-B14F-4D97-AF65-F5344CB8AC3E}">
        <p14:creationId xmlns:p14="http://schemas.microsoft.com/office/powerpoint/2010/main" val="153980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6894E-36F5-40CD-B8DF-D66957B93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209" y="425302"/>
            <a:ext cx="9441711" cy="1459983"/>
          </a:xfrm>
        </p:spPr>
        <p:txBody>
          <a:bodyPr>
            <a:normAutofit/>
          </a:bodyPr>
          <a:lstStyle/>
          <a:p>
            <a:br>
              <a:rPr lang="ru-RU" sz="1600" dirty="0"/>
            </a:br>
            <a:endParaRPr lang="ru-RU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4B9403-8902-4E12-9F2E-314E2255BCDD}"/>
              </a:ext>
            </a:extLst>
          </p:cNvPr>
          <p:cNvSpPr txBox="1"/>
          <p:nvPr/>
        </p:nvSpPr>
        <p:spPr>
          <a:xfrm>
            <a:off x="4869712" y="3827721"/>
            <a:ext cx="6677246" cy="863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FA534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kumimoji="0" lang="ru-RU" sz="1800" b="0" i="1" u="none" strike="noStrike" kern="1200" cap="all" spc="0" normalizeH="0" baseline="0" noProof="0" dirty="0">
              <a:ln>
                <a:noFill/>
              </a:ln>
              <a:solidFill>
                <a:srgbClr val="DCAB34">
                  <a:lumMod val="7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5FA534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lang="ru-RU" i="1" cap="all" dirty="0">
              <a:solidFill>
                <a:srgbClr val="DCAB34">
                  <a:lumMod val="75000"/>
                </a:srgb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A6FFB8-EDCD-4190-B9D0-A82C7E08D72D}"/>
              </a:ext>
            </a:extLst>
          </p:cNvPr>
          <p:cNvSpPr txBox="1"/>
          <p:nvPr/>
        </p:nvSpPr>
        <p:spPr>
          <a:xfrm>
            <a:off x="10756821" y="2976320"/>
            <a:ext cx="13038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1)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4E41BE-597F-438C-847E-4FAAEB19C4E1}"/>
              </a:ext>
            </a:extLst>
          </p:cNvPr>
          <p:cNvSpPr txBox="1"/>
          <p:nvPr/>
        </p:nvSpPr>
        <p:spPr>
          <a:xfrm>
            <a:off x="2459421" y="252248"/>
            <a:ext cx="66806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"Весёлая карусель"</a:t>
            </a:r>
            <a:endParaRPr lang="ru-RU" sz="24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Карикатура от художника -иллюстратора Ольги Громовой под названием &quot; Весёлая карусель &quot;">
            <a:extLst>
              <a:ext uri="{FF2B5EF4-FFF2-40B4-BE49-F238E27FC236}">
                <a16:creationId xmlns:a16="http://schemas.microsoft.com/office/drawing/2014/main" id="{B7CB41A7-F69E-421F-8B29-08DCB369A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66" y="854953"/>
            <a:ext cx="10223644" cy="575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370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EF9BBE0-4D74-4D07-B18F-D633AF115492}"/>
              </a:ext>
            </a:extLst>
          </p:cNvPr>
          <p:cNvSpPr txBox="1"/>
          <p:nvPr/>
        </p:nvSpPr>
        <p:spPr>
          <a:xfrm>
            <a:off x="1434661" y="4813003"/>
            <a:ext cx="865526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     (Фото 2)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C8A02-6A7B-447E-994A-5E3FBC108141}"/>
              </a:ext>
            </a:extLst>
          </p:cNvPr>
          <p:cNvSpPr txBox="1"/>
          <p:nvPr/>
        </p:nvSpPr>
        <p:spPr>
          <a:xfrm>
            <a:off x="1813035" y="173421"/>
            <a:ext cx="73270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-apple-system"/>
              </a:rPr>
              <a:t> </a:t>
            </a:r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Дворовый патруль "</a:t>
            </a:r>
          </a:p>
          <a:p>
            <a:br>
              <a:rPr lang="ru-RU" sz="2400" dirty="0">
                <a:solidFill>
                  <a:schemeClr val="accent6"/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Карикатура от художника -иллюстратора Ольги Громовой под названием &quot;  Дворовый патруль &quot;">
            <a:extLst>
              <a:ext uri="{FF2B5EF4-FFF2-40B4-BE49-F238E27FC236}">
                <a16:creationId xmlns:a16="http://schemas.microsoft.com/office/drawing/2014/main" id="{16E5E7B2-FB74-4DC1-89BE-4D03C52FC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0" y="773584"/>
            <a:ext cx="6441676" cy="531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E76EA2-DB61-4B5C-8CE7-2FF1B7D44A3E}"/>
              </a:ext>
            </a:extLst>
          </p:cNvPr>
          <p:cNvSpPr txBox="1"/>
          <p:nvPr/>
        </p:nvSpPr>
        <p:spPr>
          <a:xfrm>
            <a:off x="6604587" y="1592318"/>
            <a:ext cx="558741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u="none" strike="noStrike" dirty="0">
                <a:effectLst/>
                <a:latin typeface="-apple-system"/>
              </a:rPr>
              <a:t>У подъезда кто сидит целый день обычно</a:t>
            </a:r>
            <a:br>
              <a:rPr lang="ru-RU" sz="2000" b="1" i="1" u="none" strike="noStrike" dirty="0">
                <a:effectLst/>
                <a:latin typeface="-apple-system"/>
              </a:rPr>
            </a:br>
            <a:r>
              <a:rPr lang="ru-RU" sz="2000" b="1" i="1" u="none" strike="noStrike" dirty="0">
                <a:effectLst/>
                <a:latin typeface="-apple-system"/>
              </a:rPr>
              <a:t>И на всех всегда сердит и ворчит привычно</a:t>
            </a:r>
            <a:br>
              <a:rPr lang="ru-RU" sz="2000" b="1" i="1" u="none" strike="noStrike" dirty="0">
                <a:effectLst/>
                <a:latin typeface="-apple-system"/>
              </a:rPr>
            </a:br>
            <a:r>
              <a:rPr lang="ru-RU" sz="2000" b="1" i="1" u="none" strike="noStrike" dirty="0">
                <a:effectLst/>
                <a:latin typeface="-apple-system"/>
              </a:rPr>
              <a:t>Кто ругает снег за снег, дождь за дождь ругает</a:t>
            </a:r>
            <a:br>
              <a:rPr lang="ru-RU" sz="2000" b="1" i="1" u="none" strike="noStrike" dirty="0">
                <a:effectLst/>
                <a:latin typeface="-apple-system"/>
              </a:rPr>
            </a:br>
            <a:r>
              <a:rPr lang="ru-RU" sz="2000" b="1" i="1" u="none" strike="noStrike" dirty="0">
                <a:effectLst/>
                <a:latin typeface="-apple-system"/>
              </a:rPr>
              <a:t>И, конечно, лучше всех всё на свете знает</a:t>
            </a:r>
            <a:br>
              <a:rPr lang="ru-RU" sz="2000" b="1" i="1" u="none" strike="noStrike" dirty="0">
                <a:effectLst/>
                <a:latin typeface="-apple-system"/>
              </a:rPr>
            </a:br>
            <a:r>
              <a:rPr lang="ru-RU" sz="2000" b="1" i="1" u="none" strike="noStrike" dirty="0">
                <a:effectLst/>
                <a:latin typeface="-apple-system"/>
              </a:rPr>
              <a:t>И, конечно, лучше всех всё на свете знает</a:t>
            </a:r>
            <a:br>
              <a:rPr lang="ru-RU" sz="2000" b="1" i="1" u="none" strike="noStrike" dirty="0">
                <a:effectLst/>
                <a:latin typeface="-apple-system"/>
              </a:rPr>
            </a:br>
            <a:r>
              <a:rPr lang="ru-RU" sz="2000" b="1" i="1" u="none" strike="noStrike" dirty="0">
                <a:effectLst/>
                <a:latin typeface="-apple-system"/>
              </a:rPr>
              <a:t>Бабушки, бабушки, бабушки-старушки</a:t>
            </a:r>
            <a:br>
              <a:rPr lang="ru-RU" sz="2000" b="1" i="1" u="none" strike="noStrike" dirty="0">
                <a:effectLst/>
                <a:latin typeface="-apple-system"/>
              </a:rPr>
            </a:br>
            <a:r>
              <a:rPr lang="ru-RU" sz="2000" b="1" i="1" u="none" strike="noStrike" dirty="0">
                <a:effectLst/>
                <a:latin typeface="-apple-system"/>
              </a:rPr>
              <a:t>Бабушки, бабушки, ушки на макушке... </a:t>
            </a:r>
          </a:p>
          <a:p>
            <a:endParaRPr lang="ru-RU" sz="2000" b="1" i="1" u="none" strike="noStrike" dirty="0">
              <a:effectLst/>
              <a:latin typeface="-apple-system"/>
            </a:endParaRPr>
          </a:p>
          <a:p>
            <a:r>
              <a:rPr lang="ru-RU" sz="2000" b="1" i="1" u="none" strike="noStrike" dirty="0">
                <a:effectLst/>
                <a:latin typeface="-apple-system"/>
              </a:rPr>
              <a:t>/ Текст песни Вячеслав Добрынин /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853211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9A5476-AE5B-4AAD-817E-232FED425EBC}"/>
              </a:ext>
            </a:extLst>
          </p:cNvPr>
          <p:cNvSpPr txBox="1"/>
          <p:nvPr/>
        </p:nvSpPr>
        <p:spPr>
          <a:xfrm>
            <a:off x="9900745" y="2845704"/>
            <a:ext cx="176573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3)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9E9329-D57F-4D7B-B78D-AA043744D44D}"/>
              </a:ext>
            </a:extLst>
          </p:cNvPr>
          <p:cNvSpPr txBox="1"/>
          <p:nvPr/>
        </p:nvSpPr>
        <p:spPr>
          <a:xfrm>
            <a:off x="1261241" y="41979"/>
            <a:ext cx="8639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" Наши люди в булочную на такси не ездят ! "</a:t>
            </a:r>
            <a:endParaRPr lang="ru-RU" sz="24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 descr="Карикатура от художника -иллюстратора Ольги Громовой под названием &quot; Наши люди в булочную на такси не ездят ! &quot;">
            <a:extLst>
              <a:ext uri="{FF2B5EF4-FFF2-40B4-BE49-F238E27FC236}">
                <a16:creationId xmlns:a16="http://schemas.microsoft.com/office/drawing/2014/main" id="{CA50A333-17DC-46E1-99BD-1FAECE374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1" y="503644"/>
            <a:ext cx="8058354" cy="631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64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1D1FC9F-9D69-44E4-B7D4-58AC55454172}"/>
              </a:ext>
            </a:extLst>
          </p:cNvPr>
          <p:cNvSpPr txBox="1"/>
          <p:nvPr/>
        </p:nvSpPr>
        <p:spPr>
          <a:xfrm>
            <a:off x="10181121" y="2806290"/>
            <a:ext cx="159571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F2C827-A9F7-4BA5-B5E1-0726CD843F3B}"/>
              </a:ext>
            </a:extLst>
          </p:cNvPr>
          <p:cNvSpPr txBox="1"/>
          <p:nvPr/>
        </p:nvSpPr>
        <p:spPr>
          <a:xfrm>
            <a:off x="1277007" y="867104"/>
            <a:ext cx="837149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1" dirty="0">
                <a:effectLst/>
                <a:latin typeface="-apple-system"/>
              </a:rPr>
              <a:t>Кто к кому когда пришел, кто чего нарушил -</a:t>
            </a:r>
            <a:br>
              <a:rPr lang="ru-RU" sz="2800" b="1" dirty="0"/>
            </a:br>
            <a:r>
              <a:rPr lang="ru-RU" sz="2800" b="1" i="1" dirty="0">
                <a:effectLst/>
                <a:latin typeface="-apple-system"/>
              </a:rPr>
              <a:t>Все известно хорошо бабушкам-старушкам,</a:t>
            </a:r>
            <a:br>
              <a:rPr lang="ru-RU" sz="2800" b="1" dirty="0"/>
            </a:br>
            <a:r>
              <a:rPr lang="ru-RU" sz="2800" b="1" i="1" dirty="0">
                <a:effectLst/>
                <a:latin typeface="-apple-system"/>
              </a:rPr>
              <a:t>Покачают головой строго и сурово</a:t>
            </a:r>
            <a:br>
              <a:rPr lang="ru-RU" sz="2800" b="1" dirty="0"/>
            </a:br>
            <a:r>
              <a:rPr lang="ru-RU" sz="2800" b="1" i="1" dirty="0">
                <a:effectLst/>
                <a:latin typeface="-apple-system"/>
              </a:rPr>
              <a:t>И боится их порой даже участковый.</a:t>
            </a:r>
            <a:br>
              <a:rPr lang="ru-RU" sz="2800" b="1" dirty="0"/>
            </a:br>
            <a:r>
              <a:rPr lang="ru-RU" sz="2800" b="1" i="1" dirty="0">
                <a:effectLst/>
                <a:latin typeface="-apple-system"/>
              </a:rPr>
              <a:t>И боится их порой даже участковый.</a:t>
            </a:r>
            <a:br>
              <a:rPr lang="ru-RU" sz="2800" b="1" dirty="0"/>
            </a:br>
            <a:br>
              <a:rPr lang="ru-RU" sz="2800" b="1" dirty="0"/>
            </a:br>
            <a:r>
              <a:rPr lang="ru-RU" sz="2800" b="1" i="1" dirty="0">
                <a:effectLst/>
                <a:latin typeface="-apple-system"/>
              </a:rPr>
              <a:t>Бабушки, бабушки, бабушки-старушки,</a:t>
            </a:r>
            <a:br>
              <a:rPr lang="ru-RU" sz="2800" b="1" dirty="0"/>
            </a:br>
            <a:r>
              <a:rPr lang="ru-RU" sz="2800" b="1" i="1" dirty="0">
                <a:effectLst/>
                <a:latin typeface="-apple-system"/>
              </a:rPr>
              <a:t>Бабушки, бабушки, ушки на макушке... </a:t>
            </a:r>
          </a:p>
          <a:p>
            <a:endParaRPr lang="ru-RU" sz="2800" b="1" i="1" dirty="0">
              <a:effectLst/>
              <a:latin typeface="-apple-system"/>
            </a:endParaRPr>
          </a:p>
          <a:p>
            <a:r>
              <a:rPr lang="ru-RU" sz="2800" b="1" i="1" dirty="0">
                <a:effectLst/>
                <a:latin typeface="-apple-system"/>
              </a:rPr>
              <a:t>/ Текст песни Вячеслав Добрынин /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0033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B7EEF27-71FA-4CF6-B637-17C62692561B}"/>
              </a:ext>
            </a:extLst>
          </p:cNvPr>
          <p:cNvSpPr txBox="1"/>
          <p:nvPr/>
        </p:nvSpPr>
        <p:spPr>
          <a:xfrm>
            <a:off x="10137228" y="3007851"/>
            <a:ext cx="134006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4)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B2E2FB-ED72-42B5-870F-6A50CB5AC17D}"/>
              </a:ext>
            </a:extLst>
          </p:cNvPr>
          <p:cNvSpPr txBox="1"/>
          <p:nvPr/>
        </p:nvSpPr>
        <p:spPr>
          <a:xfrm>
            <a:off x="2676196" y="180976"/>
            <a:ext cx="6463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" Про снобов "</a:t>
            </a:r>
            <a:endParaRPr lang="ru-RU" sz="24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5122" name="Picture 2" descr=" Карикатура от художника -иллюстратора Ольги Громовой под названием &quot;  Про снобов &quot;">
            <a:extLst>
              <a:ext uri="{FF2B5EF4-FFF2-40B4-BE49-F238E27FC236}">
                <a16:creationId xmlns:a16="http://schemas.microsoft.com/office/drawing/2014/main" id="{BC7085BD-A5EE-484D-873D-62BC2F73F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723" y="704918"/>
            <a:ext cx="7015655" cy="598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841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CDACA66-8222-4312-B2BE-9FA6F1852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476" y="141891"/>
            <a:ext cx="10026869" cy="6463862"/>
          </a:xfrm>
        </p:spPr>
        <p:txBody>
          <a:bodyPr>
            <a:normAutofit/>
          </a:bodyPr>
          <a:lstStyle/>
          <a:p>
            <a:pPr marL="6160" indent="0">
              <a:buNone/>
            </a:pPr>
            <a:r>
              <a:rPr lang="ru-RU" b="0" i="0" dirty="0">
                <a:effectLst/>
                <a:latin typeface="Arial Black" panose="020B0A04020102020204" pitchFamily="34" charset="0"/>
              </a:rPr>
              <a:t> </a:t>
            </a:r>
            <a:br>
              <a:rPr lang="ru-RU" dirty="0">
                <a:latin typeface="Arial Black" panose="020B0A04020102020204" pitchFamily="34" charset="0"/>
              </a:rPr>
            </a:br>
            <a:endParaRPr lang="ru-RU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749B7-EC93-45F5-A6CC-A7C37144A239}"/>
              </a:ext>
            </a:extLst>
          </p:cNvPr>
          <p:cNvSpPr txBox="1"/>
          <p:nvPr/>
        </p:nvSpPr>
        <p:spPr>
          <a:xfrm>
            <a:off x="1245476" y="252247"/>
            <a:ext cx="78945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" На рейве "</a:t>
            </a:r>
            <a:endParaRPr lang="ru-RU" sz="24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97BCD5-43CF-4959-980C-0B0BDDF9A273}"/>
              </a:ext>
            </a:extLst>
          </p:cNvPr>
          <p:cNvSpPr txBox="1"/>
          <p:nvPr/>
        </p:nvSpPr>
        <p:spPr>
          <a:xfrm>
            <a:off x="9285890" y="3236451"/>
            <a:ext cx="283812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5)</a:t>
            </a:r>
            <a:endParaRPr lang="ru-RU" dirty="0"/>
          </a:p>
        </p:txBody>
      </p:sp>
      <p:pic>
        <p:nvPicPr>
          <p:cNvPr id="2" name="Picture 2" descr="false">
            <a:extLst>
              <a:ext uri="{FF2B5EF4-FFF2-40B4-BE49-F238E27FC236}">
                <a16:creationId xmlns:a16="http://schemas.microsoft.com/office/drawing/2014/main" id="{0E179386-496E-478F-9302-3437D7FB5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986" y="833962"/>
            <a:ext cx="7417914" cy="555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76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8388304-4C00-43A9-9FD7-4E4F8DD49F45}"/>
              </a:ext>
            </a:extLst>
          </p:cNvPr>
          <p:cNvSpPr txBox="1"/>
          <p:nvPr/>
        </p:nvSpPr>
        <p:spPr>
          <a:xfrm>
            <a:off x="9292459" y="3105807"/>
            <a:ext cx="2720863" cy="3831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                 </a:t>
            </a:r>
            <a:r>
              <a:rPr lang="ru-RU" b="0" i="0" dirty="0">
                <a:effectLst/>
                <a:latin typeface="Arial Black" panose="020B0A04020102020204" pitchFamily="34" charset="0"/>
              </a:rPr>
              <a:t>(Фото 6)</a:t>
            </a:r>
            <a:endParaRPr lang="ru-RU" dirty="0"/>
          </a:p>
        </p:txBody>
      </p:sp>
      <p:pic>
        <p:nvPicPr>
          <p:cNvPr id="7170" name="Picture 2" descr="Карикатура от художника -иллюстратора Ольги Громовой под названием &quot; Самогоновна и Никотиновна гадают на картах &quot;">
            <a:extLst>
              <a:ext uri="{FF2B5EF4-FFF2-40B4-BE49-F238E27FC236}">
                <a16:creationId xmlns:a16="http://schemas.microsoft.com/office/drawing/2014/main" id="{E53A9820-5822-4040-96BD-AFCDDAEF6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476" y="659011"/>
            <a:ext cx="7909908" cy="600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9BD7B1-D590-4A05-B666-FE22D686A8DA}"/>
              </a:ext>
            </a:extLst>
          </p:cNvPr>
          <p:cNvSpPr txBox="1"/>
          <p:nvPr/>
        </p:nvSpPr>
        <p:spPr>
          <a:xfrm>
            <a:off x="819807" y="197346"/>
            <a:ext cx="96642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" </a:t>
            </a:r>
            <a:r>
              <a:rPr lang="ru-RU" sz="2400" b="0" i="0" dirty="0" err="1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Самогоновна</a:t>
            </a:r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 и </a:t>
            </a:r>
            <a:r>
              <a:rPr lang="ru-RU" sz="2400" b="0" i="0" dirty="0" err="1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Никотиновна</a:t>
            </a:r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 гадают на картах "</a:t>
            </a:r>
            <a:endParaRPr lang="ru-RU" sz="24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517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947F6B-1A3E-478C-966D-71FC3D46331A}"/>
              </a:ext>
            </a:extLst>
          </p:cNvPr>
          <p:cNvSpPr txBox="1"/>
          <p:nvPr/>
        </p:nvSpPr>
        <p:spPr>
          <a:xfrm>
            <a:off x="10122302" y="2992083"/>
            <a:ext cx="12604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7)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1D9FAC-E05C-428F-84E8-019231B78D6D}"/>
              </a:ext>
            </a:extLst>
          </p:cNvPr>
          <p:cNvSpPr txBox="1"/>
          <p:nvPr/>
        </p:nvSpPr>
        <p:spPr>
          <a:xfrm>
            <a:off x="488731" y="881960"/>
            <a:ext cx="107678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Arial Black" panose="020B0A04020102020204" pitchFamily="34" charset="0"/>
              </a:rPr>
              <a:t>Особенно меня повеселила серия работ от Ольги Громовой с её бабушками - инстаграмщицами, которые очень даже уверенно осваивают новые профессии </a:t>
            </a:r>
            <a:r>
              <a:rPr lang="ru-RU" b="0" i="0" dirty="0" err="1">
                <a:effectLst/>
                <a:latin typeface="Arial Black" panose="020B0A04020102020204" pitchFamily="34" charset="0"/>
              </a:rPr>
              <a:t>бьюти</a:t>
            </a:r>
            <a:r>
              <a:rPr lang="ru-RU" b="0" i="0" dirty="0">
                <a:effectLst/>
                <a:latin typeface="Arial Black" panose="020B0A04020102020204" pitchFamily="34" charset="0"/>
              </a:rPr>
              <a:t>-блогеров, интернет- стримеров, активно участвуют в жизни сетевого сообщества, не стесняются делиться в сети своим персональным мнением по любому на то поводу, что особо подтверждает их такая бурная активностью на данной платформе.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8207" name="Picture 15">
            <a:extLst>
              <a:ext uri="{FF2B5EF4-FFF2-40B4-BE49-F238E27FC236}">
                <a16:creationId xmlns:a16="http://schemas.microsoft.com/office/drawing/2014/main" id="{3096BE39-B52F-4E47-A103-B4E92CB60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255" y="2429781"/>
            <a:ext cx="5707117" cy="422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23F3025-387E-4D87-A425-0AE2F07FCA66}"/>
              </a:ext>
            </a:extLst>
          </p:cNvPr>
          <p:cNvSpPr txBox="1"/>
          <p:nvPr/>
        </p:nvSpPr>
        <p:spPr>
          <a:xfrm>
            <a:off x="2617077" y="204952"/>
            <a:ext cx="65229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-apple-system"/>
              </a:rPr>
              <a:t> </a:t>
            </a:r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Гардеробщица " или " ПРЕВЕД ! "</a:t>
            </a:r>
            <a:endParaRPr lang="ru-RU" sz="24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407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6608D0F-E9A1-45FF-9301-A5465B00F773}"/>
              </a:ext>
            </a:extLst>
          </p:cNvPr>
          <p:cNvSpPr txBox="1"/>
          <p:nvPr/>
        </p:nvSpPr>
        <p:spPr>
          <a:xfrm>
            <a:off x="9743090" y="3047264"/>
            <a:ext cx="154502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</a:t>
            </a:r>
            <a:r>
              <a:rPr lang="ru-RU" dirty="0">
                <a:latin typeface="Arial Black" panose="020B0A04020102020204" pitchFamily="34" charset="0"/>
              </a:rPr>
              <a:t>8</a:t>
            </a:r>
            <a:r>
              <a:rPr lang="ru-RU" b="0" i="0" dirty="0">
                <a:effectLst/>
                <a:latin typeface="Arial Black" panose="020B0A04020102020204" pitchFamily="34" charset="0"/>
              </a:rPr>
              <a:t>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AC0CE3-2CFF-4565-BC57-1AA82BF0C93C}"/>
              </a:ext>
            </a:extLst>
          </p:cNvPr>
          <p:cNvSpPr txBox="1"/>
          <p:nvPr/>
        </p:nvSpPr>
        <p:spPr>
          <a:xfrm>
            <a:off x="2590801" y="157656"/>
            <a:ext cx="65492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-apple-system"/>
              </a:rPr>
              <a:t> </a:t>
            </a:r>
            <a:r>
              <a:rPr lang="ru-RU" sz="2400" dirty="0">
                <a:solidFill>
                  <a:schemeClr val="accent6"/>
                </a:solidFill>
                <a:latin typeface="Arial Black" panose="020B0A04020102020204" pitchFamily="34" charset="0"/>
              </a:rPr>
              <a:t>        «</a:t>
            </a:r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Модный приговор» </a:t>
            </a:r>
            <a:endParaRPr lang="ru-RU" sz="24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9218" name="Picture 2" descr="Карикатура от художника -иллюстратора Ольги Громовой под названием &quot; Модный приговор &quot;">
            <a:extLst>
              <a:ext uri="{FF2B5EF4-FFF2-40B4-BE49-F238E27FC236}">
                <a16:creationId xmlns:a16="http://schemas.microsoft.com/office/drawing/2014/main" id="{0A9EFBE0-4596-413C-86F7-2173BAEDD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659" y="663633"/>
            <a:ext cx="7010400" cy="607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04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3B4CE0-A4C8-42D3-BD9E-0CC66B86BF97}"/>
              </a:ext>
            </a:extLst>
          </p:cNvPr>
          <p:cNvSpPr txBox="1"/>
          <p:nvPr/>
        </p:nvSpPr>
        <p:spPr>
          <a:xfrm>
            <a:off x="2711669" y="2992083"/>
            <a:ext cx="881292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9</a:t>
            </a:r>
            <a:r>
              <a:rPr lang="ru-RU" b="0" i="0">
                <a:effectLst/>
                <a:latin typeface="Arial Black" panose="020B0A04020102020204" pitchFamily="34" charset="0"/>
              </a:rPr>
              <a:t>)                                                             </a:t>
            </a:r>
            <a:r>
              <a:rPr lang="ru-RU" b="0" i="0" dirty="0">
                <a:effectLst/>
                <a:latin typeface="Arial Black" panose="020B0A04020102020204" pitchFamily="34" charset="0"/>
              </a:rPr>
              <a:t>(Фото 10)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836142-5FB7-4910-BDBC-862652ADA5C6}"/>
              </a:ext>
            </a:extLst>
          </p:cNvPr>
          <p:cNvSpPr txBox="1"/>
          <p:nvPr/>
        </p:nvSpPr>
        <p:spPr>
          <a:xfrm>
            <a:off x="740979" y="172598"/>
            <a:ext cx="107836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6"/>
                </a:solidFill>
                <a:latin typeface="Arial Black" panose="020B0A04020102020204" pitchFamily="34" charset="0"/>
              </a:rPr>
              <a:t>«</a:t>
            </a:r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Стримеры у подъезда»                  «</a:t>
            </a:r>
            <a:r>
              <a:rPr lang="ru-RU" sz="2400" b="0" i="0" dirty="0" err="1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Бьюти</a:t>
            </a:r>
            <a:r>
              <a:rPr lang="ru-RU" sz="2400" b="0" i="0" dirty="0">
                <a:solidFill>
                  <a:schemeClr val="accent6"/>
                </a:solidFill>
                <a:effectLst/>
                <a:latin typeface="Arial Black" panose="020B0A04020102020204" pitchFamily="34" charset="0"/>
              </a:rPr>
              <a:t>-блогеры 2»"</a:t>
            </a:r>
            <a:endParaRPr lang="ru-RU" sz="24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2" name="Picture 2" descr="Карикатура от художника -иллюстратора Ольги Громовой под названием &quot; Стримеры у подъезда &quot;">
            <a:extLst>
              <a:ext uri="{FF2B5EF4-FFF2-40B4-BE49-F238E27FC236}">
                <a16:creationId xmlns:a16="http://schemas.microsoft.com/office/drawing/2014/main" id="{412F4C13-B610-44C2-963A-D1E1228DC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42" y="652062"/>
            <a:ext cx="5396834" cy="555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Карикатура от художника -иллюстратора Ольги Громовой под названием &quot; Бьюти-блогеры  2 &quot;">
            <a:extLst>
              <a:ext uri="{FF2B5EF4-FFF2-40B4-BE49-F238E27FC236}">
                <a16:creationId xmlns:a16="http://schemas.microsoft.com/office/drawing/2014/main" id="{E96AF95E-DA34-4D78-B3EE-5EC3E1AB5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648" y="634264"/>
            <a:ext cx="6093319" cy="562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452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E293774-FABB-4679-A54B-CC697A7DC504}"/>
              </a:ext>
            </a:extLst>
          </p:cNvPr>
          <p:cNvSpPr txBox="1"/>
          <p:nvPr/>
        </p:nvSpPr>
        <p:spPr>
          <a:xfrm>
            <a:off x="10042633" y="2944788"/>
            <a:ext cx="146619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11)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A6D53C-4521-4E6C-8C81-48D35846EE40}"/>
              </a:ext>
            </a:extLst>
          </p:cNvPr>
          <p:cNvSpPr txBox="1"/>
          <p:nvPr/>
        </p:nvSpPr>
        <p:spPr>
          <a:xfrm>
            <a:off x="1135117" y="173421"/>
            <a:ext cx="8004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" Гонщица "</a:t>
            </a:r>
            <a:endParaRPr lang="ru-RU" sz="2400" dirty="0"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Карикатура от художника -иллюстратора Ольги Громовой под названием &quot;  Гонщица &quot;">
            <a:extLst>
              <a:ext uri="{FF2B5EF4-FFF2-40B4-BE49-F238E27FC236}">
                <a16:creationId xmlns:a16="http://schemas.microsoft.com/office/drawing/2014/main" id="{4D761DF5-B25B-4587-ADF9-839D3DDCA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117" y="635086"/>
            <a:ext cx="7554748" cy="608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226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0CA8EC6-3A90-4795-9528-A2444D9EAAED}"/>
              </a:ext>
            </a:extLst>
          </p:cNvPr>
          <p:cNvSpPr txBox="1"/>
          <p:nvPr/>
        </p:nvSpPr>
        <p:spPr>
          <a:xfrm>
            <a:off x="9748718" y="3007850"/>
            <a:ext cx="158668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5BAD24-6EC6-474A-9E79-D1DE975542DB}"/>
              </a:ext>
            </a:extLst>
          </p:cNvPr>
          <p:cNvSpPr txBox="1"/>
          <p:nvPr/>
        </p:nvSpPr>
        <p:spPr>
          <a:xfrm>
            <a:off x="315311" y="1008993"/>
            <a:ext cx="1152459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0" i="0" dirty="0">
                <a:effectLst/>
                <a:latin typeface="Arial Black" panose="020B0A04020102020204" pitchFamily="34" charset="0"/>
              </a:rPr>
              <a:t>Серия работ от Ольги Громовой, где она демонстрирует не только Новых русских бабушек, но и их питомцев : Котиков и Песиков ! И ведь, действительно, так и есть : " Старушка думала, что завела кота, а кот считал, что он завел старушку. Но оба понимали, что жизнь не та без этой потрясающей зверушки! "</a:t>
            </a:r>
            <a:endParaRPr lang="ru-RU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83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C4547C1-919F-480E-86F4-568ABEAB5A47}"/>
              </a:ext>
            </a:extLst>
          </p:cNvPr>
          <p:cNvSpPr txBox="1"/>
          <p:nvPr/>
        </p:nvSpPr>
        <p:spPr>
          <a:xfrm>
            <a:off x="10342179" y="2869324"/>
            <a:ext cx="154502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12)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098304-D1A3-4F3D-9B56-97E2FC72D8C9}"/>
              </a:ext>
            </a:extLst>
          </p:cNvPr>
          <p:cNvSpPr txBox="1"/>
          <p:nvPr/>
        </p:nvSpPr>
        <p:spPr>
          <a:xfrm>
            <a:off x="914399" y="173421"/>
            <a:ext cx="97273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" Муза Петровна пьёт чай с печеньками, коржиком и надеждой на скорое счастье "</a:t>
            </a:r>
            <a:endParaRPr lang="ru-RU" sz="2400" dirty="0"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Карикатура от художника -иллюстратора Ольги Громовой под названием &quot; Муза Петровна пьёт чай с печеньками, коржиком и надеждой на скорое счастье &quot;">
            <a:extLst>
              <a:ext uri="{FF2B5EF4-FFF2-40B4-BE49-F238E27FC236}">
                <a16:creationId xmlns:a16="http://schemas.microsoft.com/office/drawing/2014/main" id="{BE9A2DD8-AB85-404D-B274-3B2855AB6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020" y="1004418"/>
            <a:ext cx="6068082" cy="560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514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2475A9-42B6-4F5F-8503-80E78A608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599090"/>
            <a:ext cx="8946541" cy="56493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0" i="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Я рисую на бумаге контур тушью или карандашом, потом сканирую и цвет уже делаю в </a:t>
            </a:r>
            <a:r>
              <a:rPr lang="ru-RU" sz="3600" b="0" i="0" dirty="0" err="1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фотошопе</a:t>
            </a:r>
            <a:r>
              <a:rPr lang="ru-RU" sz="3600" b="0" i="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. Использую в основном свои собственные текстуры, которые делаю тоже на бумаге акварелью, гуашью или маслом.</a:t>
            </a:r>
            <a:endParaRPr lang="ru-RU" sz="3600" dirty="0"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271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634B123-9A7B-4E21-A02A-1810A3C32603}"/>
              </a:ext>
            </a:extLst>
          </p:cNvPr>
          <p:cNvSpPr txBox="1"/>
          <p:nvPr/>
        </p:nvSpPr>
        <p:spPr>
          <a:xfrm>
            <a:off x="1781503" y="3244334"/>
            <a:ext cx="969579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r>
              <a:rPr lang="ru-RU" b="0" i="0" dirty="0">
                <a:effectLst/>
                <a:latin typeface="Arial Black" panose="020B0A04020102020204" pitchFamily="34" charset="0"/>
              </a:rPr>
              <a:t>(Фото 13)                                                                                  (Фото 14)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0DDA5B-4485-4608-BD11-58C0C38D2FE9}"/>
              </a:ext>
            </a:extLst>
          </p:cNvPr>
          <p:cNvSpPr txBox="1"/>
          <p:nvPr/>
        </p:nvSpPr>
        <p:spPr>
          <a:xfrm>
            <a:off x="1135117" y="173421"/>
            <a:ext cx="10641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" Любимчик «                                    " Любимый Барсик "</a:t>
            </a:r>
            <a:endParaRPr lang="ru-RU" sz="2400" dirty="0"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 Карикатура от художника -иллюстратора Ольги Громовой под названием &quot;  Любимчик &quot;">
            <a:extLst>
              <a:ext uri="{FF2B5EF4-FFF2-40B4-BE49-F238E27FC236}">
                <a16:creationId xmlns:a16="http://schemas.microsoft.com/office/drawing/2014/main" id="{4C5515EA-B1DE-434B-B12E-281E67C73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81" y="903074"/>
            <a:ext cx="5921976" cy="527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Карикатура от художника -иллюстратора Ольги Громовой под названием &quot; Любимый Барсик &quot;">
            <a:extLst>
              <a:ext uri="{FF2B5EF4-FFF2-40B4-BE49-F238E27FC236}">
                <a16:creationId xmlns:a16="http://schemas.microsoft.com/office/drawing/2014/main" id="{736F970D-65AB-4AAF-BB6A-7B8B5C03B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87" y="918482"/>
            <a:ext cx="5719132" cy="526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875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CD032E3-4C99-4C14-BEDF-BBEEC0E2F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931" y="1056703"/>
            <a:ext cx="6546430" cy="4197931"/>
          </a:xfrm>
        </p:spPr>
        <p:txBody>
          <a:bodyPr>
            <a:normAutofit/>
          </a:bodyPr>
          <a:lstStyle/>
          <a:p>
            <a:pPr marL="6160" indent="0">
              <a:buNone/>
            </a:pPr>
            <a:br>
              <a:rPr lang="ru-RU" sz="2200" dirty="0">
                <a:latin typeface="Arial Black" panose="020B0A04020102020204" pitchFamily="34" charset="0"/>
              </a:rPr>
            </a:br>
            <a:endParaRPr lang="ru-RU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6A175D-9788-4365-AD74-F24B190723A8}"/>
              </a:ext>
            </a:extLst>
          </p:cNvPr>
          <p:cNvSpPr txBox="1"/>
          <p:nvPr/>
        </p:nvSpPr>
        <p:spPr>
          <a:xfrm>
            <a:off x="376784" y="189186"/>
            <a:ext cx="10722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«Послеобеденный сон»           «В ожидании конца света»</a:t>
            </a:r>
            <a:endParaRPr lang="ru-RU" sz="2400" dirty="0"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 descr=" Карикатура от художника -иллюстратора Ольги Громовой под названием &quot;Послеобеденный сон &quot;">
            <a:extLst>
              <a:ext uri="{FF2B5EF4-FFF2-40B4-BE49-F238E27FC236}">
                <a16:creationId xmlns:a16="http://schemas.microsoft.com/office/drawing/2014/main" id="{4954D17A-7843-4951-90CD-EC5D974A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9" y="816228"/>
            <a:ext cx="4417520" cy="522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FDABF2-6816-43D4-AF66-962AEDF137BB}"/>
              </a:ext>
            </a:extLst>
          </p:cNvPr>
          <p:cNvSpPr txBox="1"/>
          <p:nvPr/>
        </p:nvSpPr>
        <p:spPr>
          <a:xfrm>
            <a:off x="487143" y="3097952"/>
            <a:ext cx="1024917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Arial Black" panose="020B0A04020102020204" pitchFamily="34" charset="0"/>
              </a:rPr>
              <a:t>(</a:t>
            </a: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endParaRPr lang="ru-RU" dirty="0">
              <a:latin typeface="Arial Black" panose="020B0A04020102020204" pitchFamily="34" charset="0"/>
            </a:endParaRPr>
          </a:p>
          <a:p>
            <a:endParaRPr lang="ru-RU" b="0" i="0" dirty="0">
              <a:effectLst/>
              <a:latin typeface="Arial Black" panose="020B0A04020102020204" pitchFamily="34" charset="0"/>
            </a:endParaRPr>
          </a:p>
          <a:p>
            <a:r>
              <a:rPr lang="ru-RU" dirty="0">
                <a:latin typeface="Arial Black" panose="020B0A04020102020204" pitchFamily="34" charset="0"/>
              </a:rPr>
              <a:t>                </a:t>
            </a:r>
            <a:r>
              <a:rPr lang="ru-RU" b="0" i="0" dirty="0">
                <a:effectLst/>
                <a:latin typeface="Arial Black" panose="020B0A04020102020204" pitchFamily="34" charset="0"/>
              </a:rPr>
              <a:t>Фото 15)                                                                                  (Фото 16)</a:t>
            </a:r>
            <a:endParaRPr lang="ru-RU" dirty="0"/>
          </a:p>
        </p:txBody>
      </p:sp>
      <p:pic>
        <p:nvPicPr>
          <p:cNvPr id="4100" name="Picture 4" descr=" Карикатура от художника -иллюстратора Ольги Громовой под названием &quot; В ожидании конца света &quot;">
            <a:extLst>
              <a:ext uri="{FF2B5EF4-FFF2-40B4-BE49-F238E27FC236}">
                <a16:creationId xmlns:a16="http://schemas.microsoft.com/office/drawing/2014/main" id="{47276900-F99B-4FC5-8A29-D898D8AAA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939" y="828538"/>
            <a:ext cx="6829881" cy="521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062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827BF90-0080-4D76-825D-E965C85BD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214" y="1056290"/>
            <a:ext cx="10452537" cy="4371624"/>
          </a:xfrm>
        </p:spPr>
        <p:txBody>
          <a:bodyPr>
            <a:noAutofit/>
          </a:bodyPr>
          <a:lstStyle/>
          <a:p>
            <a:pPr marL="6160" indent="0" algn="ctr">
              <a:buNone/>
            </a:pPr>
            <a:r>
              <a:rPr lang="ru-RU" sz="3600" b="0" i="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Юмор Ольги Громовой одновременно тонкий и гротескный, ее карикатуры вызывают самые теплые чувства, от умиления, до восхищения. В карикатурах есть несколько узнаваемых постоянных героев, за приключениями которых интересно наблюдать.</a:t>
            </a:r>
            <a:endParaRPr lang="ru-RU" sz="4000" b="1" dirty="0">
              <a:solidFill>
                <a:schemeClr val="accent6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504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AF4DEF-B97A-46B1-8C65-5ABA652F2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538" y="236484"/>
            <a:ext cx="9261601" cy="1648802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latin typeface="Arial Black" panose="020B0A04020102020204" pitchFamily="34" charset="0"/>
              </a:rPr>
              <a:t>Источник фотографий: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9B4B81-2D3F-48CC-9DBC-7F1F4EF3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607" y="693683"/>
            <a:ext cx="11414233" cy="6164317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Arial Black" panose="020B0A04020102020204" pitchFamily="34" charset="0"/>
              </a:rPr>
              <a:t>(</a:t>
            </a:r>
            <a:r>
              <a:rPr lang="ru-RU" sz="2200" dirty="0">
                <a:latin typeface="Arial Black" panose="020B0A04020102020204" pitchFamily="34" charset="0"/>
              </a:rPr>
              <a:t>Фото 1)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2"/>
              </a:rPr>
              <a:t>https://avatars.dzeninfra.ru/get-zen_doc/271828/pub_6531454ef7c48c070750c502_653256bf86a26a7629a96eae/scale_1200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2)</a:t>
            </a:r>
            <a:r>
              <a:rPr lang="en-US" sz="2200" dirty="0">
                <a:latin typeface="Arial Black" panose="020B0A04020102020204" pitchFamily="34" charset="0"/>
                <a:hlinkClick r:id="rId3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4"/>
              </a:rPr>
              <a:t>https://avatars.dzeninfra.ru/get-zen_doc/271828/pub_6531454ef7c48c070750c502_65315382d43c5e46afa7b5ac/scale_1200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3)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5"/>
              </a:rPr>
              <a:t>https://avatars.dzeninfra.ru/get-zen_doc/271828/pub_6531454ef7c48c070750c502_6531538eefd7f4498d4cceb6/scale_1200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4)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6"/>
              </a:rPr>
              <a:t>https://avatars.dzeninfra.ru/get-zen_doc/271828/pub_6531454ef7c48c070750c502_65316319d6100f7a6ff70c7e/scale_1200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5)</a:t>
            </a:r>
            <a:r>
              <a:rPr lang="en-US" sz="2200" dirty="0">
                <a:latin typeface="Arial Black" panose="020B0A04020102020204" pitchFamily="34" charset="0"/>
                <a:hlinkClick r:id="rId7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8"/>
              </a:rPr>
              <a:t>https://content.foto.my.mail.ru/mail/lora258562/_blogs/i-368076.jpg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6)</a:t>
            </a:r>
            <a:r>
              <a:rPr lang="en-US" sz="2200" dirty="0">
                <a:latin typeface="Arial Black" panose="020B0A04020102020204" pitchFamily="34" charset="0"/>
                <a:hlinkClick r:id="rId9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10"/>
              </a:rPr>
              <a:t>https://avatars.dzeninfra.ru/get-zen_doc/271828/pub_6531454ef7c48c070750c502_653153cfe82387673fc9894e/scale_1200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7)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11"/>
              </a:rPr>
              <a:t>https://avatars.dzeninfra.ru/get-zen_doc/271828/pub_6531454ef7c48c070750c502_653156b3ac1eaf2192809cc2/scale_1200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8)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12"/>
              </a:rPr>
              <a:t>https://avatars.dzeninfra.ru/get-zen_doc/271828/pub_6531454ef7c48c070750c502_65315461d43c5e46afa99f7f/scale_1200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9)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13"/>
              </a:rPr>
              <a:t>https://avatars.dzeninfra.ru/get-zen_doc/271828/pub_6531454ef7c48c070750c502_65315eee837888561134d67f/scale_1200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10)</a:t>
            </a:r>
            <a:r>
              <a:rPr lang="en-US" sz="2200" dirty="0">
                <a:latin typeface="Arial Black" panose="020B0A04020102020204" pitchFamily="34" charset="0"/>
                <a:hlinkClick r:id="rId14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15"/>
              </a:rPr>
              <a:t>https://avatars.dzeninfra.ru/get-zen_doc/271828/pub_6531454ef7c48c070750c502_653154aad11ae01d2aed7b87/scale_1200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11)</a:t>
            </a:r>
            <a:r>
              <a:rPr lang="en-US" sz="2200" dirty="0">
                <a:latin typeface="Arial Black" panose="020B0A04020102020204" pitchFamily="34" charset="0"/>
                <a:hlinkClick r:id="rId16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17"/>
              </a:rPr>
              <a:t>https://avatars.dzeninfra.ru/get-zen_doc/271828/pub_6531454ef7c48c070750c502_6531679d58c25016d7e072be/scale_1200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12)</a:t>
            </a:r>
            <a:r>
              <a:rPr lang="en-US" sz="2200" dirty="0">
                <a:latin typeface="Arial Black" panose="020B0A04020102020204" pitchFamily="34" charset="0"/>
                <a:hlinkClick r:id="rId18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19"/>
              </a:rPr>
              <a:t>https://avatars.dzeninfra.ru/get-zen_doc/271828/pub_6531454ef7c48c070750c502_6531579bb2518f488600cedc/scale_1200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13)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20"/>
              </a:rPr>
              <a:t>https://avatars.dzeninfra.ru/get-zen_doc/271828/pub_6531454ef7c48c070750c502_653157d5b2518f4886014365/scale_1200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14)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21"/>
              </a:rPr>
              <a:t>https://avatars.dzeninfra.ru/get-zen_doc/271828/pub_6531454ef7c48c070750c502_653157e8f721352f031369da/scale_1200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15)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22"/>
              </a:rPr>
              <a:t>https://avatars.dzeninfra.ru/get-zen_doc/271828/pub_6531454ef7c48c070750c502_65315905d11ae01d2af755ff/scale_1200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16)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23"/>
              </a:rPr>
              <a:t>https://avatars.dzeninfra.ru/get-zen_doc/271828/pub_6531454ef7c48c070750c502_653158d79e3a246608d16f58/scale_1200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dirty="0">
                <a:latin typeface="Arial Black" panose="020B0A04020102020204" pitchFamily="34" charset="0"/>
              </a:rPr>
              <a:t>(Фото на титульном листе)</a:t>
            </a:r>
            <a:r>
              <a:rPr lang="en-US" sz="2200" dirty="0">
                <a:latin typeface="Arial Black" panose="020B0A04020102020204" pitchFamily="34" charset="0"/>
              </a:rPr>
              <a:t> </a:t>
            </a:r>
            <a:r>
              <a:rPr lang="en-US" sz="2200" dirty="0">
                <a:latin typeface="Arial Black" panose="020B0A04020102020204" pitchFamily="34" charset="0"/>
                <a:hlinkClick r:id="rId24"/>
              </a:rPr>
              <a:t>https://avatars.dzeninfra.ru/get-zen_doc/271828/pub_6531454ef7c48c070750c502_65315f0e49c50a3b1ed00f5d/scale_1200</a:t>
            </a:r>
            <a:endParaRPr lang="ru-RU" sz="2200" dirty="0">
              <a:latin typeface="Arial Black" panose="020B0A04020102020204" pitchFamily="34" charset="0"/>
            </a:endParaRPr>
          </a:p>
          <a:p>
            <a:pPr marL="6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146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D0D35C-6AF7-4C48-8B9F-B3E21D108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414" y="236484"/>
            <a:ext cx="9387725" cy="1648802"/>
          </a:xfrm>
        </p:spPr>
        <p:txBody>
          <a:bodyPr>
            <a:normAutofit/>
          </a:bodyPr>
          <a:lstStyle/>
          <a:p>
            <a:pPr algn="l"/>
            <a:r>
              <a:rPr lang="ru-RU" sz="2400" dirty="0">
                <a:latin typeface="Arial Black" panose="020B0A04020102020204" pitchFamily="34" charset="0"/>
              </a:rPr>
              <a:t>Интернет - источник: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428EAA-03E6-4EF3-A661-4A07E1878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041" y="1056290"/>
            <a:ext cx="10205545" cy="4993654"/>
          </a:xfrm>
        </p:spPr>
        <p:txBody>
          <a:bodyPr/>
          <a:lstStyle/>
          <a:p>
            <a:pPr marL="6160" indent="0">
              <a:buNone/>
            </a:pPr>
            <a:r>
              <a:rPr lang="en-US" sz="2400" dirty="0">
                <a:latin typeface="Arial Black" panose="020B0A04020102020204" pitchFamily="34" charset="0"/>
                <a:hlinkClick r:id="rId2"/>
              </a:rPr>
              <a:t>https://dzen.ru/a/ZTFFTvfEjAcHUMUC</a:t>
            </a:r>
            <a:endParaRPr lang="ru-RU" sz="2400" dirty="0">
              <a:latin typeface="Arial Black" panose="020B0A04020102020204" pitchFamily="34" charset="0"/>
            </a:endParaRPr>
          </a:p>
          <a:p>
            <a:pPr marL="6160" indent="0">
              <a:buNone/>
            </a:pPr>
            <a:r>
              <a:rPr lang="en-US" sz="2400" dirty="0">
                <a:latin typeface="Arial Black" panose="020B0A04020102020204" pitchFamily="34" charset="0"/>
                <a:hlinkClick r:id="rId3"/>
              </a:rPr>
              <a:t>https://dzen.ru/a/YchyeZGnGwSe2yYi</a:t>
            </a:r>
            <a:endParaRPr lang="ru-RU" sz="2400" dirty="0">
              <a:latin typeface="Arial Black" panose="020B0A04020102020204" pitchFamily="34" charset="0"/>
            </a:endParaRPr>
          </a:p>
          <a:p>
            <a:pPr marL="6160" indent="0">
              <a:buNone/>
            </a:pPr>
            <a:r>
              <a:rPr lang="en-US" sz="2400" dirty="0">
                <a:latin typeface="Arial Black" panose="020B0A04020102020204" pitchFamily="34" charset="0"/>
                <a:hlinkClick r:id="rId4"/>
              </a:rPr>
              <a:t>https://www.dejurka.ru/articless/olga_gromova/</a:t>
            </a:r>
            <a:endParaRPr lang="ru-RU" sz="2400" dirty="0">
              <a:latin typeface="Arial Black" panose="020B0A04020102020204" pitchFamily="34" charset="0"/>
            </a:endParaRPr>
          </a:p>
          <a:p>
            <a:pPr marL="6160" indent="0">
              <a:buNone/>
            </a:pPr>
            <a:r>
              <a:rPr lang="en-US" sz="2400" dirty="0">
                <a:latin typeface="Arial Black" panose="020B0A04020102020204" pitchFamily="34" charset="0"/>
                <a:hlinkClick r:id="rId5"/>
              </a:rPr>
              <a:t>https://lovers-of-art.livejournal.com/641817.html</a:t>
            </a:r>
            <a:endParaRPr lang="ru-RU" sz="2400" dirty="0">
              <a:latin typeface="Arial Black" panose="020B0A04020102020204" pitchFamily="34" charset="0"/>
            </a:endParaRPr>
          </a:p>
          <a:p>
            <a:pPr marL="6160" indent="0">
              <a:buNone/>
            </a:pPr>
            <a:r>
              <a:rPr lang="en-US" sz="2400" dirty="0">
                <a:latin typeface="Arial Black" panose="020B0A04020102020204" pitchFamily="34" charset="0"/>
                <a:hlinkClick r:id="rId6"/>
              </a:rPr>
              <a:t>https://yarodom.livejournal.com/1006436.html</a:t>
            </a:r>
            <a:endParaRPr lang="ru-RU" sz="2400" dirty="0">
              <a:latin typeface="Arial Black" panose="020B0A04020102020204" pitchFamily="34" charset="0"/>
            </a:endParaRPr>
          </a:p>
          <a:p>
            <a:pPr marL="6160" indent="0">
              <a:buNone/>
            </a:pPr>
            <a:r>
              <a:rPr lang="en-US" sz="2400" dirty="0">
                <a:latin typeface="Arial Black" panose="020B0A04020102020204" pitchFamily="34" charset="0"/>
                <a:hlinkClick r:id="rId7"/>
              </a:rPr>
              <a:t>https://my.mail.ru/community/ickycctvo-2015./4A22148F94EF7891.html</a:t>
            </a:r>
            <a:endParaRPr lang="ru-RU" sz="2400" dirty="0">
              <a:latin typeface="Arial Black" panose="020B0A04020102020204" pitchFamily="34" charset="0"/>
            </a:endParaRPr>
          </a:p>
          <a:p>
            <a:pPr marL="6160" indent="0">
              <a:buNone/>
            </a:pPr>
            <a:r>
              <a:rPr lang="en-US" sz="2400" dirty="0">
                <a:latin typeface="Arial Black" panose="020B0A04020102020204" pitchFamily="34" charset="0"/>
                <a:hlinkClick r:id="rId8"/>
              </a:rPr>
              <a:t>https://yan-kirilenko.livejournal.com/5947.html</a:t>
            </a:r>
            <a:endParaRPr lang="ru-RU" sz="2400" dirty="0">
              <a:latin typeface="Arial Black" panose="020B0A04020102020204" pitchFamily="34" charset="0"/>
            </a:endParaRPr>
          </a:p>
          <a:p>
            <a:pPr marL="6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821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177</TotalTime>
  <Words>1369</Words>
  <Application>Microsoft Office PowerPoint</Application>
  <PresentationFormat>Широкоэкранный</PresentationFormat>
  <Paragraphs>245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-apple-system</vt:lpstr>
      <vt:lpstr>Arial</vt:lpstr>
      <vt:lpstr>Arial Black</vt:lpstr>
      <vt:lpstr>Century Gothic</vt:lpstr>
      <vt:lpstr>Palatino Linotype</vt:lpstr>
      <vt:lpstr>Wingdings 3</vt:lpstr>
      <vt:lpstr>Ион</vt:lpstr>
      <vt:lpstr>          Подготовила:  педагог дополнительного образования студии изобразительного искусства Павельева Елена Федоровна                               Саранск 2024 </vt:lpstr>
      <vt:lpstr>Биография художника</vt:lpstr>
      <vt:lpstr>Презентация PowerPoint</vt:lpstr>
      <vt:lpstr>   Творчество художника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 фотографий:</vt:lpstr>
      <vt:lpstr>Интернет - источник: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Подготовила:  педагог дополнительного образования студии изобразительного искусства Павельева Елена Федоровна                               Саранск 2024 </dc:title>
  <dc:creator>Елена</dc:creator>
  <cp:lastModifiedBy>Елена</cp:lastModifiedBy>
  <cp:revision>10</cp:revision>
  <dcterms:created xsi:type="dcterms:W3CDTF">2024-10-08T17:52:25Z</dcterms:created>
  <dcterms:modified xsi:type="dcterms:W3CDTF">2024-10-23T18:41:52Z</dcterms:modified>
</cp:coreProperties>
</file>