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57" r:id="rId3"/>
    <p:sldId id="277" r:id="rId4"/>
    <p:sldId id="273" r:id="rId5"/>
    <p:sldId id="272" r:id="rId6"/>
    <p:sldId id="270" r:id="rId7"/>
    <p:sldId id="267" r:id="rId8"/>
    <p:sldId id="271" r:id="rId9"/>
    <p:sldId id="265" r:id="rId10"/>
    <p:sldId id="264" r:id="rId11"/>
    <p:sldId id="268" r:id="rId12"/>
    <p:sldId id="262" r:id="rId13"/>
    <p:sldId id="263" r:id="rId14"/>
    <p:sldId id="258" r:id="rId15"/>
    <p:sldId id="259" r:id="rId16"/>
    <p:sldId id="280" r:id="rId17"/>
    <p:sldId id="281" r:id="rId18"/>
    <p:sldId id="261"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61" d="100"/>
          <a:sy n="61" d="100"/>
        </p:scale>
        <p:origin x="72"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4945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988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3332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9432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1809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0291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0745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1395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7133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747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46463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3970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4783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6016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7299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5126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891192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veryimportantlot.com/ru/news/obchestvo-i-lyudi/pol-sinyak-kartiny-i-tvorchestvo" TargetMode="External"/><Relationship Id="rId7" Type="http://schemas.openxmlformats.org/officeDocument/2006/relationships/hyperlink" Target="https://artchive.ru/paulsignac" TargetMode="External"/><Relationship Id="rId2" Type="http://schemas.openxmlformats.org/officeDocument/2006/relationships/hyperlink" Target="https://dzen.ru/a/ZC00dzF1CAkYXB7T" TargetMode="External"/><Relationship Id="rId1" Type="http://schemas.openxmlformats.org/officeDocument/2006/relationships/slideLayout" Target="../slideLayouts/slideLayout2.xml"/><Relationship Id="rId6" Type="http://schemas.openxmlformats.org/officeDocument/2006/relationships/hyperlink" Target="https://24smi.org/celebrity/117218-pol-siniak.html" TargetMode="External"/><Relationship Id="rId5" Type="http://schemas.openxmlformats.org/officeDocument/2006/relationships/hyperlink" Target="https://svistanet.com/hudozhniki-i-art-proekty/kartini-i-zhivopis/francuzskij-xudozhnik-paul-victor-jules-signac-1863-1935.html" TargetMode="External"/><Relationship Id="rId4" Type="http://schemas.openxmlformats.org/officeDocument/2006/relationships/hyperlink" Target="https://kulturologia.ru/blogs/100718/39632/"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avatars.dzeninfra.ru/get-zen_doc/9624526/pub_642d347731750809185c1ed3_642d35740dc7a87d8a2c54bb/scale_1200" TargetMode="External"/><Relationship Id="rId13" Type="http://schemas.openxmlformats.org/officeDocument/2006/relationships/hyperlink" Target="https://kulturologia.ru/files/u21941/126815703_Zamok_Komblat.jpg" TargetMode="External"/><Relationship Id="rId18" Type="http://schemas.openxmlformats.org/officeDocument/2006/relationships/hyperlink" Target="https://kulturologia.ru/files/u21941/219412618.jpg" TargetMode="External"/><Relationship Id="rId3" Type="http://schemas.openxmlformats.org/officeDocument/2006/relationships/hyperlink" Target="https://avatars.dzeninfra.ru/get-zen_doc/4956378/pub_642d347731750809185c1ed3_642d34ebb36b821b3207b087/scale_1200" TargetMode="External"/><Relationship Id="rId7" Type="http://schemas.openxmlformats.org/officeDocument/2006/relationships/hyperlink" Target="https://avatars.dzeninfra.ru/get-zen_doc/5316610/pub_63a6e27c026433490e8cc8d3_63a81b17dd55671decdbcc9c/scale_1200" TargetMode="External"/><Relationship Id="rId12" Type="http://schemas.openxmlformats.org/officeDocument/2006/relationships/hyperlink" Target="https://veryimportantlot.com/cache/thumbed/750x0/&#1057;&#1090;&#1072;&#1090;&#1100;&#1103;%2022%20(2.1)%20&#1055;&#1086;&#1083;&#1100;%20&#1057;&#1080;&#1085;&#1100;&#1103;&#1082;.%20&#171;&#1057;&#1086;&#1089;&#1085;&#1072;%20&#1074;%20&#1057;&#1077;&#1085;-&#1058;&#1088;&#1086;&#1087;&#1077;&#187;,%201909_width_q60.webp" TargetMode="External"/><Relationship Id="rId17" Type="http://schemas.openxmlformats.org/officeDocument/2006/relationships/hyperlink" Target="https://kulturologia.ru/files/u21941/126815689_The_Golden_Horn_Constantinople.jpg" TargetMode="External"/><Relationship Id="rId2" Type="http://schemas.openxmlformats.org/officeDocument/2006/relationships/hyperlink" Target="https://avatars.dzeninfra.ru/get-zen_doc/4340862/pub_642d347731750809185c1ed3_642d34b70dc7a87d8a2a69f6/scale_1200" TargetMode="External"/><Relationship Id="rId16" Type="http://schemas.openxmlformats.org/officeDocument/2006/relationships/hyperlink" Target="https://kulturologia.ru/files/u21941/126815490_Herblay_the_Riverbank_1889.jpg" TargetMode="External"/><Relationship Id="rId1" Type="http://schemas.openxmlformats.org/officeDocument/2006/relationships/slideLayout" Target="../slideLayouts/slideLayout2.xml"/><Relationship Id="rId6" Type="http://schemas.openxmlformats.org/officeDocument/2006/relationships/hyperlink" Target="https://avatars.dzeninfra.ru/get-zen_doc/9196493/pub_642d347731750809185c1ed3_642d3551b36b821b3208c273/scale_1200" TargetMode="External"/><Relationship Id="rId11" Type="http://schemas.openxmlformats.org/officeDocument/2006/relationships/hyperlink" Target="https://avatars.dzeninfra.ru/get-zen_doc/9429953/pub_642d347731750809185c1ed3_642d35d8f6afc811ee4dcfde/scale_1200" TargetMode="External"/><Relationship Id="rId5" Type="http://schemas.openxmlformats.org/officeDocument/2006/relationships/hyperlink" Target="https://avatars.dzeninfra.ru/get-zen_doc/3721416/pub_63a6e27c026433490e8cc8d3_63a81b09c74e581267d5cf90/scale_1200" TargetMode="External"/><Relationship Id="rId15" Type="http://schemas.openxmlformats.org/officeDocument/2006/relationships/hyperlink" Target="https://kulturologia.ru/files/u21941/126815480_Concarneau_the_Sardine_Boat_18.jpg" TargetMode="External"/><Relationship Id="rId10" Type="http://schemas.openxmlformats.org/officeDocument/2006/relationships/hyperlink" Target="https://veryimportantlot.com/uploads/over/files/&#1053;&#1086;&#1074;&#1086;&#1089;&#1090;&#1080;/2020/&#1040;&#1087;&#1088;&#1077;&#1083;&#1100;%202020/&#1057;&#1090;&#1072;&#1090;&#1100;&#1103;%2022%20(2)%20&#1055;&#1086;&#1083;&#1100;%20&#1057;&#1080;&#1085;&#1100;&#1103;&#1082;.%20&#171;&#1057;&#1077;&#1085;-&#1058;&#1088;&#1086;&#1087;&#1077;.%20&#1050;&#1088;&#1072;&#1089;&#1085;&#1099;&#1081;%20&#1073;&#1091;&#1081;&#187;%2C%201895.jpg" TargetMode="External"/><Relationship Id="rId19" Type="http://schemas.openxmlformats.org/officeDocument/2006/relationships/hyperlink" Target="https://veryimportantlot.com/cache/thumbed/750x0/&#1057;&#1090;&#1072;&#1090;&#1100;&#1103;%2022%20(1)%20&#1055;&#1086;&#1083;&#1100;%20&#1057;&#1080;&#1085;&#1100;&#1103;&#1082;.%20&#1046;&#1086;&#1088;&#1078;%20&#1057;&#1105;&#1088;&#1072;.%20&#171;&#1055;&#1086;&#1088;&#1090;&#1088;&#1077;&#1090;%20&#1055;&#1086;&#1083;&#1103;%20&#1057;&#1080;&#1085;&#1100;&#1103;&#1082;&#1072;&#187;,%201890_width_q60.webp" TargetMode="External"/><Relationship Id="rId4" Type="http://schemas.openxmlformats.org/officeDocument/2006/relationships/hyperlink" Target="https://avatars.dzeninfra.ru/get-zen_doc/4426010/pub_642d347731750809185c1ed3_642d351f14d5e274d7bf3f66/scale_1200" TargetMode="External"/><Relationship Id="rId9" Type="http://schemas.openxmlformats.org/officeDocument/2006/relationships/hyperlink" Target="https://avatars.dzeninfra.ru/get-zen_doc/9278169/pub_642d347731750809185c1ed3_642d35afd04a3a56b6cfb73b/scale_1200" TargetMode="External"/><Relationship Id="rId14" Type="http://schemas.openxmlformats.org/officeDocument/2006/relationships/hyperlink" Target="https://kulturologia.ru/files/u21941/126815466_Cassis_the_Jetty_1889.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BA25D0-374C-41C2-888B-FA199896E84E}"/>
              </a:ext>
            </a:extLst>
          </p:cNvPr>
          <p:cNvSpPr>
            <a:spLocks noGrp="1"/>
          </p:cNvSpPr>
          <p:nvPr>
            <p:ph type="ctrTitle"/>
          </p:nvPr>
        </p:nvSpPr>
        <p:spPr>
          <a:xfrm>
            <a:off x="3689131" y="1261241"/>
            <a:ext cx="8024648" cy="2916621"/>
          </a:xfrm>
        </p:spPr>
        <p:txBody>
          <a:bodyPr>
            <a:normAutofit/>
          </a:bodyPr>
          <a:lstStyle/>
          <a:p>
            <a:pPr algn="ctr"/>
            <a:r>
              <a:rPr lang="ru-RU" sz="2800" b="1" i="1" dirty="0">
                <a:solidFill>
                  <a:schemeClr val="accent4">
                    <a:lumMod val="75000"/>
                  </a:schemeClr>
                </a:solidFill>
                <a:effectLst/>
                <a:latin typeface="Arial Black" panose="020B0A04020102020204" pitchFamily="34" charset="0"/>
                <a:ea typeface="Times New Roman" panose="02020603050405020304" pitchFamily="18" charset="0"/>
                <a:cs typeface="Arial" panose="020B0604020202020204" pitchFamily="34" charset="0"/>
              </a:rPr>
              <a:t>Методическая разработка на тему:</a:t>
            </a:r>
            <a:br>
              <a:rPr lang="ru-RU" sz="2800" b="1" i="1" dirty="0">
                <a:solidFill>
                  <a:schemeClr val="accent4">
                    <a:lumMod val="75000"/>
                  </a:schemeClr>
                </a:solidFill>
                <a:effectLst/>
                <a:latin typeface="Arial Black" panose="020B0A04020102020204" pitchFamily="34" charset="0"/>
                <a:ea typeface="Times New Roman" panose="02020603050405020304" pitchFamily="18" charset="0"/>
                <a:cs typeface="Arial" panose="020B0604020202020204" pitchFamily="34" charset="0"/>
              </a:rPr>
            </a:br>
            <a:r>
              <a:rPr lang="ru-RU" sz="2800" b="1" i="1" dirty="0">
                <a:solidFill>
                  <a:schemeClr val="accent4">
                    <a:lumMod val="75000"/>
                  </a:schemeClr>
                </a:solidFill>
                <a:effectLst/>
                <a:latin typeface="Arial Black" panose="020B0A04020102020204" pitchFamily="34" charset="0"/>
                <a:ea typeface="Times New Roman" panose="02020603050405020304" pitchFamily="18" charset="0"/>
                <a:cs typeface="Arial" panose="020B0604020202020204" pitchFamily="34" charset="0"/>
              </a:rPr>
              <a:t>«</a:t>
            </a:r>
            <a:r>
              <a:rPr lang="ru-RU" sz="2800" b="0" i="1" dirty="0">
                <a:solidFill>
                  <a:schemeClr val="accent4">
                    <a:lumMod val="75000"/>
                  </a:schemeClr>
                </a:solidFill>
                <a:effectLst/>
                <a:latin typeface="Arial Black" panose="020B0A04020102020204" pitchFamily="34" charset="0"/>
              </a:rPr>
              <a:t>Поль </a:t>
            </a:r>
            <a:r>
              <a:rPr lang="ru-RU" sz="2800" b="0" i="1" dirty="0" err="1">
                <a:solidFill>
                  <a:schemeClr val="accent4">
                    <a:lumMod val="75000"/>
                  </a:schemeClr>
                </a:solidFill>
                <a:effectLst/>
                <a:latin typeface="Arial Black" panose="020B0A04020102020204" pitchFamily="34" charset="0"/>
              </a:rPr>
              <a:t>Синьяк</a:t>
            </a:r>
            <a:r>
              <a:rPr lang="ru-RU" sz="2800" b="0" i="1" dirty="0">
                <a:solidFill>
                  <a:schemeClr val="accent4">
                    <a:lumMod val="75000"/>
                  </a:schemeClr>
                </a:solidFill>
                <a:effectLst/>
                <a:latin typeface="Arial Black" panose="020B0A04020102020204" pitchFamily="34" charset="0"/>
              </a:rPr>
              <a:t> — художник, стоявший у истоков пуантилизма</a:t>
            </a:r>
            <a:r>
              <a:rPr lang="ru-RU" sz="2800" b="1" i="1" dirty="0">
                <a:solidFill>
                  <a:schemeClr val="accent4">
                    <a:lumMod val="75000"/>
                  </a:schemeClr>
                </a:solidFill>
                <a:effectLst/>
                <a:latin typeface="Arial Black" panose="020B0A04020102020204" pitchFamily="34" charset="0"/>
                <a:ea typeface="Times New Roman" panose="02020603050405020304" pitchFamily="18" charset="0"/>
                <a:cs typeface="Arial" panose="020B0604020202020204" pitchFamily="34" charset="0"/>
              </a:rPr>
              <a:t>»</a:t>
            </a:r>
            <a:endParaRPr lang="ru-RU" sz="2800" b="1" i="1" dirty="0">
              <a:solidFill>
                <a:schemeClr val="accent4">
                  <a:lumMod val="75000"/>
                </a:schemeClr>
              </a:solidFill>
              <a:latin typeface="Arial Black" panose="020B0A04020102020204" pitchFamily="34" charset="0"/>
            </a:endParaRPr>
          </a:p>
        </p:txBody>
      </p:sp>
      <p:sp>
        <p:nvSpPr>
          <p:cNvPr id="7" name="TextBox 6">
            <a:extLst>
              <a:ext uri="{FF2B5EF4-FFF2-40B4-BE49-F238E27FC236}">
                <a16:creationId xmlns:a16="http://schemas.microsoft.com/office/drawing/2014/main" id="{B7C5ADB1-54BC-4730-8E72-257E4CF598E8}"/>
              </a:ext>
            </a:extLst>
          </p:cNvPr>
          <p:cNvSpPr txBox="1"/>
          <p:nvPr/>
        </p:nvSpPr>
        <p:spPr>
          <a:xfrm>
            <a:off x="1639615" y="220718"/>
            <a:ext cx="10074164" cy="923330"/>
          </a:xfrm>
          <a:prstGeom prst="rect">
            <a:avLst/>
          </a:prstGeom>
          <a:noFill/>
        </p:spPr>
        <p:txBody>
          <a:bodyPr wrap="square">
            <a:spAutoFit/>
          </a:bodyPr>
          <a:lstStyle/>
          <a:p>
            <a:pPr algn="ctr"/>
            <a:r>
              <a:rPr lang="ru-RU" sz="1800" i="1" dirty="0">
                <a:solidFill>
                  <a:schemeClr val="accent6">
                    <a:lumMod val="50000"/>
                  </a:schemeClr>
                </a:solidFill>
                <a:effectLst/>
                <a:latin typeface="Arial Black" panose="020B0A04020102020204" pitchFamily="34" charset="0"/>
              </a:rPr>
              <a:t>Муниципальное учреждение дополнительного образования</a:t>
            </a:r>
            <a:br>
              <a:rPr lang="ru-RU" sz="1800" i="1" dirty="0">
                <a:solidFill>
                  <a:schemeClr val="accent6">
                    <a:lumMod val="50000"/>
                  </a:schemeClr>
                </a:solidFill>
                <a:effectLst/>
                <a:latin typeface="Arial Black" panose="020B0A04020102020204" pitchFamily="34" charset="0"/>
              </a:rPr>
            </a:br>
            <a:r>
              <a:rPr lang="ru-RU" sz="1800" i="1" dirty="0">
                <a:solidFill>
                  <a:schemeClr val="accent6">
                    <a:lumMod val="50000"/>
                  </a:schemeClr>
                </a:solidFill>
                <a:effectLst/>
                <a:latin typeface="Arial Black" panose="020B0A04020102020204" pitchFamily="34" charset="0"/>
              </a:rPr>
              <a:t>«Центр эстетического воспитания детей</a:t>
            </a:r>
            <a:br>
              <a:rPr lang="ru-RU" sz="1800" i="1" dirty="0">
                <a:solidFill>
                  <a:schemeClr val="accent6">
                    <a:lumMod val="50000"/>
                  </a:schemeClr>
                </a:solidFill>
                <a:effectLst/>
                <a:latin typeface="Arial Black" panose="020B0A04020102020204" pitchFamily="34" charset="0"/>
              </a:rPr>
            </a:br>
            <a:r>
              <a:rPr lang="ru-RU" sz="1800" i="1" dirty="0">
                <a:solidFill>
                  <a:schemeClr val="accent6">
                    <a:lumMod val="50000"/>
                  </a:schemeClr>
                </a:solidFill>
                <a:effectLst/>
                <a:latin typeface="Arial Black" panose="020B0A04020102020204" pitchFamily="34" charset="0"/>
              </a:rPr>
              <a:t>города Саранска Республики Мордовия</a:t>
            </a:r>
            <a:endParaRPr lang="ru-RU" dirty="0">
              <a:solidFill>
                <a:schemeClr val="accent6">
                  <a:lumMod val="50000"/>
                </a:schemeClr>
              </a:solidFill>
            </a:endParaRPr>
          </a:p>
        </p:txBody>
      </p:sp>
      <p:sp>
        <p:nvSpPr>
          <p:cNvPr id="8" name="TextBox 7">
            <a:extLst>
              <a:ext uri="{FF2B5EF4-FFF2-40B4-BE49-F238E27FC236}">
                <a16:creationId xmlns:a16="http://schemas.microsoft.com/office/drawing/2014/main" id="{24642CD4-724F-4BAE-AEA3-8FE6D36A1AE3}"/>
              </a:ext>
            </a:extLst>
          </p:cNvPr>
          <p:cNvSpPr txBox="1"/>
          <p:nvPr/>
        </p:nvSpPr>
        <p:spPr>
          <a:xfrm>
            <a:off x="5596759" y="5029199"/>
            <a:ext cx="6274676" cy="1754326"/>
          </a:xfrm>
          <a:prstGeom prst="rect">
            <a:avLst/>
          </a:prstGeom>
          <a:noFill/>
        </p:spPr>
        <p:txBody>
          <a:bodyPr wrap="square">
            <a:spAutoFit/>
          </a:bodyPr>
          <a:lstStyle/>
          <a:p>
            <a:pPr algn="r">
              <a:spcBef>
                <a:spcPts val="0"/>
              </a:spcBef>
            </a:pPr>
            <a:endParaRPr lang="ru-RU" sz="1800" i="1" dirty="0">
              <a:solidFill>
                <a:schemeClr val="accent5">
                  <a:lumMod val="75000"/>
                </a:schemeClr>
              </a:solidFill>
              <a:latin typeface="Arial Black" panose="020B0A04020102020204" pitchFamily="34" charset="0"/>
            </a:endParaRPr>
          </a:p>
          <a:p>
            <a:pPr algn="r">
              <a:spcBef>
                <a:spcPts val="0"/>
              </a:spcBef>
            </a:pPr>
            <a:r>
              <a:rPr lang="ru-RU" sz="1800" i="1" dirty="0">
                <a:solidFill>
                  <a:schemeClr val="accent6">
                    <a:lumMod val="50000"/>
                  </a:schemeClr>
                </a:solidFill>
                <a:latin typeface="Arial Black" panose="020B0A04020102020204" pitchFamily="34" charset="0"/>
              </a:rPr>
              <a:t>Подготовила: </a:t>
            </a:r>
          </a:p>
          <a:p>
            <a:pPr algn="r">
              <a:spcBef>
                <a:spcPts val="0"/>
              </a:spcBef>
            </a:pPr>
            <a:r>
              <a:rPr lang="ru-RU" sz="1800" i="1" dirty="0">
                <a:solidFill>
                  <a:schemeClr val="accent6">
                    <a:lumMod val="50000"/>
                  </a:schemeClr>
                </a:solidFill>
                <a:latin typeface="Arial Black" panose="020B0A04020102020204" pitchFamily="34" charset="0"/>
              </a:rPr>
              <a:t>педагог дополнительного образования</a:t>
            </a:r>
          </a:p>
          <a:p>
            <a:pPr algn="r">
              <a:spcBef>
                <a:spcPts val="0"/>
              </a:spcBef>
            </a:pPr>
            <a:r>
              <a:rPr lang="ru-RU" sz="1800" i="1" dirty="0">
                <a:solidFill>
                  <a:schemeClr val="accent6">
                    <a:lumMod val="50000"/>
                  </a:schemeClr>
                </a:solidFill>
                <a:latin typeface="Arial Black" panose="020B0A04020102020204" pitchFamily="34" charset="0"/>
              </a:rPr>
              <a:t>студии изобразительного искусства</a:t>
            </a:r>
          </a:p>
          <a:p>
            <a:pPr algn="r">
              <a:spcBef>
                <a:spcPts val="0"/>
              </a:spcBef>
            </a:pPr>
            <a:r>
              <a:rPr lang="ru-RU" sz="1800" i="1" dirty="0">
                <a:solidFill>
                  <a:schemeClr val="accent6">
                    <a:lumMod val="50000"/>
                  </a:schemeClr>
                </a:solidFill>
                <a:latin typeface="Arial Black" panose="020B0A04020102020204" pitchFamily="34" charset="0"/>
              </a:rPr>
              <a:t>Павельева Елена Федоровна</a:t>
            </a:r>
          </a:p>
          <a:p>
            <a:pPr algn="r"/>
            <a:r>
              <a:rPr lang="ru-RU" sz="1800" i="1" dirty="0">
                <a:solidFill>
                  <a:schemeClr val="accent6">
                    <a:lumMod val="50000"/>
                  </a:schemeClr>
                </a:solidFill>
                <a:latin typeface="Arial Black" panose="020B0A04020102020204" pitchFamily="34" charset="0"/>
              </a:rPr>
              <a:t>                              Саранск 2024</a:t>
            </a:r>
            <a:endParaRPr lang="ru-RU" sz="1800" dirty="0">
              <a:solidFill>
                <a:schemeClr val="accent6">
                  <a:lumMod val="50000"/>
                </a:schemeClr>
              </a:solidFill>
            </a:endParaRPr>
          </a:p>
        </p:txBody>
      </p:sp>
      <p:pic>
        <p:nvPicPr>
          <p:cNvPr id="5" name="Рисунок 4">
            <a:extLst>
              <a:ext uri="{FF2B5EF4-FFF2-40B4-BE49-F238E27FC236}">
                <a16:creationId xmlns:a16="http://schemas.microsoft.com/office/drawing/2014/main" id="{C22FCB3F-13F5-44C3-A63D-6AFA6D00E977}"/>
              </a:ext>
            </a:extLst>
          </p:cNvPr>
          <p:cNvPicPr>
            <a:picLocks noChangeAspect="1"/>
          </p:cNvPicPr>
          <p:nvPr/>
        </p:nvPicPr>
        <p:blipFill>
          <a:blip r:embed="rId2"/>
          <a:stretch>
            <a:fillRect/>
          </a:stretch>
        </p:blipFill>
        <p:spPr>
          <a:xfrm>
            <a:off x="194440" y="1261241"/>
            <a:ext cx="3670851" cy="4635062"/>
          </a:xfrm>
          <a:prstGeom prst="rect">
            <a:avLst/>
          </a:prstGeom>
        </p:spPr>
      </p:pic>
    </p:spTree>
    <p:extLst>
      <p:ext uri="{BB962C8B-B14F-4D97-AF65-F5344CB8AC3E}">
        <p14:creationId xmlns:p14="http://schemas.microsoft.com/office/powerpoint/2010/main" val="3675180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5E431E-D186-460A-9DDE-B34209DD4495}"/>
              </a:ext>
            </a:extLst>
          </p:cNvPr>
          <p:cNvSpPr>
            <a:spLocks noGrp="1"/>
          </p:cNvSpPr>
          <p:nvPr>
            <p:ph type="title"/>
          </p:nvPr>
        </p:nvSpPr>
        <p:spPr>
          <a:xfrm>
            <a:off x="685802" y="236483"/>
            <a:ext cx="10066282" cy="685800"/>
          </a:xfrm>
        </p:spPr>
        <p:txBody>
          <a:bodyPr>
            <a:normAutofit/>
          </a:bodyPr>
          <a:lstStyle/>
          <a:p>
            <a:pPr algn="ctr"/>
            <a:r>
              <a:rPr lang="ru-RU" sz="2400" i="1" dirty="0">
                <a:solidFill>
                  <a:schemeClr val="accent4">
                    <a:lumMod val="75000"/>
                  </a:schemeClr>
                </a:solidFill>
                <a:latin typeface="Arial Black" panose="020B0A04020102020204" pitchFamily="34" charset="0"/>
              </a:rPr>
              <a:t>Биография художника</a:t>
            </a:r>
          </a:p>
        </p:txBody>
      </p:sp>
      <p:sp>
        <p:nvSpPr>
          <p:cNvPr id="3" name="Объект 2">
            <a:extLst>
              <a:ext uri="{FF2B5EF4-FFF2-40B4-BE49-F238E27FC236}">
                <a16:creationId xmlns:a16="http://schemas.microsoft.com/office/drawing/2014/main" id="{1D6FD0CF-ADFB-42A2-A1A2-5C345B5FBA33}"/>
              </a:ext>
            </a:extLst>
          </p:cNvPr>
          <p:cNvSpPr>
            <a:spLocks noGrp="1"/>
          </p:cNvSpPr>
          <p:nvPr>
            <p:ph idx="1"/>
          </p:nvPr>
        </p:nvSpPr>
        <p:spPr>
          <a:xfrm>
            <a:off x="283779" y="457200"/>
            <a:ext cx="11682249" cy="6164317"/>
          </a:xfrm>
        </p:spPr>
        <p:txBody>
          <a:bodyPr>
            <a:normAutofit/>
          </a:bodyPr>
          <a:lstStyle/>
          <a:p>
            <a:pPr marL="0" indent="0" algn="l">
              <a:buNone/>
            </a:pPr>
            <a:r>
              <a:rPr lang="ru-RU" b="0" i="0" dirty="0">
                <a:effectLst/>
                <a:latin typeface="-apple-system"/>
              </a:rPr>
              <a:t>	</a:t>
            </a:r>
            <a:endParaRPr lang="ru-RU" sz="2000" dirty="0">
              <a:latin typeface="Arial Black" panose="020B0A04020102020204" pitchFamily="34" charset="0"/>
            </a:endParaRPr>
          </a:p>
        </p:txBody>
      </p:sp>
      <p:sp>
        <p:nvSpPr>
          <p:cNvPr id="5" name="TextBox 4">
            <a:extLst>
              <a:ext uri="{FF2B5EF4-FFF2-40B4-BE49-F238E27FC236}">
                <a16:creationId xmlns:a16="http://schemas.microsoft.com/office/drawing/2014/main" id="{9BF572D8-CD48-4692-940B-C19784BFA53A}"/>
              </a:ext>
            </a:extLst>
          </p:cNvPr>
          <p:cNvSpPr txBox="1"/>
          <p:nvPr/>
        </p:nvSpPr>
        <p:spPr>
          <a:xfrm>
            <a:off x="283780" y="804042"/>
            <a:ext cx="7723290" cy="5047536"/>
          </a:xfrm>
          <a:prstGeom prst="rect">
            <a:avLst/>
          </a:prstGeom>
          <a:noFill/>
        </p:spPr>
        <p:txBody>
          <a:bodyPr wrap="square">
            <a:spAutoFit/>
          </a:bodyPr>
          <a:lstStyle/>
          <a:p>
            <a:r>
              <a:rPr lang="ru-RU" b="0" i="0" dirty="0">
                <a:effectLst/>
                <a:latin typeface="-apple-system"/>
              </a:rPr>
              <a:t>	</a:t>
            </a:r>
            <a:r>
              <a:rPr lang="ru-RU" sz="1600" b="0" i="0" dirty="0">
                <a:effectLst/>
                <a:latin typeface="Arial Black" panose="020B0A04020102020204" pitchFamily="34" charset="0"/>
              </a:rPr>
              <a:t>Конец 19 века был временем значительных художественных открытий. Одной из самых известных эстетик, возникших в этот период, был пуантилизм, который возглавляли, в частности, два художника - Жорж Сера и Поль </a:t>
            </a:r>
            <a:r>
              <a:rPr lang="ru-RU" sz="1600" b="0" i="0" dirty="0" err="1">
                <a:effectLst/>
                <a:latin typeface="Arial Black" panose="020B0A04020102020204" pitchFamily="34" charset="0"/>
              </a:rPr>
              <a:t>Синьяк</a:t>
            </a:r>
            <a:r>
              <a:rPr lang="ru-RU" sz="1600" b="0" i="0" dirty="0">
                <a:effectLst/>
                <a:latin typeface="Arial Black" panose="020B0A04020102020204" pitchFamily="34" charset="0"/>
              </a:rPr>
              <a:t>. В то время как первый всемирно известен благодаря его работе "Воскресный день на Гранд-</a:t>
            </a:r>
            <a:r>
              <a:rPr lang="ru-RU" sz="1600" b="0" i="0" dirty="0" err="1">
                <a:effectLst/>
                <a:latin typeface="Arial Black" panose="020B0A04020102020204" pitchFamily="34" charset="0"/>
              </a:rPr>
              <a:t>Жатте</a:t>
            </a:r>
            <a:r>
              <a:rPr lang="ru-RU" sz="1600" b="0" i="0" dirty="0">
                <a:effectLst/>
                <a:latin typeface="Arial Black" panose="020B0A04020102020204" pitchFamily="34" charset="0"/>
              </a:rPr>
              <a:t>", его друг и коллега-художник менее популярен, хоть </a:t>
            </a:r>
            <a:r>
              <a:rPr lang="ru-RU" sz="1600" b="0" i="0" dirty="0" err="1">
                <a:effectLst/>
                <a:latin typeface="Arial Black" panose="020B0A04020102020204" pitchFamily="34" charset="0"/>
              </a:rPr>
              <a:t>Синьяк</a:t>
            </a:r>
            <a:r>
              <a:rPr lang="ru-RU" sz="1600" b="0" i="0" dirty="0">
                <a:effectLst/>
                <a:latin typeface="Arial Black" panose="020B0A04020102020204" pitchFamily="34" charset="0"/>
              </a:rPr>
              <a:t> и оказал огромное влияние на возникновение пуантилизма. Мало того, у него также были тесные отношения с другими известными художниками, включая Винсента </a:t>
            </a:r>
            <a:r>
              <a:rPr lang="ru-RU" sz="1600" b="0" i="0" dirty="0" err="1">
                <a:effectLst/>
                <a:latin typeface="Arial Black" panose="020B0A04020102020204" pitchFamily="34" charset="0"/>
              </a:rPr>
              <a:t>ван</a:t>
            </a:r>
            <a:r>
              <a:rPr lang="ru-RU" sz="1600" b="0" i="0" dirty="0">
                <a:effectLst/>
                <a:latin typeface="Arial Black" panose="020B0A04020102020204" pitchFamily="34" charset="0"/>
              </a:rPr>
              <a:t> Гога, которого он посетил в </a:t>
            </a:r>
            <a:r>
              <a:rPr lang="ru-RU" sz="1600" b="0" i="0" dirty="0" err="1">
                <a:effectLst/>
                <a:latin typeface="Arial Black" panose="020B0A04020102020204" pitchFamily="34" charset="0"/>
              </a:rPr>
              <a:t>Арле</a:t>
            </a:r>
            <a:r>
              <a:rPr lang="ru-RU" sz="1600" b="0" i="0" dirty="0">
                <a:effectLst/>
                <a:latin typeface="Arial Black" panose="020B0A04020102020204" pitchFamily="34" charset="0"/>
              </a:rPr>
              <a:t> и высоко оценил его художественный талант.</a:t>
            </a:r>
          </a:p>
          <a:p>
            <a:r>
              <a:rPr lang="ru-RU" sz="1600" b="0" i="0" dirty="0">
                <a:effectLst/>
                <a:latin typeface="Arial Black" panose="020B0A04020102020204" pitchFamily="34" charset="0"/>
              </a:rPr>
              <a:t> 	Поль </a:t>
            </a:r>
            <a:r>
              <a:rPr lang="ru-RU" sz="1600" b="0" i="0" dirty="0" err="1">
                <a:effectLst/>
                <a:latin typeface="Arial Black" panose="020B0A04020102020204" pitchFamily="34" charset="0"/>
              </a:rPr>
              <a:t>Синьяк</a:t>
            </a:r>
            <a:r>
              <a:rPr lang="ru-RU" sz="1600" b="0" i="0" dirty="0">
                <a:effectLst/>
                <a:latin typeface="Arial Black" panose="020B0A04020102020204" pitchFamily="34" charset="0"/>
              </a:rPr>
              <a:t> (1863-1935) французский художник-постимпрессионист, наиболее известный как сооснователь пуантилизма. Он начал свою творческую карьеру, вдохновленный работами импрессиониста Клода Моне. После знакомства с Жоржем Сера, </a:t>
            </a:r>
            <a:r>
              <a:rPr lang="ru-RU" sz="1600" b="0" i="0" dirty="0" err="1">
                <a:effectLst/>
                <a:latin typeface="Arial Black" panose="020B0A04020102020204" pitchFamily="34" charset="0"/>
              </a:rPr>
              <a:t>Синьяк</a:t>
            </a:r>
            <a:r>
              <a:rPr lang="ru-RU" sz="1600" b="0" i="0" dirty="0">
                <a:effectLst/>
                <a:latin typeface="Arial Black" panose="020B0A04020102020204" pitchFamily="34" charset="0"/>
              </a:rPr>
              <a:t> глубоко увлекся теорией цвета и принял систематический подход к размещению отдельных цветов на холсте для создания уникальных композиций. Он работал в этом стиле до конца своей жизни, продолжая эстетику Сера (Жорж Сера умер в возрасте 31 года).</a:t>
            </a:r>
            <a:endParaRPr lang="ru-RU" sz="1600" dirty="0">
              <a:latin typeface="Arial Black" panose="020B0A04020102020204" pitchFamily="34" charset="0"/>
            </a:endParaRPr>
          </a:p>
        </p:txBody>
      </p:sp>
      <p:pic>
        <p:nvPicPr>
          <p:cNvPr id="1026" name="Picture 2" descr="Фотография Поля Синьяка, 1923">
            <a:extLst>
              <a:ext uri="{FF2B5EF4-FFF2-40B4-BE49-F238E27FC236}">
                <a16:creationId xmlns:a16="http://schemas.microsoft.com/office/drawing/2014/main" id="{A19442E5-D2B9-46B2-9299-594F10C7B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1948" y="1143000"/>
            <a:ext cx="3449202" cy="47927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73945BD-F1FE-4435-A313-E8367C5E4B4E}"/>
              </a:ext>
            </a:extLst>
          </p:cNvPr>
          <p:cNvSpPr txBox="1"/>
          <p:nvPr/>
        </p:nvSpPr>
        <p:spPr>
          <a:xfrm>
            <a:off x="9144000" y="3236451"/>
            <a:ext cx="1608084" cy="3416320"/>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r>
              <a:rPr lang="ru-RU" sz="1800" dirty="0">
                <a:latin typeface="Arial Black" panose="020B0A04020102020204" pitchFamily="34" charset="0"/>
              </a:rPr>
              <a:t>(Фото 1)</a:t>
            </a:r>
          </a:p>
        </p:txBody>
      </p:sp>
    </p:spTree>
    <p:extLst>
      <p:ext uri="{BB962C8B-B14F-4D97-AF65-F5344CB8AC3E}">
        <p14:creationId xmlns:p14="http://schemas.microsoft.com/office/powerpoint/2010/main" val="2875213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5B9D987-5407-4596-AB1A-92A95DCCDF6C}"/>
              </a:ext>
            </a:extLst>
          </p:cNvPr>
          <p:cNvSpPr>
            <a:spLocks noGrp="1"/>
          </p:cNvSpPr>
          <p:nvPr>
            <p:ph idx="1"/>
          </p:nvPr>
        </p:nvSpPr>
        <p:spPr>
          <a:xfrm>
            <a:off x="189186" y="425670"/>
            <a:ext cx="11855670" cy="6432330"/>
          </a:xfrm>
        </p:spPr>
        <p:txBody>
          <a:bodyPr>
            <a:normAutofit fontScale="92500" lnSpcReduction="20000"/>
          </a:bodyPr>
          <a:lstStyle/>
          <a:p>
            <a:pPr marL="0" indent="0">
              <a:buNone/>
            </a:pPr>
            <a:r>
              <a:rPr lang="ru-RU" b="0" i="0" dirty="0">
                <a:solidFill>
                  <a:srgbClr val="000000"/>
                </a:solidFill>
                <a:effectLst/>
                <a:latin typeface="system-ui"/>
              </a:rPr>
              <a:t>	</a:t>
            </a:r>
            <a:r>
              <a:rPr lang="ru-RU" b="0" i="0" dirty="0">
                <a:solidFill>
                  <a:srgbClr val="000000"/>
                </a:solidFill>
                <a:effectLst/>
                <a:latin typeface="Arial Black" panose="020B0A04020102020204" pitchFamily="34" charset="0"/>
              </a:rPr>
              <a:t>Поль </a:t>
            </a:r>
            <a:r>
              <a:rPr lang="ru-RU" b="0" i="0" dirty="0" err="1">
                <a:solidFill>
                  <a:srgbClr val="000000"/>
                </a:solidFill>
                <a:effectLst/>
                <a:latin typeface="Arial Black" panose="020B0A04020102020204" pitchFamily="34" charset="0"/>
              </a:rPr>
              <a:t>Синьяк</a:t>
            </a:r>
            <a:r>
              <a:rPr lang="ru-RU" dirty="0">
                <a:solidFill>
                  <a:srgbClr val="000000"/>
                </a:solidFill>
                <a:latin typeface="Arial Black" panose="020B0A04020102020204" pitchFamily="34" charset="0"/>
              </a:rPr>
              <a:t>, и</a:t>
            </a:r>
            <a:r>
              <a:rPr lang="ru-RU" b="0" i="0" dirty="0">
                <a:solidFill>
                  <a:srgbClr val="000000"/>
                </a:solidFill>
                <a:effectLst/>
                <a:latin typeface="Arial Black" panose="020B0A04020102020204" pitchFamily="34" charset="0"/>
              </a:rPr>
              <a:t>зучив строение глаза и законы передачи цвета, Поль </a:t>
            </a:r>
            <a:r>
              <a:rPr lang="ru-RU" b="0" i="0" dirty="0" err="1">
                <a:solidFill>
                  <a:srgbClr val="000000"/>
                </a:solidFill>
                <a:effectLst/>
                <a:latin typeface="Arial Black" panose="020B0A04020102020204" pitchFamily="34" charset="0"/>
              </a:rPr>
              <a:t>Синьяк</a:t>
            </a:r>
            <a:r>
              <a:rPr lang="ru-RU" b="0" i="0" dirty="0">
                <a:solidFill>
                  <a:srgbClr val="000000"/>
                </a:solidFill>
                <a:effectLst/>
                <a:latin typeface="Arial Black" panose="020B0A04020102020204" pitchFamily="34" charset="0"/>
              </a:rPr>
              <a:t> убедился, что восприятие оттенков усиливается при нанесении краски отдельными мелкими точками. Художник, предложивший революционную идею не перемешивать краски, стал пропагандистом совершенно нового стиля в живописи — пуантилизма. У художника, который активно пропагандировал этот метод рисования, появилось большое количество поклонников и подражателей.</a:t>
            </a:r>
            <a:br>
              <a:rPr lang="ru-RU" dirty="0">
                <a:latin typeface="Arial Black" panose="020B0A04020102020204" pitchFamily="34" charset="0"/>
              </a:rPr>
            </a:br>
            <a:br>
              <a:rPr lang="ru-RU" dirty="0">
                <a:latin typeface="Arial Black" panose="020B0A04020102020204" pitchFamily="34" charset="0"/>
              </a:rPr>
            </a:br>
            <a:r>
              <a:rPr lang="ru-RU" dirty="0">
                <a:latin typeface="Arial Black" panose="020B0A04020102020204" pitchFamily="34" charset="0"/>
              </a:rPr>
              <a:t>	</a:t>
            </a:r>
            <a:r>
              <a:rPr lang="ru-RU" b="0" i="0" dirty="0">
                <a:solidFill>
                  <a:srgbClr val="000000"/>
                </a:solidFill>
                <a:effectLst/>
                <a:latin typeface="Arial Black" panose="020B0A04020102020204" pitchFamily="34" charset="0"/>
              </a:rPr>
              <a:t>Поль </a:t>
            </a:r>
            <a:r>
              <a:rPr lang="ru-RU" b="0" i="0" dirty="0" err="1">
                <a:solidFill>
                  <a:srgbClr val="000000"/>
                </a:solidFill>
                <a:effectLst/>
                <a:latin typeface="Arial Black" panose="020B0A04020102020204" pitchFamily="34" charset="0"/>
              </a:rPr>
              <a:t>Синьяк</a:t>
            </a:r>
            <a:r>
              <a:rPr lang="ru-RU" b="0" i="0" dirty="0">
                <a:solidFill>
                  <a:srgbClr val="000000"/>
                </a:solidFill>
                <a:effectLst/>
                <a:latin typeface="Arial Black" panose="020B0A04020102020204" pitchFamily="34" charset="0"/>
              </a:rPr>
              <a:t> родился во французской столице. После смерти отца в 1880 году он не захотел сдавать экзамены на степень бакалавра, так как принял решение посвятить себя искусству. Состояние, полученное в наследство, позволяло начинающему художнику не волноваться о заработке. Поль </a:t>
            </a:r>
            <a:r>
              <a:rPr lang="ru-RU" b="0" i="0" dirty="0" err="1">
                <a:solidFill>
                  <a:srgbClr val="000000"/>
                </a:solidFill>
                <a:effectLst/>
                <a:latin typeface="Arial Black" panose="020B0A04020102020204" pitchFamily="34" charset="0"/>
              </a:rPr>
              <a:t>Синьяк</a:t>
            </a:r>
            <a:r>
              <a:rPr lang="ru-RU" b="0" i="0" dirty="0">
                <a:solidFill>
                  <a:srgbClr val="000000"/>
                </a:solidFill>
                <a:effectLst/>
                <a:latin typeface="Arial Black" panose="020B0A04020102020204" pitchFamily="34" charset="0"/>
              </a:rPr>
              <a:t> официально не обучался, его манера рисовать сложилась под влиянием работ импрессионистов. Клоду Моне (</a:t>
            </a:r>
            <a:r>
              <a:rPr lang="ru-RU" b="0" i="0" dirty="0" err="1">
                <a:solidFill>
                  <a:srgbClr val="000000"/>
                </a:solidFill>
                <a:effectLst/>
                <a:latin typeface="Arial Black" panose="020B0A04020102020204" pitchFamily="34" charset="0"/>
              </a:rPr>
              <a:t>Claude</a:t>
            </a:r>
            <a:r>
              <a:rPr lang="ru-RU" b="0" i="0" dirty="0">
                <a:solidFill>
                  <a:srgbClr val="000000"/>
                </a:solidFill>
                <a:effectLst/>
                <a:latin typeface="Arial Black" panose="020B0A04020102020204" pitchFamily="34" charset="0"/>
              </a:rPr>
              <a:t> </a:t>
            </a:r>
            <a:r>
              <a:rPr lang="ru-RU" b="0" i="0" dirty="0" err="1">
                <a:solidFill>
                  <a:srgbClr val="000000"/>
                </a:solidFill>
                <a:effectLst/>
                <a:latin typeface="Arial Black" panose="020B0A04020102020204" pitchFamily="34" charset="0"/>
              </a:rPr>
              <a:t>Monet</a:t>
            </a:r>
            <a:r>
              <a:rPr lang="ru-RU" b="0" i="0" dirty="0">
                <a:solidFill>
                  <a:srgbClr val="000000"/>
                </a:solidFill>
                <a:effectLst/>
                <a:latin typeface="Arial Black" panose="020B0A04020102020204" pitchFamily="34" charset="0"/>
              </a:rPr>
              <a:t>), которого юный живописец практически боготворил, он отправил прошение о личной консультации. Но мэтру была не интересна роль педагога, так что свои знания и умения Полю </a:t>
            </a:r>
            <a:r>
              <a:rPr lang="ru-RU" b="0" i="0" dirty="0" err="1">
                <a:solidFill>
                  <a:srgbClr val="000000"/>
                </a:solidFill>
                <a:effectLst/>
                <a:latin typeface="Arial Black" panose="020B0A04020102020204" pitchFamily="34" charset="0"/>
              </a:rPr>
              <a:t>Синьяку</a:t>
            </a:r>
            <a:r>
              <a:rPr lang="ru-RU" b="0" i="0" dirty="0">
                <a:solidFill>
                  <a:srgbClr val="000000"/>
                </a:solidFill>
                <a:effectLst/>
                <a:latin typeface="Arial Black" panose="020B0A04020102020204" pitchFamily="34" charset="0"/>
              </a:rPr>
              <a:t> пришлось приобретать самостоятельно.</a:t>
            </a:r>
            <a:br>
              <a:rPr lang="ru-RU" dirty="0">
                <a:latin typeface="Arial Black" panose="020B0A04020102020204" pitchFamily="34" charset="0"/>
              </a:rPr>
            </a:br>
            <a:r>
              <a:rPr lang="ru-RU" dirty="0">
                <a:solidFill>
                  <a:srgbClr val="000000"/>
                </a:solidFill>
                <a:latin typeface="Arial Black" panose="020B0A04020102020204" pitchFamily="34" charset="0"/>
              </a:rPr>
              <a:t>	</a:t>
            </a:r>
            <a:r>
              <a:rPr lang="ru-RU" b="0" i="0" dirty="0">
                <a:solidFill>
                  <a:srgbClr val="000000"/>
                </a:solidFill>
                <a:effectLst/>
                <a:latin typeface="Arial Black" panose="020B0A04020102020204" pitchFamily="34" charset="0"/>
              </a:rPr>
              <a:t>В 1892 году он связал себя узами брака с Бертой </a:t>
            </a:r>
            <a:r>
              <a:rPr lang="ru-RU" b="0" i="0" dirty="0" err="1">
                <a:solidFill>
                  <a:srgbClr val="000000"/>
                </a:solidFill>
                <a:effectLst/>
                <a:latin typeface="Arial Black" panose="020B0A04020102020204" pitchFamily="34" charset="0"/>
              </a:rPr>
              <a:t>Фабле</a:t>
            </a:r>
            <a:r>
              <a:rPr lang="ru-RU" b="0" i="0" dirty="0">
                <a:solidFill>
                  <a:srgbClr val="000000"/>
                </a:solidFill>
                <a:effectLst/>
                <a:latin typeface="Arial Black" panose="020B0A04020102020204" pitchFamily="34" charset="0"/>
              </a:rPr>
              <a:t>, которая была его секретарем и верным другом. Даже через много лет, когда мастер увлекся другой женщиной, они сохранили теплые отношения. В браке художник начал заниматься парусным спортом. Это было популярное хобби в те годы, но для живописца оно стало настоящей страстью. Поль </a:t>
            </a:r>
            <a:r>
              <a:rPr lang="ru-RU" b="0" i="0" dirty="0" err="1">
                <a:solidFill>
                  <a:srgbClr val="000000"/>
                </a:solidFill>
                <a:effectLst/>
                <a:latin typeface="Arial Black" panose="020B0A04020102020204" pitchFamily="34" charset="0"/>
              </a:rPr>
              <a:t>Синьяк</a:t>
            </a:r>
            <a:r>
              <a:rPr lang="ru-RU" b="0" i="0" dirty="0">
                <a:solidFill>
                  <a:srgbClr val="000000"/>
                </a:solidFill>
                <a:effectLst/>
                <a:latin typeface="Arial Black" panose="020B0A04020102020204" pitchFamily="34" charset="0"/>
              </a:rPr>
              <a:t> на своих судах много путешествовал по средиземноморскому и атлантическому побережью Франции, получая яркие впечатления. Не зря его наилучшими работами признаны морские пейзажи. Они покоряют зрителя богатством цветов и точностью передачи очарования водной глади. В ряде картин живописец применял «взгляд из лодки, стоящей на воде», на них море будто уходит к небесам. Он продолжает работать, нанося отдельные мазки несмешанными красками.</a:t>
            </a:r>
            <a:br>
              <a:rPr lang="ru-RU" dirty="0">
                <a:latin typeface="Arial Black" panose="020B0A04020102020204" pitchFamily="34" charset="0"/>
              </a:rPr>
            </a:br>
            <a:r>
              <a:rPr lang="ru-RU" dirty="0">
                <a:latin typeface="Arial Black" panose="020B0A04020102020204" pitchFamily="34" charset="0"/>
              </a:rPr>
              <a:t>	</a:t>
            </a:r>
            <a:r>
              <a:rPr lang="ru-RU" b="0" i="0" dirty="0">
                <a:solidFill>
                  <a:srgbClr val="000000"/>
                </a:solidFill>
                <a:effectLst/>
                <a:latin typeface="Arial Black" panose="020B0A04020102020204" pitchFamily="34" charset="0"/>
              </a:rPr>
              <a:t>Будучи уже знаменитым, пейзажист опубликовал свод правил пуантилизма. В 48 лет он удостоился Ордена Почетного легиона. Ушел из жизни в возрасте 71 года.</a:t>
            </a:r>
            <a:br>
              <a:rPr lang="ru-RU" dirty="0">
                <a:latin typeface="Arial Black" panose="020B0A04020102020204" pitchFamily="34" charset="0"/>
              </a:rPr>
            </a:br>
            <a:endParaRPr lang="ru-RU" dirty="0">
              <a:latin typeface="Arial Black" panose="020B0A04020102020204" pitchFamily="34" charset="0"/>
            </a:endParaRPr>
          </a:p>
        </p:txBody>
      </p:sp>
      <p:sp>
        <p:nvSpPr>
          <p:cNvPr id="5" name="AutoShape 4" descr="Поль Синьяк. Жорж Сёра. «Портрет Поля Синьяка», 1890">
            <a:extLst>
              <a:ext uri="{FF2B5EF4-FFF2-40B4-BE49-F238E27FC236}">
                <a16:creationId xmlns:a16="http://schemas.microsoft.com/office/drawing/2014/main" id="{23C5CF77-E886-4734-8915-C3145393F9B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6" descr="Поль Синьяк. Жорж Сёра. «Портрет Поля Синьяка», 1890">
            <a:extLst>
              <a:ext uri="{FF2B5EF4-FFF2-40B4-BE49-F238E27FC236}">
                <a16:creationId xmlns:a16="http://schemas.microsoft.com/office/drawing/2014/main" id="{94902929-70D4-4A03-86E8-3A20C3AF7E7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TextBox 9">
            <a:extLst>
              <a:ext uri="{FF2B5EF4-FFF2-40B4-BE49-F238E27FC236}">
                <a16:creationId xmlns:a16="http://schemas.microsoft.com/office/drawing/2014/main" id="{7A542DAB-E829-4E37-AE7F-84E3068EDD66}"/>
              </a:ext>
            </a:extLst>
          </p:cNvPr>
          <p:cNvSpPr txBox="1"/>
          <p:nvPr/>
        </p:nvSpPr>
        <p:spPr>
          <a:xfrm>
            <a:off x="567039" y="2836718"/>
            <a:ext cx="4209913" cy="646331"/>
          </a:xfrm>
          <a:prstGeom prst="rect">
            <a:avLst/>
          </a:prstGeom>
          <a:noFill/>
        </p:spPr>
        <p:txBody>
          <a:bodyPr wrap="square">
            <a:spAutoFit/>
          </a:bodyPr>
          <a:lstStyle/>
          <a:p>
            <a:endParaRPr lang="ru-RU" dirty="0"/>
          </a:p>
          <a:p>
            <a:endParaRPr lang="ru-RU" dirty="0"/>
          </a:p>
        </p:txBody>
      </p:sp>
    </p:spTree>
    <p:extLst>
      <p:ext uri="{BB962C8B-B14F-4D97-AF65-F5344CB8AC3E}">
        <p14:creationId xmlns:p14="http://schemas.microsoft.com/office/powerpoint/2010/main" val="2324048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CCCBC7-55FF-41D3-9B52-7027E835F1C7}"/>
              </a:ext>
            </a:extLst>
          </p:cNvPr>
          <p:cNvSpPr>
            <a:spLocks noGrp="1"/>
          </p:cNvSpPr>
          <p:nvPr>
            <p:ph type="title"/>
          </p:nvPr>
        </p:nvSpPr>
        <p:spPr>
          <a:xfrm>
            <a:off x="725213" y="283779"/>
            <a:ext cx="10862441" cy="575098"/>
          </a:xfrm>
        </p:spPr>
        <p:txBody>
          <a:bodyPr>
            <a:normAutofit/>
          </a:bodyPr>
          <a:lstStyle/>
          <a:p>
            <a:r>
              <a:rPr lang="ru-RU" sz="1800" dirty="0">
                <a:solidFill>
                  <a:schemeClr val="accent4">
                    <a:lumMod val="75000"/>
                  </a:schemeClr>
                </a:solidFill>
                <a:latin typeface="Arial Black" panose="020B0A04020102020204" pitchFamily="34" charset="0"/>
              </a:rPr>
              <a:t>«</a:t>
            </a:r>
            <a:r>
              <a:rPr lang="ru-RU" sz="1800" b="0" i="0" dirty="0">
                <a:solidFill>
                  <a:schemeClr val="accent4">
                    <a:lumMod val="75000"/>
                  </a:schemeClr>
                </a:solidFill>
                <a:effectLst/>
                <a:latin typeface="Arial Black" panose="020B0A04020102020204" pitchFamily="34" charset="0"/>
              </a:rPr>
              <a:t>Женщина с зонтиком», 1893                         «Площадь Лис», 1893</a:t>
            </a:r>
            <a:endParaRPr lang="ru-RU" sz="1800" dirty="0">
              <a:solidFill>
                <a:schemeClr val="accent4">
                  <a:lumMod val="75000"/>
                </a:schemeClr>
              </a:solidFill>
              <a:latin typeface="Arial Black" panose="020B0A04020102020204" pitchFamily="34" charset="0"/>
            </a:endParaRPr>
          </a:p>
        </p:txBody>
      </p:sp>
      <p:sp>
        <p:nvSpPr>
          <p:cNvPr id="8" name="TextBox 7">
            <a:extLst>
              <a:ext uri="{FF2B5EF4-FFF2-40B4-BE49-F238E27FC236}">
                <a16:creationId xmlns:a16="http://schemas.microsoft.com/office/drawing/2014/main" id="{B6FAC26A-0240-48A0-94A9-97F11B18F8CA}"/>
              </a:ext>
            </a:extLst>
          </p:cNvPr>
          <p:cNvSpPr txBox="1"/>
          <p:nvPr/>
        </p:nvSpPr>
        <p:spPr>
          <a:xfrm>
            <a:off x="1403131" y="3429000"/>
            <a:ext cx="10625959" cy="3447098"/>
          </a:xfrm>
          <a:prstGeom prst="rect">
            <a:avLst/>
          </a:prstGeom>
          <a:noFill/>
        </p:spPr>
        <p:txBody>
          <a:bodyPr wrap="square">
            <a:spAutoFit/>
          </a:bodyPr>
          <a:lstStyle/>
          <a:p>
            <a:endParaRPr lang="ru-RU" b="0" i="0" dirty="0">
              <a:effectLst/>
              <a:latin typeface="-apple-system"/>
            </a:endParaRPr>
          </a:p>
          <a:p>
            <a:endParaRPr lang="ru-RU" dirty="0">
              <a:latin typeface="-apple-system"/>
            </a:endParaRPr>
          </a:p>
          <a:p>
            <a:endParaRPr lang="ru-RU" b="0" i="0" dirty="0">
              <a:effectLst/>
              <a:latin typeface="-apple-system"/>
            </a:endParaRPr>
          </a:p>
          <a:p>
            <a:endParaRPr lang="ru-RU" dirty="0">
              <a:latin typeface="-apple-system"/>
            </a:endParaRPr>
          </a:p>
          <a:p>
            <a:endParaRPr lang="ru-RU" b="0" i="0" dirty="0">
              <a:effectLst/>
              <a:latin typeface="-apple-system"/>
            </a:endParaRPr>
          </a:p>
          <a:p>
            <a:endParaRPr lang="ru-RU" dirty="0">
              <a:latin typeface="-apple-system"/>
            </a:endParaRPr>
          </a:p>
          <a:p>
            <a:endParaRPr lang="ru-RU" b="0" i="0" dirty="0">
              <a:effectLst/>
              <a:latin typeface="-apple-system"/>
            </a:endParaRPr>
          </a:p>
          <a:p>
            <a:endParaRPr lang="ru-RU" dirty="0">
              <a:latin typeface="-apple-system"/>
            </a:endParaRPr>
          </a:p>
          <a:p>
            <a:endParaRPr lang="ru-RU" b="0" i="0" dirty="0">
              <a:effectLst/>
              <a:latin typeface="-apple-system"/>
            </a:endParaRPr>
          </a:p>
          <a:p>
            <a:endParaRPr lang="ru-RU" dirty="0">
              <a:latin typeface="-apple-system"/>
            </a:endParaRPr>
          </a:p>
          <a:p>
            <a:endParaRPr lang="ru-RU" b="0" i="0" dirty="0">
              <a:effectLst/>
              <a:latin typeface="-apple-system"/>
            </a:endParaRPr>
          </a:p>
          <a:p>
            <a:r>
              <a:rPr lang="ru-RU" sz="2000" dirty="0">
                <a:latin typeface="Arial Black" panose="020B0A04020102020204" pitchFamily="34" charset="0"/>
              </a:rPr>
              <a:t>(Фото 2)                                                     (Фото 3)</a:t>
            </a:r>
          </a:p>
        </p:txBody>
      </p:sp>
      <p:pic>
        <p:nvPicPr>
          <p:cNvPr id="2054" name="Picture 6" descr="Поль Синьяк, “Женщина с зонтиком”, 1893">
            <a:extLst>
              <a:ext uri="{FF2B5EF4-FFF2-40B4-BE49-F238E27FC236}">
                <a16:creationId xmlns:a16="http://schemas.microsoft.com/office/drawing/2014/main" id="{44755459-5FE0-4F4F-BF7B-C3844FDB21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15" y="858877"/>
            <a:ext cx="4468950" cy="547063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Поль Синьяк, “Площадь Лис”, 1893">
            <a:extLst>
              <a:ext uri="{FF2B5EF4-FFF2-40B4-BE49-F238E27FC236}">
                <a16:creationId xmlns:a16="http://schemas.microsoft.com/office/drawing/2014/main" id="{E3D3D444-C92A-4896-B82E-70C5EA6B69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859" y="858877"/>
            <a:ext cx="6955526" cy="5462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656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D10C45-1AAA-4CEA-9B9C-B1532A50D01F}"/>
              </a:ext>
            </a:extLst>
          </p:cNvPr>
          <p:cNvSpPr>
            <a:spLocks noGrp="1"/>
          </p:cNvSpPr>
          <p:nvPr>
            <p:ph type="title"/>
          </p:nvPr>
        </p:nvSpPr>
        <p:spPr>
          <a:xfrm>
            <a:off x="244366" y="0"/>
            <a:ext cx="10131425" cy="536028"/>
          </a:xfrm>
        </p:spPr>
        <p:txBody>
          <a:bodyPr>
            <a:normAutofit fontScale="90000"/>
          </a:bodyPr>
          <a:lstStyle/>
          <a:p>
            <a:pPr algn="ctr"/>
            <a:r>
              <a:rPr lang="ru-RU" b="0" i="0" dirty="0">
                <a:effectLst/>
                <a:latin typeface="-apple-system"/>
              </a:rPr>
              <a:t> </a:t>
            </a:r>
            <a:r>
              <a:rPr lang="ru-RU" sz="2000" dirty="0">
                <a:solidFill>
                  <a:schemeClr val="accent4">
                    <a:lumMod val="75000"/>
                  </a:schemeClr>
                </a:solidFill>
                <a:latin typeface="Arial Black" panose="020B0A04020102020204" pitchFamily="34" charset="0"/>
              </a:rPr>
              <a:t>«</a:t>
            </a:r>
            <a:r>
              <a:rPr lang="fr-FR" sz="2000" b="0" i="0" dirty="0">
                <a:solidFill>
                  <a:schemeClr val="accent4">
                    <a:lumMod val="75000"/>
                  </a:schemeClr>
                </a:solidFill>
                <a:effectLst/>
                <a:latin typeface="Arial Black" panose="020B0A04020102020204" pitchFamily="34" charset="0"/>
              </a:rPr>
              <a:t>Entrée du port de la Rochelle</a:t>
            </a:r>
            <a:r>
              <a:rPr lang="ru-RU" sz="2000" b="0" i="0" dirty="0">
                <a:solidFill>
                  <a:schemeClr val="accent4">
                    <a:lumMod val="75000"/>
                  </a:schemeClr>
                </a:solidFill>
                <a:effectLst/>
                <a:latin typeface="Arial Black" panose="020B0A04020102020204" pitchFamily="34" charset="0"/>
              </a:rPr>
              <a:t>»,</a:t>
            </a:r>
            <a:r>
              <a:rPr lang="fr-FR" sz="2000" b="0" i="0" dirty="0">
                <a:solidFill>
                  <a:schemeClr val="accent4">
                    <a:lumMod val="75000"/>
                  </a:schemeClr>
                </a:solidFill>
                <a:effectLst/>
                <a:latin typeface="Arial Black" panose="020B0A04020102020204" pitchFamily="34" charset="0"/>
              </a:rPr>
              <a:t> 1921</a:t>
            </a:r>
            <a:endParaRPr lang="ru-RU" sz="2000" dirty="0">
              <a:solidFill>
                <a:schemeClr val="accent4">
                  <a:lumMod val="75000"/>
                </a:schemeClr>
              </a:solidFill>
              <a:latin typeface="Arial Black" panose="020B0A04020102020204" pitchFamily="34" charset="0"/>
            </a:endParaRPr>
          </a:p>
        </p:txBody>
      </p:sp>
      <p:sp>
        <p:nvSpPr>
          <p:cNvPr id="6" name="TextBox 5">
            <a:extLst>
              <a:ext uri="{FF2B5EF4-FFF2-40B4-BE49-F238E27FC236}">
                <a16:creationId xmlns:a16="http://schemas.microsoft.com/office/drawing/2014/main" id="{A6145046-82CE-4368-BB1C-B906E727E06A}"/>
              </a:ext>
            </a:extLst>
          </p:cNvPr>
          <p:cNvSpPr txBox="1"/>
          <p:nvPr/>
        </p:nvSpPr>
        <p:spPr>
          <a:xfrm>
            <a:off x="10567602" y="3244333"/>
            <a:ext cx="1624398" cy="3416320"/>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r>
              <a:rPr lang="ru-RU" sz="1800" dirty="0">
                <a:latin typeface="Arial Black" panose="020B0A04020102020204" pitchFamily="34" charset="0"/>
              </a:rPr>
              <a:t>(Фото 4)</a:t>
            </a:r>
          </a:p>
        </p:txBody>
      </p:sp>
      <p:pic>
        <p:nvPicPr>
          <p:cNvPr id="3074" name="Picture 2" descr="Поль Синьяк, “Entrée du port de la Rochelle,” 1921">
            <a:extLst>
              <a:ext uri="{FF2B5EF4-FFF2-40B4-BE49-F238E27FC236}">
                <a16:creationId xmlns:a16="http://schemas.microsoft.com/office/drawing/2014/main" id="{647D2094-D539-4AD6-8069-FFB531C1C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4056" y="581025"/>
            <a:ext cx="7624952" cy="6079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627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3B31E4-3E60-4921-BED2-09546458FFC2}"/>
              </a:ext>
            </a:extLst>
          </p:cNvPr>
          <p:cNvSpPr>
            <a:spLocks noGrp="1"/>
          </p:cNvSpPr>
          <p:nvPr>
            <p:ph type="title"/>
          </p:nvPr>
        </p:nvSpPr>
        <p:spPr>
          <a:xfrm>
            <a:off x="362607" y="141890"/>
            <a:ext cx="10767848" cy="425669"/>
          </a:xfrm>
        </p:spPr>
        <p:txBody>
          <a:bodyPr>
            <a:noAutofit/>
          </a:bodyPr>
          <a:lstStyle/>
          <a:p>
            <a:r>
              <a:rPr lang="ru-RU" sz="1800" b="0" i="0" dirty="0">
                <a:solidFill>
                  <a:schemeClr val="accent4">
                    <a:lumMod val="75000"/>
                  </a:schemeClr>
                </a:solidFill>
                <a:effectLst/>
                <a:latin typeface="Arial Black" panose="020B0A04020102020204" pitchFamily="34" charset="0"/>
              </a:rPr>
              <a:t>«Во времена гармонии. Золотой век не в прошлом, он в будущем», 1893-1895</a:t>
            </a:r>
            <a:endParaRPr lang="ru-RU" sz="1800" dirty="0">
              <a:solidFill>
                <a:schemeClr val="accent4">
                  <a:lumMod val="75000"/>
                </a:schemeClr>
              </a:solidFill>
              <a:latin typeface="Arial Black" panose="020B0A04020102020204" pitchFamily="34" charset="0"/>
            </a:endParaRPr>
          </a:p>
        </p:txBody>
      </p:sp>
      <p:sp>
        <p:nvSpPr>
          <p:cNvPr id="7" name="TextBox 6">
            <a:extLst>
              <a:ext uri="{FF2B5EF4-FFF2-40B4-BE49-F238E27FC236}">
                <a16:creationId xmlns:a16="http://schemas.microsoft.com/office/drawing/2014/main" id="{F16655A4-79BA-4F3A-B644-AB53319EA0DB}"/>
              </a:ext>
            </a:extLst>
          </p:cNvPr>
          <p:cNvSpPr txBox="1"/>
          <p:nvPr/>
        </p:nvSpPr>
        <p:spPr>
          <a:xfrm>
            <a:off x="8939048" y="3220685"/>
            <a:ext cx="3058510" cy="3693319"/>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r>
              <a:rPr lang="ru-RU" sz="1800" dirty="0">
                <a:latin typeface="Arial Black" panose="020B0A04020102020204" pitchFamily="34" charset="0"/>
              </a:rPr>
              <a:t>(Фото 5)                                                                    </a:t>
            </a:r>
          </a:p>
        </p:txBody>
      </p:sp>
      <p:pic>
        <p:nvPicPr>
          <p:cNvPr id="4098" name="Picture 2" descr="Поль Синьяк, “Во времена гармонии. Золотой век не в прошлом, он в будущем”, 1893-1895">
            <a:extLst>
              <a:ext uri="{FF2B5EF4-FFF2-40B4-BE49-F238E27FC236}">
                <a16:creationId xmlns:a16="http://schemas.microsoft.com/office/drawing/2014/main" id="{B191A20F-AC5E-42DF-8BC9-639731ABCA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777030"/>
            <a:ext cx="7994968" cy="5990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446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6A7058-8875-4305-97B2-672E0ADE2145}"/>
              </a:ext>
            </a:extLst>
          </p:cNvPr>
          <p:cNvSpPr>
            <a:spLocks noGrp="1"/>
          </p:cNvSpPr>
          <p:nvPr>
            <p:ph type="title"/>
          </p:nvPr>
        </p:nvSpPr>
        <p:spPr>
          <a:xfrm>
            <a:off x="352095" y="157654"/>
            <a:ext cx="11030607" cy="765675"/>
          </a:xfrm>
        </p:spPr>
        <p:txBody>
          <a:bodyPr>
            <a:normAutofit/>
          </a:bodyPr>
          <a:lstStyle/>
          <a:p>
            <a:pPr algn="ctr"/>
            <a:r>
              <a:rPr lang="ru-RU" sz="1800" b="0" i="0" dirty="0">
                <a:solidFill>
                  <a:schemeClr val="accent4">
                    <a:lumMod val="75000"/>
                  </a:schemeClr>
                </a:solidFill>
                <a:effectLst/>
                <a:latin typeface="Arial Black" panose="020B0A04020102020204" pitchFamily="34" charset="0"/>
              </a:rPr>
              <a:t>“Капо </a:t>
            </a:r>
            <a:r>
              <a:rPr lang="ru-RU" sz="1800" b="0" i="0" dirty="0" err="1">
                <a:solidFill>
                  <a:schemeClr val="accent4">
                    <a:lumMod val="75000"/>
                  </a:schemeClr>
                </a:solidFill>
                <a:effectLst/>
                <a:latin typeface="Arial Black" panose="020B0A04020102020204" pitchFamily="34" charset="0"/>
              </a:rPr>
              <a:t>ди</a:t>
            </a:r>
            <a:r>
              <a:rPr lang="ru-RU" sz="1800" b="0" i="0" dirty="0">
                <a:solidFill>
                  <a:schemeClr val="accent4">
                    <a:lumMod val="75000"/>
                  </a:schemeClr>
                </a:solidFill>
                <a:effectLst/>
                <a:latin typeface="Arial Black" panose="020B0A04020102020204" pitchFamily="34" charset="0"/>
              </a:rPr>
              <a:t> Ноли”, 1898                            </a:t>
            </a:r>
            <a:r>
              <a:rPr lang="ru-RU" sz="1800" dirty="0">
                <a:solidFill>
                  <a:schemeClr val="accent4">
                    <a:lumMod val="75000"/>
                  </a:schemeClr>
                </a:solidFill>
                <a:latin typeface="Arial Black" panose="020B0A04020102020204" pitchFamily="34" charset="0"/>
              </a:rPr>
              <a:t>«Сен – Тропе. Красный буй», 1895</a:t>
            </a:r>
          </a:p>
        </p:txBody>
      </p:sp>
      <p:sp>
        <p:nvSpPr>
          <p:cNvPr id="6" name="TextBox 5">
            <a:extLst>
              <a:ext uri="{FF2B5EF4-FFF2-40B4-BE49-F238E27FC236}">
                <a16:creationId xmlns:a16="http://schemas.microsoft.com/office/drawing/2014/main" id="{BAF01AE2-21A1-47AA-A0CF-3BD5103BBAAC}"/>
              </a:ext>
            </a:extLst>
          </p:cNvPr>
          <p:cNvSpPr txBox="1"/>
          <p:nvPr/>
        </p:nvSpPr>
        <p:spPr>
          <a:xfrm>
            <a:off x="1513490" y="5959366"/>
            <a:ext cx="10326414" cy="923330"/>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r>
              <a:rPr lang="ru-RU" sz="1800" dirty="0">
                <a:latin typeface="Arial Black" panose="020B0A04020102020204" pitchFamily="34" charset="0"/>
              </a:rPr>
              <a:t>(Фото 6)                                                                     (Фото 7)</a:t>
            </a:r>
          </a:p>
        </p:txBody>
      </p:sp>
      <p:pic>
        <p:nvPicPr>
          <p:cNvPr id="5122" name="Picture 2" descr="Поль Синьяк, “Капо ди Ноли”, 1898">
            <a:extLst>
              <a:ext uri="{FF2B5EF4-FFF2-40B4-BE49-F238E27FC236}">
                <a16:creationId xmlns:a16="http://schemas.microsoft.com/office/drawing/2014/main" id="{7618B191-C41F-4B0B-9D3D-31117E52B4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095" y="548431"/>
            <a:ext cx="4747704" cy="5931197"/>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9F3F776B-63FF-46F0-9E2D-0B405ACFA013}"/>
              </a:ext>
            </a:extLst>
          </p:cNvPr>
          <p:cNvPicPr>
            <a:picLocks noChangeAspect="1"/>
          </p:cNvPicPr>
          <p:nvPr/>
        </p:nvPicPr>
        <p:blipFill>
          <a:blip r:embed="rId3"/>
          <a:stretch>
            <a:fillRect/>
          </a:stretch>
        </p:blipFill>
        <p:spPr>
          <a:xfrm>
            <a:off x="5879807" y="548430"/>
            <a:ext cx="4798703" cy="5931197"/>
          </a:xfrm>
          <a:prstGeom prst="rect">
            <a:avLst/>
          </a:prstGeom>
        </p:spPr>
      </p:pic>
    </p:spTree>
    <p:extLst>
      <p:ext uri="{BB962C8B-B14F-4D97-AF65-F5344CB8AC3E}">
        <p14:creationId xmlns:p14="http://schemas.microsoft.com/office/powerpoint/2010/main" val="2786152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C96DA50-77D0-47A0-9405-B9796E70AC0A}"/>
              </a:ext>
            </a:extLst>
          </p:cNvPr>
          <p:cNvSpPr>
            <a:spLocks noGrp="1"/>
          </p:cNvSpPr>
          <p:nvPr>
            <p:ph idx="1"/>
          </p:nvPr>
        </p:nvSpPr>
        <p:spPr>
          <a:xfrm>
            <a:off x="126125" y="331076"/>
            <a:ext cx="11808372" cy="6006661"/>
          </a:xfrm>
        </p:spPr>
        <p:txBody>
          <a:bodyPr/>
          <a:lstStyle/>
          <a:p>
            <a:pPr marL="0" indent="0">
              <a:buNone/>
            </a:pPr>
            <a:r>
              <a:rPr lang="ru-RU" b="0" i="0" dirty="0">
                <a:effectLst/>
                <a:latin typeface="-apple-system"/>
              </a:rPr>
              <a:t>	</a:t>
            </a:r>
            <a:endParaRPr lang="ru-RU" sz="2000" dirty="0">
              <a:latin typeface="Arial Black" panose="020B0A04020102020204" pitchFamily="34" charset="0"/>
            </a:endParaRPr>
          </a:p>
          <a:p>
            <a:endParaRPr lang="ru-RU" dirty="0">
              <a:latin typeface="-apple-system"/>
            </a:endParaRPr>
          </a:p>
          <a:p>
            <a:endParaRPr lang="ru-RU" dirty="0"/>
          </a:p>
        </p:txBody>
      </p:sp>
      <p:sp>
        <p:nvSpPr>
          <p:cNvPr id="4" name="TextBox 3">
            <a:extLst>
              <a:ext uri="{FF2B5EF4-FFF2-40B4-BE49-F238E27FC236}">
                <a16:creationId xmlns:a16="http://schemas.microsoft.com/office/drawing/2014/main" id="{870CF56C-C521-48C5-9FE9-BC75EC2E55A2}"/>
              </a:ext>
            </a:extLst>
          </p:cNvPr>
          <p:cNvSpPr txBox="1"/>
          <p:nvPr/>
        </p:nvSpPr>
        <p:spPr>
          <a:xfrm>
            <a:off x="457200" y="833058"/>
            <a:ext cx="10767848" cy="5262979"/>
          </a:xfrm>
          <a:prstGeom prst="rect">
            <a:avLst/>
          </a:prstGeom>
          <a:noFill/>
        </p:spPr>
        <p:txBody>
          <a:bodyPr wrap="square">
            <a:spAutoFit/>
          </a:bodyPr>
          <a:lstStyle/>
          <a:p>
            <a:pPr algn="ctr"/>
            <a:r>
              <a:rPr lang="ru-RU" b="0" i="0" dirty="0">
                <a:effectLst/>
                <a:latin typeface="-apple-system"/>
              </a:rPr>
              <a:t>	</a:t>
            </a:r>
            <a:r>
              <a:rPr lang="ru-RU" sz="2400" b="0" i="0" dirty="0">
                <a:solidFill>
                  <a:schemeClr val="accent4">
                    <a:lumMod val="75000"/>
                  </a:schemeClr>
                </a:solidFill>
                <a:effectLst/>
                <a:latin typeface="Arial Black" panose="020B0A04020102020204" pitchFamily="34" charset="0"/>
              </a:rPr>
              <a:t>Пуантилизм или </a:t>
            </a:r>
            <a:r>
              <a:rPr lang="ru-RU" sz="2400" b="0" i="0" dirty="0" err="1">
                <a:solidFill>
                  <a:schemeClr val="accent4">
                    <a:lumMod val="75000"/>
                  </a:schemeClr>
                </a:solidFill>
                <a:effectLst/>
                <a:latin typeface="Arial Black" panose="020B0A04020102020204" pitchFamily="34" charset="0"/>
              </a:rPr>
              <a:t>дивизионизм</a:t>
            </a:r>
            <a:r>
              <a:rPr lang="ru-RU" sz="2400" b="0" i="0" dirty="0">
                <a:solidFill>
                  <a:schemeClr val="accent4">
                    <a:lumMod val="75000"/>
                  </a:schemeClr>
                </a:solidFill>
                <a:effectLst/>
                <a:latin typeface="Arial Black" panose="020B0A04020102020204" pitchFamily="34" charset="0"/>
              </a:rPr>
              <a:t> - часть постимпрессионистского движения - это техника рисования четкими цветными точками, которые тщательно наносятся в виде узоров для создания целостного изображения.</a:t>
            </a:r>
          </a:p>
          <a:p>
            <a:pPr algn="ctr"/>
            <a:r>
              <a:rPr lang="ru-RU" sz="2400" b="0" i="0" dirty="0">
                <a:solidFill>
                  <a:schemeClr val="accent4">
                    <a:lumMod val="75000"/>
                  </a:schemeClr>
                </a:solidFill>
                <a:effectLst/>
                <a:latin typeface="Arial Black" panose="020B0A04020102020204" pitchFamily="34" charset="0"/>
              </a:rPr>
              <a:t>	В то время как импрессионисты, такие как Клод Моне и Винсент </a:t>
            </a:r>
            <a:r>
              <a:rPr lang="ru-RU" sz="2400" b="0" i="0" dirty="0" err="1">
                <a:solidFill>
                  <a:schemeClr val="accent4">
                    <a:lumMod val="75000"/>
                  </a:schemeClr>
                </a:solidFill>
                <a:effectLst/>
                <a:latin typeface="Arial Black" panose="020B0A04020102020204" pitchFamily="34" charset="0"/>
              </a:rPr>
              <a:t>ван</a:t>
            </a:r>
            <a:r>
              <a:rPr lang="ru-RU" sz="2400" b="0" i="0" dirty="0">
                <a:solidFill>
                  <a:schemeClr val="accent4">
                    <a:lumMod val="75000"/>
                  </a:schemeClr>
                </a:solidFill>
                <a:effectLst/>
                <a:latin typeface="Arial Black" panose="020B0A04020102020204" pitchFamily="34" charset="0"/>
              </a:rPr>
              <a:t> Гог, часто использовали мазки краски как часть своей техники, художники пуантилизма продвинули эту идею еще дальше, рисуя плотно скомпонованные отдельные точки чистого цвета. При взгляде издалека создаётся оптический эффект при котором изображения кажутся детализированными и содержат более полный диапазон тонов. Термин “пуантилизм” был, по сути, придуман искусствоведами в конце 1880-х годов, чтобы высмеять работы этих художников. </a:t>
            </a:r>
          </a:p>
        </p:txBody>
      </p:sp>
    </p:spTree>
    <p:extLst>
      <p:ext uri="{BB962C8B-B14F-4D97-AF65-F5344CB8AC3E}">
        <p14:creationId xmlns:p14="http://schemas.microsoft.com/office/powerpoint/2010/main" val="939248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DD895E-C9B6-4C54-8F86-C628657A1845}"/>
              </a:ext>
            </a:extLst>
          </p:cNvPr>
          <p:cNvSpPr>
            <a:spLocks noGrp="1"/>
          </p:cNvSpPr>
          <p:nvPr>
            <p:ph type="title"/>
          </p:nvPr>
        </p:nvSpPr>
        <p:spPr>
          <a:xfrm>
            <a:off x="685801" y="157656"/>
            <a:ext cx="10131425" cy="441434"/>
          </a:xfrm>
        </p:spPr>
        <p:txBody>
          <a:bodyPr>
            <a:noAutofit/>
          </a:bodyPr>
          <a:lstStyle/>
          <a:p>
            <a:pPr algn="ctr"/>
            <a:r>
              <a:rPr lang="ru-RU" sz="1800" b="0" i="0" dirty="0">
                <a:solidFill>
                  <a:schemeClr val="accent4">
                    <a:lumMod val="75000"/>
                  </a:schemeClr>
                </a:solidFill>
                <a:effectLst/>
                <a:latin typeface="Arial Black" panose="020B0A04020102020204" pitchFamily="34" charset="0"/>
              </a:rPr>
              <a:t>“Портрет Феликса </a:t>
            </a:r>
            <a:r>
              <a:rPr lang="ru-RU" sz="1800" b="0" i="0" dirty="0" err="1">
                <a:solidFill>
                  <a:schemeClr val="accent4">
                    <a:lumMod val="75000"/>
                  </a:schemeClr>
                </a:solidFill>
                <a:effectLst/>
                <a:latin typeface="Arial Black" panose="020B0A04020102020204" pitchFamily="34" charset="0"/>
              </a:rPr>
              <a:t>Фенеона</a:t>
            </a:r>
            <a:r>
              <a:rPr lang="ru-RU" sz="1800" b="0" i="0" dirty="0">
                <a:solidFill>
                  <a:schemeClr val="accent4">
                    <a:lumMod val="75000"/>
                  </a:schemeClr>
                </a:solidFill>
                <a:effectLst/>
                <a:latin typeface="Arial Black" panose="020B0A04020102020204" pitchFamily="34" charset="0"/>
              </a:rPr>
              <a:t>”, 1890</a:t>
            </a:r>
            <a:endParaRPr lang="ru-RU" sz="1800" dirty="0">
              <a:solidFill>
                <a:schemeClr val="accent4">
                  <a:lumMod val="75000"/>
                </a:schemeClr>
              </a:solidFill>
              <a:latin typeface="Arial Black" panose="020B0A04020102020204" pitchFamily="34" charset="0"/>
            </a:endParaRPr>
          </a:p>
        </p:txBody>
      </p:sp>
      <p:sp>
        <p:nvSpPr>
          <p:cNvPr id="6" name="TextBox 5">
            <a:extLst>
              <a:ext uri="{FF2B5EF4-FFF2-40B4-BE49-F238E27FC236}">
                <a16:creationId xmlns:a16="http://schemas.microsoft.com/office/drawing/2014/main" id="{9C1B772E-9A2A-4971-9B5F-55B186F9320A}"/>
              </a:ext>
            </a:extLst>
          </p:cNvPr>
          <p:cNvSpPr txBox="1"/>
          <p:nvPr/>
        </p:nvSpPr>
        <p:spPr>
          <a:xfrm>
            <a:off x="9948040" y="3074276"/>
            <a:ext cx="1340069" cy="3693319"/>
          </a:xfrm>
          <a:prstGeom prst="rect">
            <a:avLst/>
          </a:prstGeom>
          <a:noFill/>
        </p:spPr>
        <p:txBody>
          <a:bodyPr wrap="square">
            <a:spAutoFit/>
          </a:bodyPr>
          <a:lstStyle/>
          <a:p>
            <a:endParaRPr lang="ru-RU" sz="1800"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r>
              <a:rPr lang="ru-RU" dirty="0">
                <a:latin typeface="Arial Black" panose="020B0A04020102020204" pitchFamily="34" charset="0"/>
              </a:rPr>
              <a:t>                             </a:t>
            </a:r>
          </a:p>
          <a:p>
            <a:endParaRPr lang="ru-RU" sz="1800" dirty="0">
              <a:latin typeface="Arial Black" panose="020B0A04020102020204" pitchFamily="34" charset="0"/>
            </a:endParaRPr>
          </a:p>
          <a:p>
            <a:r>
              <a:rPr lang="ru-RU" sz="1800" dirty="0">
                <a:latin typeface="Arial Black" panose="020B0A04020102020204" pitchFamily="34" charset="0"/>
              </a:rPr>
              <a:t>(Фото 8)</a:t>
            </a:r>
          </a:p>
        </p:txBody>
      </p:sp>
      <p:pic>
        <p:nvPicPr>
          <p:cNvPr id="6146" name="Picture 2" descr="Поль Синьяк, “Портрет Феликса Фенеона”, 1890">
            <a:extLst>
              <a:ext uri="{FF2B5EF4-FFF2-40B4-BE49-F238E27FC236}">
                <a16:creationId xmlns:a16="http://schemas.microsoft.com/office/drawing/2014/main" id="{0DCC2204-734F-4350-8574-B47302247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7932" y="599090"/>
            <a:ext cx="7649485" cy="6101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382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8C03A9-E762-46D6-B528-96192E5382D2}"/>
              </a:ext>
            </a:extLst>
          </p:cNvPr>
          <p:cNvSpPr>
            <a:spLocks noGrp="1"/>
          </p:cNvSpPr>
          <p:nvPr>
            <p:ph type="title"/>
          </p:nvPr>
        </p:nvSpPr>
        <p:spPr>
          <a:xfrm>
            <a:off x="472967" y="258204"/>
            <a:ext cx="9143999" cy="955740"/>
          </a:xfrm>
        </p:spPr>
        <p:txBody>
          <a:bodyPr>
            <a:normAutofit/>
          </a:bodyPr>
          <a:lstStyle/>
          <a:p>
            <a:pPr algn="ctr"/>
            <a:r>
              <a:rPr lang="ru-RU" sz="1800" dirty="0">
                <a:solidFill>
                  <a:schemeClr val="accent4">
                    <a:lumMod val="75000"/>
                  </a:schemeClr>
                </a:solidFill>
                <a:latin typeface="Arial Black" panose="020B0A04020102020204" pitchFamily="34" charset="0"/>
              </a:rPr>
              <a:t>«Сосна в Сан – Тропе», 1909</a:t>
            </a:r>
          </a:p>
        </p:txBody>
      </p:sp>
      <p:sp>
        <p:nvSpPr>
          <p:cNvPr id="6" name="TextBox 5">
            <a:extLst>
              <a:ext uri="{FF2B5EF4-FFF2-40B4-BE49-F238E27FC236}">
                <a16:creationId xmlns:a16="http://schemas.microsoft.com/office/drawing/2014/main" id="{4EB35896-B34D-43F8-A534-51D4F47C3CE7}"/>
              </a:ext>
            </a:extLst>
          </p:cNvPr>
          <p:cNvSpPr txBox="1"/>
          <p:nvPr/>
        </p:nvSpPr>
        <p:spPr>
          <a:xfrm>
            <a:off x="9774620" y="2629478"/>
            <a:ext cx="2112579" cy="3970318"/>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r>
              <a:rPr lang="ru-RU" sz="1800" dirty="0">
                <a:latin typeface="Arial Black" panose="020B0A04020102020204" pitchFamily="34" charset="0"/>
              </a:rPr>
              <a:t>(Фото 9)</a:t>
            </a:r>
          </a:p>
        </p:txBody>
      </p:sp>
      <p:sp>
        <p:nvSpPr>
          <p:cNvPr id="5" name="AutoShape 4" descr="Поль Синьяк. «Сосна в Сен-Тропе», 1909">
            <a:extLst>
              <a:ext uri="{FF2B5EF4-FFF2-40B4-BE49-F238E27FC236}">
                <a16:creationId xmlns:a16="http://schemas.microsoft.com/office/drawing/2014/main" id="{2B459E3E-5401-4EAE-A04D-79F23695F35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 name="Рисунок 6">
            <a:extLst>
              <a:ext uri="{FF2B5EF4-FFF2-40B4-BE49-F238E27FC236}">
                <a16:creationId xmlns:a16="http://schemas.microsoft.com/office/drawing/2014/main" id="{13D8198D-1617-44C6-AF46-B14FB62524FF}"/>
              </a:ext>
            </a:extLst>
          </p:cNvPr>
          <p:cNvPicPr>
            <a:picLocks noChangeAspect="1"/>
          </p:cNvPicPr>
          <p:nvPr/>
        </p:nvPicPr>
        <p:blipFill>
          <a:blip r:embed="rId2"/>
          <a:stretch>
            <a:fillRect/>
          </a:stretch>
        </p:blipFill>
        <p:spPr>
          <a:xfrm>
            <a:off x="867759" y="738187"/>
            <a:ext cx="7409137" cy="5897673"/>
          </a:xfrm>
          <a:prstGeom prst="rect">
            <a:avLst/>
          </a:prstGeom>
        </p:spPr>
      </p:pic>
    </p:spTree>
    <p:extLst>
      <p:ext uri="{BB962C8B-B14F-4D97-AF65-F5344CB8AC3E}">
        <p14:creationId xmlns:p14="http://schemas.microsoft.com/office/powerpoint/2010/main" val="152667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3FD5C5C-D2E3-45D4-A999-53F1259AE4B1}"/>
              </a:ext>
            </a:extLst>
          </p:cNvPr>
          <p:cNvSpPr>
            <a:spLocks noGrp="1"/>
          </p:cNvSpPr>
          <p:nvPr>
            <p:ph idx="1"/>
          </p:nvPr>
        </p:nvSpPr>
        <p:spPr>
          <a:xfrm>
            <a:off x="141891" y="394139"/>
            <a:ext cx="11745310" cy="6101254"/>
          </a:xfrm>
        </p:spPr>
        <p:txBody>
          <a:bodyPr>
            <a:normAutofit/>
          </a:bodyPr>
          <a:lstStyle/>
          <a:p>
            <a:pPr marL="0" indent="0">
              <a:buNone/>
            </a:pPr>
            <a:r>
              <a:rPr lang="ru-RU" b="0" i="0" dirty="0">
                <a:effectLst/>
                <a:latin typeface="-apple-system"/>
              </a:rPr>
              <a:t>	</a:t>
            </a:r>
            <a:endParaRPr lang="ru-RU" dirty="0"/>
          </a:p>
        </p:txBody>
      </p:sp>
      <p:sp>
        <p:nvSpPr>
          <p:cNvPr id="4" name="TextBox 3">
            <a:extLst>
              <a:ext uri="{FF2B5EF4-FFF2-40B4-BE49-F238E27FC236}">
                <a16:creationId xmlns:a16="http://schemas.microsoft.com/office/drawing/2014/main" id="{6602C055-DC42-453C-B66A-5C7556D1621F}"/>
              </a:ext>
            </a:extLst>
          </p:cNvPr>
          <p:cNvSpPr txBox="1"/>
          <p:nvPr/>
        </p:nvSpPr>
        <p:spPr>
          <a:xfrm>
            <a:off x="488731" y="583325"/>
            <a:ext cx="10673255" cy="6001643"/>
          </a:xfrm>
          <a:prstGeom prst="rect">
            <a:avLst/>
          </a:prstGeom>
          <a:noFill/>
        </p:spPr>
        <p:txBody>
          <a:bodyPr wrap="square">
            <a:spAutoFit/>
          </a:bodyPr>
          <a:lstStyle/>
          <a:p>
            <a:pPr algn="ctr"/>
            <a:r>
              <a:rPr lang="ru-RU" b="0" i="0" dirty="0">
                <a:effectLst/>
                <a:latin typeface="-apple-system"/>
              </a:rPr>
              <a:t>	</a:t>
            </a:r>
            <a:r>
              <a:rPr lang="ru-RU" sz="2400" b="0" i="0" dirty="0">
                <a:solidFill>
                  <a:schemeClr val="accent4">
                    <a:lumMod val="75000"/>
                  </a:schemeClr>
                </a:solidFill>
                <a:effectLst/>
                <a:latin typeface="Arial Black" panose="020B0A04020102020204" pitchFamily="34" charset="0"/>
              </a:rPr>
              <a:t>Одним из наиболее заметных аспектов живописи </a:t>
            </a:r>
            <a:r>
              <a:rPr lang="ru-RU" sz="2400" b="0" i="0" dirty="0" err="1">
                <a:solidFill>
                  <a:schemeClr val="accent4">
                    <a:lumMod val="75000"/>
                  </a:schemeClr>
                </a:solidFill>
                <a:effectLst/>
                <a:latin typeface="Arial Black" panose="020B0A04020102020204" pitchFamily="34" charset="0"/>
              </a:rPr>
              <a:t>Синьяка</a:t>
            </a:r>
            <a:r>
              <a:rPr lang="ru-RU" sz="2400" b="0" i="0" dirty="0">
                <a:solidFill>
                  <a:schemeClr val="accent4">
                    <a:lumMod val="75000"/>
                  </a:schemeClr>
                </a:solidFill>
                <a:effectLst/>
                <a:latin typeface="Arial Black" panose="020B0A04020102020204" pitchFamily="34" charset="0"/>
              </a:rPr>
              <a:t> является его смелое использование оттенков. Не будучи связанным реализмом, он выбирал выразительную цветовую палитру, которая передает определенные эмоции.</a:t>
            </a:r>
          </a:p>
          <a:p>
            <a:pPr algn="ctr"/>
            <a:r>
              <a:rPr lang="ru-RU" sz="2400" b="0" i="0" dirty="0">
                <a:solidFill>
                  <a:schemeClr val="accent4">
                    <a:lumMod val="75000"/>
                  </a:schemeClr>
                </a:solidFill>
                <a:effectLst/>
                <a:latin typeface="Arial Black" panose="020B0A04020102020204" pitchFamily="34" charset="0"/>
              </a:rPr>
              <a:t>	Постимпрессионисты, как и импрессионисты, были глубоко вдохновлены тем, что их окружало, особенно пейзажами. </a:t>
            </a:r>
            <a:r>
              <a:rPr lang="ru-RU" sz="2400" b="0" i="0" dirty="0" err="1">
                <a:solidFill>
                  <a:schemeClr val="accent4">
                    <a:lumMod val="75000"/>
                  </a:schemeClr>
                </a:solidFill>
                <a:effectLst/>
                <a:latin typeface="Arial Black" panose="020B0A04020102020204" pitchFamily="34" charset="0"/>
              </a:rPr>
              <a:t>Синьяка</a:t>
            </a:r>
            <a:r>
              <a:rPr lang="ru-RU" sz="2400" b="0" i="0" dirty="0">
                <a:solidFill>
                  <a:schemeClr val="accent4">
                    <a:lumMod val="75000"/>
                  </a:schemeClr>
                </a:solidFill>
                <a:effectLst/>
                <a:latin typeface="Arial Black" panose="020B0A04020102020204" pitchFamily="34" charset="0"/>
              </a:rPr>
              <a:t> привлекали виды Юга Франции, и он создал множество картин с изображениями Средиземного моря.</a:t>
            </a:r>
          </a:p>
          <a:p>
            <a:pPr algn="ctr"/>
            <a:r>
              <a:rPr lang="ru-RU" sz="2400" b="0" i="0" dirty="0">
                <a:solidFill>
                  <a:schemeClr val="accent4">
                    <a:lumMod val="75000"/>
                  </a:schemeClr>
                </a:solidFill>
                <a:effectLst/>
                <a:latin typeface="Arial Black" panose="020B0A04020102020204" pitchFamily="34" charset="0"/>
              </a:rPr>
              <a:t>	В результате работы в техниках пуантилизма живопись </a:t>
            </a:r>
            <a:r>
              <a:rPr lang="ru-RU" sz="2400" b="0" i="0" dirty="0" err="1">
                <a:solidFill>
                  <a:schemeClr val="accent4">
                    <a:lumMod val="75000"/>
                  </a:schemeClr>
                </a:solidFill>
                <a:effectLst/>
                <a:latin typeface="Arial Black" panose="020B0A04020102020204" pitchFamily="34" charset="0"/>
              </a:rPr>
              <a:t>Синьяка</a:t>
            </a:r>
            <a:r>
              <a:rPr lang="ru-RU" sz="2400" b="0" i="0" dirty="0">
                <a:solidFill>
                  <a:schemeClr val="accent4">
                    <a:lumMod val="75000"/>
                  </a:schemeClr>
                </a:solidFill>
                <a:effectLst/>
                <a:latin typeface="Arial Black" panose="020B0A04020102020204" pitchFamily="34" charset="0"/>
              </a:rPr>
              <a:t> наделяется качествами гобелена. Его человеческие фигуры, хотя и тщательно смоделированы, напоминают кукол. Кроме того, такой подход придает картинам ощущение неподвижности, как будто сцена застыла во времени.</a:t>
            </a:r>
            <a:endParaRPr lang="ru-RU" sz="2400" dirty="0">
              <a:solidFill>
                <a:schemeClr val="accent4">
                  <a:lumMod val="75000"/>
                </a:schemeClr>
              </a:solidFill>
              <a:latin typeface="Arial Black" panose="020B0A04020102020204" pitchFamily="34" charset="0"/>
            </a:endParaRPr>
          </a:p>
        </p:txBody>
      </p:sp>
    </p:spTree>
    <p:extLst>
      <p:ext uri="{BB962C8B-B14F-4D97-AF65-F5344CB8AC3E}">
        <p14:creationId xmlns:p14="http://schemas.microsoft.com/office/powerpoint/2010/main" val="620170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BC1A88-0B1E-405E-B451-04C278E2D99D}"/>
              </a:ext>
            </a:extLst>
          </p:cNvPr>
          <p:cNvSpPr>
            <a:spLocks noGrp="1"/>
          </p:cNvSpPr>
          <p:nvPr>
            <p:ph type="title"/>
          </p:nvPr>
        </p:nvSpPr>
        <p:spPr>
          <a:xfrm>
            <a:off x="1466193" y="141891"/>
            <a:ext cx="9351033" cy="893298"/>
          </a:xfrm>
        </p:spPr>
        <p:txBody>
          <a:bodyPr>
            <a:normAutofit/>
          </a:bodyPr>
          <a:lstStyle/>
          <a:p>
            <a:r>
              <a:rPr lang="ru-RU" sz="1800" b="0" dirty="0">
                <a:solidFill>
                  <a:schemeClr val="accent4">
                    <a:lumMod val="75000"/>
                  </a:schemeClr>
                </a:solidFill>
                <a:effectLst/>
                <a:latin typeface="Arial Black" panose="020B0A04020102020204" pitchFamily="34" charset="0"/>
              </a:rPr>
              <a:t>«Замок </a:t>
            </a:r>
            <a:r>
              <a:rPr lang="ru-RU" sz="1800" b="0" dirty="0" err="1">
                <a:solidFill>
                  <a:schemeClr val="accent4">
                    <a:lumMod val="75000"/>
                  </a:schemeClr>
                </a:solidFill>
                <a:effectLst/>
                <a:latin typeface="Arial Black" panose="020B0A04020102020204" pitchFamily="34" charset="0"/>
              </a:rPr>
              <a:t>Комблат</a:t>
            </a:r>
            <a:r>
              <a:rPr lang="ru-RU" sz="1800" b="0" dirty="0">
                <a:solidFill>
                  <a:schemeClr val="accent4">
                    <a:lumMod val="75000"/>
                  </a:schemeClr>
                </a:solidFill>
                <a:effectLst/>
                <a:latin typeface="Arial Black" panose="020B0A04020102020204" pitchFamily="34" charset="0"/>
              </a:rPr>
              <a:t>» </a:t>
            </a:r>
            <a:endParaRPr lang="ru-RU" sz="1800" dirty="0">
              <a:solidFill>
                <a:schemeClr val="accent4">
                  <a:lumMod val="75000"/>
                </a:schemeClr>
              </a:solidFill>
              <a:latin typeface="Arial Black" panose="020B0A04020102020204" pitchFamily="34" charset="0"/>
            </a:endParaRPr>
          </a:p>
        </p:txBody>
      </p:sp>
      <p:sp>
        <p:nvSpPr>
          <p:cNvPr id="6" name="TextBox 5">
            <a:extLst>
              <a:ext uri="{FF2B5EF4-FFF2-40B4-BE49-F238E27FC236}">
                <a16:creationId xmlns:a16="http://schemas.microsoft.com/office/drawing/2014/main" id="{3E2154C4-E4EC-4D1C-B487-69C4CE2F502C}"/>
              </a:ext>
            </a:extLst>
          </p:cNvPr>
          <p:cNvSpPr txBox="1"/>
          <p:nvPr/>
        </p:nvSpPr>
        <p:spPr>
          <a:xfrm>
            <a:off x="10152993" y="3149739"/>
            <a:ext cx="1781503" cy="3416320"/>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r>
              <a:rPr lang="ru-RU" sz="1800" dirty="0">
                <a:latin typeface="Arial Black" panose="020B0A04020102020204" pitchFamily="34" charset="0"/>
              </a:rPr>
              <a:t>(Фото 10)</a:t>
            </a:r>
          </a:p>
        </p:txBody>
      </p:sp>
      <p:pic>
        <p:nvPicPr>
          <p:cNvPr id="9218" name="Picture 2" descr="Замок Комблат. Автор: Поль Синьяк.">
            <a:extLst>
              <a:ext uri="{FF2B5EF4-FFF2-40B4-BE49-F238E27FC236}">
                <a16:creationId xmlns:a16="http://schemas.microsoft.com/office/drawing/2014/main" id="{29C9067E-59FF-40F0-8BC3-385BA3F8CC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966" y="663564"/>
            <a:ext cx="8955905" cy="5721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259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186EBA-5B25-4B8E-8C48-A6A27D774FF6}"/>
              </a:ext>
            </a:extLst>
          </p:cNvPr>
          <p:cNvSpPr>
            <a:spLocks noGrp="1"/>
          </p:cNvSpPr>
          <p:nvPr>
            <p:ph type="title"/>
          </p:nvPr>
        </p:nvSpPr>
        <p:spPr>
          <a:xfrm>
            <a:off x="685801" y="141890"/>
            <a:ext cx="10131425" cy="982060"/>
          </a:xfrm>
        </p:spPr>
        <p:txBody>
          <a:bodyPr>
            <a:normAutofit/>
          </a:bodyPr>
          <a:lstStyle/>
          <a:p>
            <a:r>
              <a:rPr lang="ru-RU" sz="1800" dirty="0">
                <a:solidFill>
                  <a:schemeClr val="accent4">
                    <a:lumMod val="75000"/>
                  </a:schemeClr>
                </a:solidFill>
                <a:latin typeface="Arial Black" panose="020B0A04020102020204" pitchFamily="34" charset="0"/>
              </a:rPr>
              <a:t> «</a:t>
            </a:r>
            <a:r>
              <a:rPr lang="ru-RU" sz="1800" b="0" dirty="0" err="1">
                <a:solidFill>
                  <a:schemeClr val="accent4">
                    <a:lumMod val="75000"/>
                  </a:schemeClr>
                </a:solidFill>
                <a:effectLst/>
                <a:latin typeface="Arial Black" panose="020B0A04020102020204" pitchFamily="34" charset="0"/>
              </a:rPr>
              <a:t>Кассис</a:t>
            </a:r>
            <a:r>
              <a:rPr lang="ru-RU" sz="1800" b="0" dirty="0">
                <a:solidFill>
                  <a:schemeClr val="accent4">
                    <a:lumMod val="75000"/>
                  </a:schemeClr>
                </a:solidFill>
                <a:effectLst/>
                <a:latin typeface="Arial Black" panose="020B0A04020102020204" pitchFamily="34" charset="0"/>
              </a:rPr>
              <a:t>, пристань», 1889</a:t>
            </a:r>
            <a:endParaRPr lang="ru-RU" sz="1800" dirty="0">
              <a:solidFill>
                <a:schemeClr val="accent4">
                  <a:lumMod val="75000"/>
                </a:schemeClr>
              </a:solidFill>
              <a:latin typeface="Arial Black" panose="020B0A04020102020204" pitchFamily="34" charset="0"/>
            </a:endParaRPr>
          </a:p>
        </p:txBody>
      </p:sp>
      <p:sp>
        <p:nvSpPr>
          <p:cNvPr id="6" name="TextBox 5">
            <a:extLst>
              <a:ext uri="{FF2B5EF4-FFF2-40B4-BE49-F238E27FC236}">
                <a16:creationId xmlns:a16="http://schemas.microsoft.com/office/drawing/2014/main" id="{D13E2161-547A-4138-9286-358595C3E81E}"/>
              </a:ext>
            </a:extLst>
          </p:cNvPr>
          <p:cNvSpPr txBox="1"/>
          <p:nvPr/>
        </p:nvSpPr>
        <p:spPr>
          <a:xfrm>
            <a:off x="9869214" y="3153103"/>
            <a:ext cx="2128344" cy="3416320"/>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r>
              <a:rPr lang="ru-RU" sz="1800" dirty="0">
                <a:latin typeface="Arial Black" panose="020B0A04020102020204" pitchFamily="34" charset="0"/>
              </a:rPr>
              <a:t>(Фото 11)</a:t>
            </a:r>
          </a:p>
        </p:txBody>
      </p:sp>
      <p:pic>
        <p:nvPicPr>
          <p:cNvPr id="10242" name="Picture 2" descr="Кассис, пристань, 1889. Автор: Поль Синьяк.">
            <a:extLst>
              <a:ext uri="{FF2B5EF4-FFF2-40B4-BE49-F238E27FC236}">
                <a16:creationId xmlns:a16="http://schemas.microsoft.com/office/drawing/2014/main" id="{8F255437-7800-4A6C-A79B-D7E2E5599B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32919"/>
            <a:ext cx="8585851" cy="593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168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DD8241-4F74-40B5-813E-8633DD321E61}"/>
              </a:ext>
            </a:extLst>
          </p:cNvPr>
          <p:cNvSpPr>
            <a:spLocks noGrp="1"/>
          </p:cNvSpPr>
          <p:nvPr>
            <p:ph type="title"/>
          </p:nvPr>
        </p:nvSpPr>
        <p:spPr>
          <a:xfrm>
            <a:off x="685801" y="1"/>
            <a:ext cx="10131425" cy="662152"/>
          </a:xfrm>
        </p:spPr>
        <p:txBody>
          <a:bodyPr>
            <a:normAutofit/>
          </a:bodyPr>
          <a:lstStyle/>
          <a:p>
            <a:pPr algn="ctr"/>
            <a:r>
              <a:rPr lang="ru-RU" sz="1800" dirty="0">
                <a:solidFill>
                  <a:schemeClr val="accent4">
                    <a:lumMod val="75000"/>
                  </a:schemeClr>
                </a:solidFill>
                <a:latin typeface="Arial Black" panose="020B0A04020102020204" pitchFamily="34" charset="0"/>
              </a:rPr>
              <a:t>«</a:t>
            </a:r>
            <a:r>
              <a:rPr lang="ru-RU" sz="1800" b="0" i="1" dirty="0" err="1">
                <a:solidFill>
                  <a:schemeClr val="accent4">
                    <a:lumMod val="75000"/>
                  </a:schemeClr>
                </a:solidFill>
                <a:effectLst/>
                <a:latin typeface="Arial Black" panose="020B0A04020102020204" pitchFamily="34" charset="0"/>
              </a:rPr>
              <a:t>Конкарно</a:t>
            </a:r>
            <a:r>
              <a:rPr lang="ru-RU" sz="1800" b="0" i="1" dirty="0">
                <a:solidFill>
                  <a:schemeClr val="accent4">
                    <a:lumMod val="75000"/>
                  </a:schemeClr>
                </a:solidFill>
                <a:effectLst/>
                <a:latin typeface="Arial Black" panose="020B0A04020102020204" pitchFamily="34" charset="0"/>
              </a:rPr>
              <a:t>. Лодка Сардины», 1891</a:t>
            </a:r>
            <a:endParaRPr lang="ru-RU" sz="1800" dirty="0">
              <a:solidFill>
                <a:schemeClr val="accent4">
                  <a:lumMod val="75000"/>
                </a:schemeClr>
              </a:solidFill>
              <a:latin typeface="Arial Black" panose="020B0A04020102020204" pitchFamily="34" charset="0"/>
            </a:endParaRPr>
          </a:p>
        </p:txBody>
      </p:sp>
      <p:sp>
        <p:nvSpPr>
          <p:cNvPr id="6" name="TextBox 5">
            <a:extLst>
              <a:ext uri="{FF2B5EF4-FFF2-40B4-BE49-F238E27FC236}">
                <a16:creationId xmlns:a16="http://schemas.microsoft.com/office/drawing/2014/main" id="{E7D41CA0-353B-47F6-BEAF-5E34C5D62B07}"/>
              </a:ext>
            </a:extLst>
          </p:cNvPr>
          <p:cNvSpPr txBox="1"/>
          <p:nvPr/>
        </p:nvSpPr>
        <p:spPr>
          <a:xfrm>
            <a:off x="10105697" y="3212803"/>
            <a:ext cx="1939157" cy="3416320"/>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r>
              <a:rPr lang="ru-RU" sz="1800" dirty="0">
                <a:latin typeface="Arial Black" panose="020B0A04020102020204" pitchFamily="34" charset="0"/>
              </a:rPr>
              <a:t> </a:t>
            </a:r>
          </a:p>
          <a:p>
            <a:r>
              <a:rPr lang="ru-RU" sz="1800" dirty="0">
                <a:latin typeface="Arial Black" panose="020B0A04020102020204" pitchFamily="34" charset="0"/>
              </a:rPr>
              <a:t>(Фото 12)</a:t>
            </a:r>
          </a:p>
        </p:txBody>
      </p:sp>
      <p:pic>
        <p:nvPicPr>
          <p:cNvPr id="11266" name="Picture 2" descr="Конкарно. Лодка Сардины, 1891. Автор: Поль Синьяк.">
            <a:extLst>
              <a:ext uri="{FF2B5EF4-FFF2-40B4-BE49-F238E27FC236}">
                <a16:creationId xmlns:a16="http://schemas.microsoft.com/office/drawing/2014/main" id="{8842BD36-586A-4C86-A011-D9F9814DBA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133" y="379303"/>
            <a:ext cx="7248854" cy="6099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910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BCD6A0-8702-4874-BFDE-2BB596EEB42E}"/>
              </a:ext>
            </a:extLst>
          </p:cNvPr>
          <p:cNvSpPr>
            <a:spLocks noGrp="1"/>
          </p:cNvSpPr>
          <p:nvPr>
            <p:ph type="title"/>
          </p:nvPr>
        </p:nvSpPr>
        <p:spPr>
          <a:xfrm>
            <a:off x="804041" y="291939"/>
            <a:ext cx="10013185" cy="449039"/>
          </a:xfrm>
        </p:spPr>
        <p:txBody>
          <a:bodyPr>
            <a:normAutofit/>
          </a:bodyPr>
          <a:lstStyle/>
          <a:p>
            <a:pPr algn="ctr"/>
            <a:r>
              <a:rPr lang="ru-RU" sz="1800" dirty="0">
                <a:solidFill>
                  <a:schemeClr val="accent4">
                    <a:lumMod val="75000"/>
                  </a:schemeClr>
                </a:solidFill>
                <a:latin typeface="Arial Black" panose="020B0A04020102020204" pitchFamily="34" charset="0"/>
              </a:rPr>
              <a:t>«</a:t>
            </a:r>
            <a:r>
              <a:rPr lang="ru-RU" sz="1800" b="0" i="1" dirty="0" err="1">
                <a:solidFill>
                  <a:schemeClr val="accent4">
                    <a:lumMod val="75000"/>
                  </a:schemeClr>
                </a:solidFill>
                <a:effectLst/>
                <a:latin typeface="Arial Black" panose="020B0A04020102020204" pitchFamily="34" charset="0"/>
              </a:rPr>
              <a:t>Эрблэ</a:t>
            </a:r>
            <a:r>
              <a:rPr lang="ru-RU" sz="1800" b="0" i="1" dirty="0">
                <a:solidFill>
                  <a:schemeClr val="accent4">
                    <a:lumMod val="75000"/>
                  </a:schemeClr>
                </a:solidFill>
                <a:effectLst/>
                <a:latin typeface="Arial Black" panose="020B0A04020102020204" pitchFamily="34" charset="0"/>
              </a:rPr>
              <a:t>, </a:t>
            </a:r>
            <a:r>
              <a:rPr lang="ru-RU" sz="1800" b="0" i="1" dirty="0" err="1">
                <a:solidFill>
                  <a:schemeClr val="accent4">
                    <a:lumMod val="75000"/>
                  </a:schemeClr>
                </a:solidFill>
                <a:effectLst/>
                <a:latin typeface="Arial Black" panose="020B0A04020102020204" pitchFamily="34" charset="0"/>
              </a:rPr>
              <a:t>Ривербанк</a:t>
            </a:r>
            <a:r>
              <a:rPr lang="ru-RU" sz="1800" b="0" i="1" dirty="0">
                <a:solidFill>
                  <a:schemeClr val="accent4">
                    <a:lumMod val="75000"/>
                  </a:schemeClr>
                </a:solidFill>
                <a:effectLst/>
                <a:latin typeface="Arial Black" panose="020B0A04020102020204" pitchFamily="34" charset="0"/>
              </a:rPr>
              <a:t>», 1889.</a:t>
            </a:r>
            <a:r>
              <a:rPr lang="ru-RU" sz="1800" dirty="0">
                <a:solidFill>
                  <a:schemeClr val="accent4">
                    <a:lumMod val="75000"/>
                  </a:schemeClr>
                </a:solidFill>
                <a:latin typeface="Arial Black" panose="020B0A04020102020204" pitchFamily="34" charset="0"/>
              </a:rPr>
              <a:t>»</a:t>
            </a:r>
          </a:p>
        </p:txBody>
      </p:sp>
      <p:sp>
        <p:nvSpPr>
          <p:cNvPr id="6" name="TextBox 5">
            <a:extLst>
              <a:ext uri="{FF2B5EF4-FFF2-40B4-BE49-F238E27FC236}">
                <a16:creationId xmlns:a16="http://schemas.microsoft.com/office/drawing/2014/main" id="{952FBCC3-7926-4B6B-BF98-875BA0849A21}"/>
              </a:ext>
            </a:extLst>
          </p:cNvPr>
          <p:cNvSpPr txBox="1"/>
          <p:nvPr/>
        </p:nvSpPr>
        <p:spPr>
          <a:xfrm>
            <a:off x="10603392" y="3149741"/>
            <a:ext cx="1588608" cy="3416320"/>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r>
              <a:rPr lang="ru-RU" sz="1800" dirty="0">
                <a:latin typeface="Arial Black" panose="020B0A04020102020204" pitchFamily="34" charset="0"/>
              </a:rPr>
              <a:t>(Фото 13)</a:t>
            </a:r>
          </a:p>
        </p:txBody>
      </p:sp>
      <p:pic>
        <p:nvPicPr>
          <p:cNvPr id="12290" name="Picture 2" descr="Эрблэ, Ривербанк, 1889. Автор: Поль Синьяк.">
            <a:extLst>
              <a:ext uri="{FF2B5EF4-FFF2-40B4-BE49-F238E27FC236}">
                <a16:creationId xmlns:a16="http://schemas.microsoft.com/office/drawing/2014/main" id="{914BA04B-6ECB-43B0-8F12-41CCFEDA5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573" y="740978"/>
            <a:ext cx="9288287" cy="5825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753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D0D7D3-9092-4466-98D9-F6E97A2A6726}"/>
              </a:ext>
            </a:extLst>
          </p:cNvPr>
          <p:cNvSpPr>
            <a:spLocks noGrp="1"/>
          </p:cNvSpPr>
          <p:nvPr>
            <p:ph type="title"/>
          </p:nvPr>
        </p:nvSpPr>
        <p:spPr>
          <a:xfrm>
            <a:off x="677334" y="173421"/>
            <a:ext cx="8596668" cy="1756979"/>
          </a:xfrm>
        </p:spPr>
        <p:txBody>
          <a:bodyPr>
            <a:normAutofit/>
          </a:bodyPr>
          <a:lstStyle/>
          <a:p>
            <a:r>
              <a:rPr lang="ru-RU" sz="1800" b="0" dirty="0">
                <a:solidFill>
                  <a:schemeClr val="accent4">
                    <a:lumMod val="75000"/>
                  </a:schemeClr>
                </a:solidFill>
                <a:effectLst/>
                <a:latin typeface="Arial Black" panose="020B0A04020102020204" pitchFamily="34" charset="0"/>
              </a:rPr>
              <a:t>«Золотой Рог, Константинополь (Минареты)», 1907</a:t>
            </a:r>
            <a:endParaRPr lang="ru-RU" sz="1800" dirty="0">
              <a:solidFill>
                <a:schemeClr val="accent4">
                  <a:lumMod val="75000"/>
                </a:schemeClr>
              </a:solidFill>
              <a:latin typeface="Arial Black" panose="020B0A04020102020204" pitchFamily="34" charset="0"/>
            </a:endParaRPr>
          </a:p>
        </p:txBody>
      </p:sp>
      <p:sp>
        <p:nvSpPr>
          <p:cNvPr id="3" name="Объект 2">
            <a:extLst>
              <a:ext uri="{FF2B5EF4-FFF2-40B4-BE49-F238E27FC236}">
                <a16:creationId xmlns:a16="http://schemas.microsoft.com/office/drawing/2014/main" id="{1ACCB140-B900-450A-B655-59A419CEDC49}"/>
              </a:ext>
            </a:extLst>
          </p:cNvPr>
          <p:cNvSpPr>
            <a:spLocks noGrp="1"/>
          </p:cNvSpPr>
          <p:nvPr>
            <p:ph idx="1"/>
          </p:nvPr>
        </p:nvSpPr>
        <p:spPr>
          <a:xfrm>
            <a:off x="536028" y="2160589"/>
            <a:ext cx="8737974" cy="4523990"/>
          </a:xfrm>
        </p:spPr>
        <p:txBody>
          <a:bodyPr>
            <a:normAutofit fontScale="77500" lnSpcReduction="20000"/>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sz="1800" dirty="0">
              <a:latin typeface="Arial Black" panose="020B0A04020102020204" pitchFamily="34" charset="0"/>
            </a:endParaRPr>
          </a:p>
          <a:p>
            <a:endParaRPr lang="ru-RU" sz="1800" dirty="0">
              <a:latin typeface="Arial Black" panose="020B0A04020102020204" pitchFamily="34" charset="0"/>
            </a:endParaRPr>
          </a:p>
          <a:p>
            <a:pPr marL="0" indent="0">
              <a:buNone/>
            </a:pPr>
            <a:endParaRPr lang="ru-RU" sz="1800" dirty="0">
              <a:latin typeface="Arial Black" panose="020B0A04020102020204" pitchFamily="34" charset="0"/>
            </a:endParaRPr>
          </a:p>
          <a:p>
            <a:pPr marL="0" indent="0">
              <a:buNone/>
            </a:pPr>
            <a:endParaRPr lang="ru-RU" sz="1800" dirty="0">
              <a:latin typeface="Arial Black" panose="020B0A04020102020204" pitchFamily="34" charset="0"/>
            </a:endParaRPr>
          </a:p>
          <a:p>
            <a:pPr marL="0" indent="0">
              <a:buNone/>
            </a:pPr>
            <a:endParaRPr lang="ru-RU" sz="1800" dirty="0">
              <a:latin typeface="Arial Black" panose="020B0A04020102020204" pitchFamily="34" charset="0"/>
            </a:endParaRPr>
          </a:p>
          <a:p>
            <a:pPr marL="0" indent="0">
              <a:buNone/>
            </a:pPr>
            <a:r>
              <a:rPr lang="ru-RU" sz="1800" dirty="0">
                <a:latin typeface="Arial Black" panose="020B0A04020102020204" pitchFamily="34" charset="0"/>
              </a:rPr>
              <a:t>(Фото 14)</a:t>
            </a:r>
          </a:p>
          <a:p>
            <a:endParaRPr lang="ru-RU" dirty="0"/>
          </a:p>
        </p:txBody>
      </p:sp>
      <p:pic>
        <p:nvPicPr>
          <p:cNvPr id="13314" name="Picture 2" descr="Золотой Рог, Константинополь (Минареты), 1907. Автор: Поль Синьяк.">
            <a:extLst>
              <a:ext uri="{FF2B5EF4-FFF2-40B4-BE49-F238E27FC236}">
                <a16:creationId xmlns:a16="http://schemas.microsoft.com/office/drawing/2014/main" id="{B8557906-DB4E-47FF-B389-162123D040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8754" y="607848"/>
            <a:ext cx="7664345" cy="607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301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333FFA-3A9A-4E81-9990-8FA4254944F9}"/>
              </a:ext>
            </a:extLst>
          </p:cNvPr>
          <p:cNvSpPr>
            <a:spLocks noGrp="1"/>
          </p:cNvSpPr>
          <p:nvPr>
            <p:ph type="title"/>
          </p:nvPr>
        </p:nvSpPr>
        <p:spPr>
          <a:xfrm>
            <a:off x="677334" y="141890"/>
            <a:ext cx="8596668" cy="1788510"/>
          </a:xfrm>
        </p:spPr>
        <p:txBody>
          <a:bodyPr>
            <a:normAutofit/>
          </a:bodyPr>
          <a:lstStyle/>
          <a:p>
            <a:r>
              <a:rPr lang="ru-RU" sz="1800" b="0" dirty="0">
                <a:solidFill>
                  <a:schemeClr val="accent4">
                    <a:lumMod val="75000"/>
                  </a:schemeClr>
                </a:solidFill>
                <a:effectLst/>
                <a:latin typeface="Arial Black" panose="020B0A04020102020204" pitchFamily="34" charset="0"/>
              </a:rPr>
              <a:t>«Порт на закате, Сен-Тропе», 1892.</a:t>
            </a:r>
            <a:endParaRPr lang="ru-RU" sz="1800" dirty="0">
              <a:solidFill>
                <a:schemeClr val="accent4">
                  <a:lumMod val="75000"/>
                </a:schemeClr>
              </a:solidFill>
              <a:latin typeface="Arial Black" panose="020B0A04020102020204" pitchFamily="34" charset="0"/>
            </a:endParaRPr>
          </a:p>
        </p:txBody>
      </p:sp>
      <p:pic>
        <p:nvPicPr>
          <p:cNvPr id="14338" name="Picture 2" descr="Порт на закате, Сен-Тропе, 1892. Автор: Поль Синьяк.">
            <a:extLst>
              <a:ext uri="{FF2B5EF4-FFF2-40B4-BE49-F238E27FC236}">
                <a16:creationId xmlns:a16="http://schemas.microsoft.com/office/drawing/2014/main" id="{0EF67299-EA84-40DA-8864-AA7B2E49CC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3" y="531592"/>
            <a:ext cx="7635207" cy="61845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B483362-4E2E-4456-AD26-1DEBACAEC21D}"/>
              </a:ext>
            </a:extLst>
          </p:cNvPr>
          <p:cNvSpPr txBox="1"/>
          <p:nvPr/>
        </p:nvSpPr>
        <p:spPr>
          <a:xfrm>
            <a:off x="8292662" y="3231930"/>
            <a:ext cx="2412123" cy="3693319"/>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r>
              <a:rPr lang="ru-RU" sz="1800" dirty="0">
                <a:latin typeface="Arial Black" panose="020B0A04020102020204" pitchFamily="34" charset="0"/>
              </a:rPr>
              <a:t>          (Фото 15)</a:t>
            </a:r>
          </a:p>
        </p:txBody>
      </p:sp>
    </p:spTree>
    <p:extLst>
      <p:ext uri="{BB962C8B-B14F-4D97-AF65-F5344CB8AC3E}">
        <p14:creationId xmlns:p14="http://schemas.microsoft.com/office/powerpoint/2010/main" val="106675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C420F9D-CB80-48C4-974A-449F5B0BA972}"/>
              </a:ext>
            </a:extLst>
          </p:cNvPr>
          <p:cNvSpPr txBox="1"/>
          <p:nvPr/>
        </p:nvSpPr>
        <p:spPr>
          <a:xfrm>
            <a:off x="7914289" y="3244334"/>
            <a:ext cx="2554014" cy="3139321"/>
          </a:xfrm>
          <a:prstGeom prst="rect">
            <a:avLst/>
          </a:prstGeom>
          <a:noFill/>
        </p:spPr>
        <p:txBody>
          <a:bodyPr wrap="square">
            <a:spAutoFit/>
          </a:bodyPr>
          <a:lstStyle/>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a:p>
            <a:endParaRPr lang="ru-RU" dirty="0">
              <a:latin typeface="Arial Black" panose="020B0A04020102020204" pitchFamily="34" charset="0"/>
            </a:endParaRPr>
          </a:p>
          <a:p>
            <a:endParaRPr lang="ru-RU" sz="1800" dirty="0">
              <a:latin typeface="Arial Black" panose="020B0A04020102020204" pitchFamily="34" charset="0"/>
            </a:endParaRPr>
          </a:p>
        </p:txBody>
      </p:sp>
      <p:sp>
        <p:nvSpPr>
          <p:cNvPr id="8" name="TextBox 7">
            <a:extLst>
              <a:ext uri="{FF2B5EF4-FFF2-40B4-BE49-F238E27FC236}">
                <a16:creationId xmlns:a16="http://schemas.microsoft.com/office/drawing/2014/main" id="{CEFAD6F5-1725-4871-BE9E-A8DFC5EC0F5F}"/>
              </a:ext>
            </a:extLst>
          </p:cNvPr>
          <p:cNvSpPr txBox="1"/>
          <p:nvPr/>
        </p:nvSpPr>
        <p:spPr>
          <a:xfrm>
            <a:off x="740979" y="474345"/>
            <a:ext cx="10263352" cy="6124754"/>
          </a:xfrm>
          <a:prstGeom prst="rect">
            <a:avLst/>
          </a:prstGeom>
          <a:noFill/>
        </p:spPr>
        <p:txBody>
          <a:bodyPr wrap="square">
            <a:spAutoFit/>
          </a:bodyPr>
          <a:lstStyle/>
          <a:p>
            <a:pPr algn="ctr"/>
            <a:r>
              <a:rPr lang="ru-RU" sz="2800" i="0" dirty="0">
                <a:solidFill>
                  <a:schemeClr val="accent4">
                    <a:lumMod val="75000"/>
                  </a:schemeClr>
                </a:solidFill>
                <a:effectLst/>
                <a:latin typeface="Arial Black" panose="020B0A04020102020204" pitchFamily="34" charset="0"/>
              </a:rPr>
              <a:t>Каждому художнику присуще стремление                       к индивидуальному неповторимому почерку,                     и кому удалось найти его - становился знаменитым, а не то и гениальным.                  Некоторые акцентировались на необычной цветовой гамме, иные - на форме и линии.               Были и такие, что шокировали публику эпатажем. А вот французский художник                Поль </a:t>
            </a:r>
            <a:r>
              <a:rPr lang="ru-RU" sz="2800" i="0" dirty="0" err="1">
                <a:solidFill>
                  <a:schemeClr val="accent4">
                    <a:lumMod val="75000"/>
                  </a:schemeClr>
                </a:solidFill>
                <a:effectLst/>
                <a:latin typeface="Arial Black" panose="020B0A04020102020204" pitchFamily="34" charset="0"/>
              </a:rPr>
              <a:t>Синьяк</a:t>
            </a:r>
            <a:r>
              <a:rPr lang="ru-RU" sz="2800" i="0" dirty="0">
                <a:solidFill>
                  <a:schemeClr val="accent4">
                    <a:lumMod val="75000"/>
                  </a:schemeClr>
                </a:solidFill>
                <a:effectLst/>
                <a:latin typeface="Arial Black" panose="020B0A04020102020204" pitchFamily="34" charset="0"/>
              </a:rPr>
              <a:t> удивительным образом подошел         к физиологическому строению человеческого глаза, разработал свою уникальную теорию и покорил весь мир своими живописными шедеврами.</a:t>
            </a:r>
            <a:br>
              <a:rPr lang="ru-RU" sz="2800" dirty="0">
                <a:solidFill>
                  <a:schemeClr val="accent4">
                    <a:lumMod val="75000"/>
                  </a:schemeClr>
                </a:solidFill>
                <a:latin typeface="Arial Black" panose="020B0A04020102020204" pitchFamily="34" charset="0"/>
              </a:rPr>
            </a:br>
            <a:endParaRPr lang="ru-RU" sz="2800" dirty="0">
              <a:solidFill>
                <a:schemeClr val="accent4">
                  <a:lumMod val="75000"/>
                </a:schemeClr>
              </a:solidFill>
              <a:latin typeface="Arial Black" panose="020B0A04020102020204" pitchFamily="34" charset="0"/>
            </a:endParaRPr>
          </a:p>
        </p:txBody>
      </p:sp>
    </p:spTree>
    <p:extLst>
      <p:ext uri="{BB962C8B-B14F-4D97-AF65-F5344CB8AC3E}">
        <p14:creationId xmlns:p14="http://schemas.microsoft.com/office/powerpoint/2010/main" val="3362313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C097FE-C5D8-4A92-A5B7-BA06BE997E23}"/>
              </a:ext>
            </a:extLst>
          </p:cNvPr>
          <p:cNvSpPr>
            <a:spLocks noGrp="1"/>
          </p:cNvSpPr>
          <p:nvPr>
            <p:ph type="title"/>
          </p:nvPr>
        </p:nvSpPr>
        <p:spPr>
          <a:xfrm>
            <a:off x="551793" y="126125"/>
            <a:ext cx="10265433" cy="940676"/>
          </a:xfrm>
        </p:spPr>
        <p:txBody>
          <a:bodyPr>
            <a:normAutofit/>
          </a:bodyPr>
          <a:lstStyle/>
          <a:p>
            <a:r>
              <a:rPr lang="ru-RU" sz="2400" dirty="0">
                <a:solidFill>
                  <a:schemeClr val="accent3">
                    <a:lumMod val="50000"/>
                  </a:schemeClr>
                </a:solidFill>
                <a:latin typeface="Arial Black" panose="020B0A04020102020204" pitchFamily="34" charset="0"/>
              </a:rPr>
              <a:t>Интернет ресурсы:</a:t>
            </a:r>
          </a:p>
        </p:txBody>
      </p:sp>
      <p:sp>
        <p:nvSpPr>
          <p:cNvPr id="3" name="Объект 2">
            <a:extLst>
              <a:ext uri="{FF2B5EF4-FFF2-40B4-BE49-F238E27FC236}">
                <a16:creationId xmlns:a16="http://schemas.microsoft.com/office/drawing/2014/main" id="{CC4604CA-0B2A-4096-AA6A-E0BF73782CB6}"/>
              </a:ext>
            </a:extLst>
          </p:cNvPr>
          <p:cNvSpPr>
            <a:spLocks noGrp="1"/>
          </p:cNvSpPr>
          <p:nvPr>
            <p:ph idx="1"/>
          </p:nvPr>
        </p:nvSpPr>
        <p:spPr>
          <a:xfrm>
            <a:off x="346841" y="1066801"/>
            <a:ext cx="11540359" cy="4514192"/>
          </a:xfrm>
        </p:spPr>
        <p:txBody>
          <a:bodyPr/>
          <a:lstStyle/>
          <a:p>
            <a:pPr marL="0" indent="0">
              <a:lnSpc>
                <a:spcPct val="150000"/>
              </a:lnSpc>
              <a:spcBef>
                <a:spcPts val="0"/>
              </a:spcBef>
              <a:buNone/>
            </a:pPr>
            <a:r>
              <a:rPr lang="en-US" sz="2000" dirty="0">
                <a:latin typeface="Arial Black" panose="020B0A04020102020204" pitchFamily="34" charset="0"/>
                <a:hlinkClick r:id="rId2"/>
              </a:rPr>
              <a:t>https://dzen.ru/a/ZC00dzF1CAkYXB7T</a:t>
            </a:r>
            <a:endParaRPr lang="ru-RU" sz="2000" dirty="0">
              <a:latin typeface="Arial Black" panose="020B0A04020102020204" pitchFamily="34" charset="0"/>
            </a:endParaRPr>
          </a:p>
          <a:p>
            <a:pPr marL="0" indent="0">
              <a:lnSpc>
                <a:spcPct val="150000"/>
              </a:lnSpc>
              <a:spcBef>
                <a:spcPts val="0"/>
              </a:spcBef>
              <a:buNone/>
            </a:pPr>
            <a:r>
              <a:rPr lang="en-US" sz="2000" dirty="0">
                <a:latin typeface="Arial Black" panose="020B0A04020102020204" pitchFamily="34" charset="0"/>
                <a:hlinkClick r:id="rId3"/>
              </a:rPr>
              <a:t>https://veryimportantlot.com/ru/news/obchestvo-i-lyudi/pol-sinyak-kartiny-i-tvorchestvo</a:t>
            </a:r>
            <a:endParaRPr lang="ru-RU" sz="2000" dirty="0">
              <a:latin typeface="Arial Black" panose="020B0A04020102020204" pitchFamily="34" charset="0"/>
            </a:endParaRPr>
          </a:p>
          <a:p>
            <a:pPr marL="0" indent="0">
              <a:lnSpc>
                <a:spcPct val="150000"/>
              </a:lnSpc>
              <a:spcBef>
                <a:spcPts val="0"/>
              </a:spcBef>
              <a:buNone/>
            </a:pPr>
            <a:r>
              <a:rPr lang="en-US" sz="2000" dirty="0">
                <a:latin typeface="Arial Black" panose="020B0A04020102020204" pitchFamily="34" charset="0"/>
                <a:hlinkClick r:id="rId4"/>
              </a:rPr>
              <a:t>https://kulturologia.ru/blogs/100718/39632/</a:t>
            </a:r>
            <a:endParaRPr lang="ru-RU" sz="2000" dirty="0">
              <a:latin typeface="Arial Black" panose="020B0A04020102020204" pitchFamily="34" charset="0"/>
            </a:endParaRPr>
          </a:p>
          <a:p>
            <a:pPr marL="0" indent="0">
              <a:lnSpc>
                <a:spcPct val="150000"/>
              </a:lnSpc>
              <a:spcBef>
                <a:spcPts val="0"/>
              </a:spcBef>
              <a:buNone/>
            </a:pPr>
            <a:r>
              <a:rPr lang="en-US" sz="2000" dirty="0">
                <a:latin typeface="Arial Black" panose="020B0A04020102020204" pitchFamily="34" charset="0"/>
                <a:hlinkClick r:id="rId5"/>
              </a:rPr>
              <a:t>https://svistanet.com/hudozhniki-i-art-proekty/kartini-i-zhivopis/francuzskij-xudozhnik-paul-victor-jules-signac-1863-1935.html</a:t>
            </a:r>
            <a:endParaRPr lang="ru-RU" sz="2000" dirty="0">
              <a:latin typeface="Arial Black" panose="020B0A04020102020204" pitchFamily="34" charset="0"/>
            </a:endParaRPr>
          </a:p>
          <a:p>
            <a:pPr marL="0" indent="0">
              <a:lnSpc>
                <a:spcPct val="150000"/>
              </a:lnSpc>
              <a:spcBef>
                <a:spcPts val="0"/>
              </a:spcBef>
              <a:buNone/>
            </a:pPr>
            <a:r>
              <a:rPr lang="en-US" sz="2000" dirty="0">
                <a:latin typeface="Arial Black" panose="020B0A04020102020204" pitchFamily="34" charset="0"/>
                <a:hlinkClick r:id="rId6"/>
              </a:rPr>
              <a:t>https://24smi.org/celebrity/117218-pol-siniak.html</a:t>
            </a:r>
            <a:endParaRPr lang="ru-RU" sz="2000" dirty="0">
              <a:latin typeface="Arial Black" panose="020B0A04020102020204" pitchFamily="34" charset="0"/>
            </a:endParaRPr>
          </a:p>
          <a:p>
            <a:pPr marL="0" indent="0">
              <a:lnSpc>
                <a:spcPct val="150000"/>
              </a:lnSpc>
              <a:spcBef>
                <a:spcPts val="0"/>
              </a:spcBef>
              <a:buNone/>
            </a:pPr>
            <a:r>
              <a:rPr lang="en-US" sz="2000" dirty="0">
                <a:latin typeface="Arial Black" panose="020B0A04020102020204" pitchFamily="34" charset="0"/>
                <a:hlinkClick r:id="rId7"/>
              </a:rPr>
              <a:t>https://artchive.ru/paulsignac</a:t>
            </a:r>
            <a:endParaRPr lang="ru-RU" sz="2000" dirty="0">
              <a:latin typeface="Arial Black" panose="020B0A04020102020204" pitchFamily="34" charset="0"/>
            </a:endParaRPr>
          </a:p>
          <a:p>
            <a:pPr marL="0" indent="0">
              <a:buNone/>
            </a:pPr>
            <a:endParaRPr lang="ru-RU" dirty="0"/>
          </a:p>
        </p:txBody>
      </p:sp>
    </p:spTree>
    <p:extLst>
      <p:ext uri="{BB962C8B-B14F-4D97-AF65-F5344CB8AC3E}">
        <p14:creationId xmlns:p14="http://schemas.microsoft.com/office/powerpoint/2010/main" val="4051614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CDA478-DBD6-4D38-8928-7597B7E5FEDE}"/>
              </a:ext>
            </a:extLst>
          </p:cNvPr>
          <p:cNvSpPr>
            <a:spLocks noGrp="1"/>
          </p:cNvSpPr>
          <p:nvPr>
            <p:ph type="title"/>
          </p:nvPr>
        </p:nvSpPr>
        <p:spPr>
          <a:xfrm>
            <a:off x="189187" y="1"/>
            <a:ext cx="10628040" cy="772510"/>
          </a:xfrm>
        </p:spPr>
        <p:txBody>
          <a:bodyPr>
            <a:normAutofit/>
          </a:bodyPr>
          <a:lstStyle/>
          <a:p>
            <a:r>
              <a:rPr lang="ru-RU" sz="2400" dirty="0">
                <a:solidFill>
                  <a:schemeClr val="accent3">
                    <a:lumMod val="50000"/>
                  </a:schemeClr>
                </a:solidFill>
                <a:latin typeface="Arial Black" panose="020B0A04020102020204" pitchFamily="34" charset="0"/>
              </a:rPr>
              <a:t>Источник фотографий:</a:t>
            </a:r>
          </a:p>
        </p:txBody>
      </p:sp>
      <p:sp>
        <p:nvSpPr>
          <p:cNvPr id="3" name="Объект 2">
            <a:extLst>
              <a:ext uri="{FF2B5EF4-FFF2-40B4-BE49-F238E27FC236}">
                <a16:creationId xmlns:a16="http://schemas.microsoft.com/office/drawing/2014/main" id="{835423E8-9207-4A91-88B6-29E37675E504}"/>
              </a:ext>
            </a:extLst>
          </p:cNvPr>
          <p:cNvSpPr>
            <a:spLocks noGrp="1"/>
          </p:cNvSpPr>
          <p:nvPr>
            <p:ph idx="1"/>
          </p:nvPr>
        </p:nvSpPr>
        <p:spPr>
          <a:xfrm>
            <a:off x="189187" y="441434"/>
            <a:ext cx="11813626" cy="6416565"/>
          </a:xfrm>
        </p:spPr>
        <p:txBody>
          <a:bodyPr>
            <a:normAutofit fontScale="62500" lnSpcReduction="20000"/>
          </a:bodyPr>
          <a:lstStyle/>
          <a:p>
            <a:pPr marL="0" indent="0">
              <a:lnSpc>
                <a:spcPct val="120000"/>
              </a:lnSpc>
              <a:spcBef>
                <a:spcPts val="0"/>
              </a:spcBef>
              <a:spcAft>
                <a:spcPts val="0"/>
              </a:spcAft>
              <a:buNone/>
            </a:pPr>
            <a:r>
              <a:rPr lang="ru-RU" sz="2200" dirty="0">
                <a:latin typeface="Arial Black" panose="020B0A04020102020204" pitchFamily="34" charset="0"/>
              </a:rPr>
              <a:t>(Фото 1) </a:t>
            </a:r>
            <a:r>
              <a:rPr lang="en-US" sz="2200" dirty="0">
                <a:latin typeface="Arial Black" panose="020B0A04020102020204" pitchFamily="34" charset="0"/>
                <a:hlinkClick r:id="rId2"/>
              </a:rPr>
              <a:t>https://avatars.dzeninfra.ru/get-zen_doc/4340862/pub_642d347731750809185c1ed3_642d34b70dc7a87d8a2a69f6/scale_1200</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2)</a:t>
            </a:r>
            <a:r>
              <a:rPr lang="en-US" sz="2200" dirty="0">
                <a:latin typeface="Arial Black" panose="020B0A04020102020204" pitchFamily="34" charset="0"/>
              </a:rPr>
              <a:t> </a:t>
            </a:r>
            <a:r>
              <a:rPr lang="en-US" sz="2200" dirty="0">
                <a:latin typeface="Arial Black" panose="020B0A04020102020204" pitchFamily="34" charset="0"/>
                <a:hlinkClick r:id="rId3"/>
              </a:rPr>
              <a:t>https://avatars.dzeninfra.ru/get-zen_doc/4956378/pub_642d347731750809185c1ed3_642d34ebb36b821b3207b087/scale_1200</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3)</a:t>
            </a:r>
            <a:r>
              <a:rPr lang="en-US" sz="2200" dirty="0">
                <a:latin typeface="Arial Black" panose="020B0A04020102020204" pitchFamily="34" charset="0"/>
              </a:rPr>
              <a:t> </a:t>
            </a:r>
            <a:r>
              <a:rPr lang="en-US" sz="2200" dirty="0">
                <a:latin typeface="Arial Black" panose="020B0A04020102020204" pitchFamily="34" charset="0"/>
                <a:hlinkClick r:id="rId4"/>
              </a:rPr>
              <a:t>https://avatars.dzeninfra.ru/get-zen_doc/4426010/pub_642d347731750809185c1ed3_642d351f14d5e274d7bf3f66/scale_1200</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4)</a:t>
            </a:r>
            <a:r>
              <a:rPr lang="en-US" sz="2200" dirty="0">
                <a:latin typeface="Arial Black" panose="020B0A04020102020204" pitchFamily="34" charset="0"/>
                <a:hlinkClick r:id="rId5"/>
              </a:rPr>
              <a:t> </a:t>
            </a:r>
            <a:r>
              <a:rPr lang="en-US" sz="2200" dirty="0">
                <a:latin typeface="Arial Black" panose="020B0A04020102020204" pitchFamily="34" charset="0"/>
                <a:hlinkClick r:id="rId6"/>
              </a:rPr>
              <a:t>https://avatars.dzeninfra.ru/get-zen_doc/9196493/pub_642d347731750809185c1ed3_642d3551b36b821b3208c273/scale_1200</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5)</a:t>
            </a:r>
            <a:r>
              <a:rPr lang="en-US" sz="2200" dirty="0">
                <a:latin typeface="Arial Black" panose="020B0A04020102020204" pitchFamily="34" charset="0"/>
                <a:hlinkClick r:id="rId7"/>
              </a:rPr>
              <a:t> </a:t>
            </a:r>
            <a:r>
              <a:rPr lang="en-US" sz="2200" dirty="0">
                <a:latin typeface="Arial Black" panose="020B0A04020102020204" pitchFamily="34" charset="0"/>
                <a:hlinkClick r:id="rId8"/>
              </a:rPr>
              <a:t>https://avatars.dzeninfra.ru/get-zen_doc/9624526/pub_642d347731750809185c1ed3_642d35740dc7a87d8a2c54bb/scale_1200</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 (Фото 6)</a:t>
            </a:r>
            <a:r>
              <a:rPr lang="en-US" sz="2200" dirty="0">
                <a:latin typeface="Arial Black" panose="020B0A04020102020204" pitchFamily="34" charset="0"/>
              </a:rPr>
              <a:t> </a:t>
            </a:r>
            <a:r>
              <a:rPr lang="en-US" sz="2200" dirty="0">
                <a:latin typeface="Arial Black" panose="020B0A04020102020204" pitchFamily="34" charset="0"/>
                <a:hlinkClick r:id="rId9"/>
              </a:rPr>
              <a:t>https://avatars.dzeninfra.ru/get-zen_doc/9278169/pub_642d347731750809185c1ed3_642d35afd04a3a56b6cfb73b/scale_1200</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7)</a:t>
            </a:r>
            <a:r>
              <a:rPr lang="en-US" sz="2200" dirty="0">
                <a:latin typeface="Arial Black" panose="020B0A04020102020204" pitchFamily="34" charset="0"/>
              </a:rPr>
              <a:t> </a:t>
            </a:r>
            <a:r>
              <a:rPr lang="en-US" sz="2200" dirty="0">
                <a:latin typeface="Arial Black" panose="020B0A04020102020204" pitchFamily="34" charset="0"/>
                <a:hlinkClick r:id="rId10"/>
              </a:rPr>
              <a:t>https://veryimportantlot.com/uploads/over/files/</a:t>
            </a:r>
            <a:r>
              <a:rPr lang="ru-RU" sz="2200" dirty="0">
                <a:latin typeface="Arial Black" panose="020B0A04020102020204" pitchFamily="34" charset="0"/>
                <a:hlinkClick r:id="rId10"/>
              </a:rPr>
              <a:t>Новости/2020/Апрель%202020/Статья%2022%20(2)%20Поль%20Синьяк.%20«Сен-Тропе.%20Красный%20буй»%2</a:t>
            </a:r>
            <a:r>
              <a:rPr lang="en-US" sz="2200" dirty="0">
                <a:latin typeface="Arial Black" panose="020B0A04020102020204" pitchFamily="34" charset="0"/>
                <a:hlinkClick r:id="rId10"/>
              </a:rPr>
              <a:t>C%201895.jpg</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8)</a:t>
            </a:r>
            <a:r>
              <a:rPr lang="en-US" sz="2200" dirty="0">
                <a:latin typeface="Arial Black" panose="020B0A04020102020204" pitchFamily="34" charset="0"/>
                <a:hlinkClick r:id="rId11"/>
              </a:rPr>
              <a:t> https://avatars.dzeninfra.ru/get-zen_doc/9429953/pub_642d347731750809185c1ed3_642d35d8f6afc811ee4dcfde/scale_1200</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9)</a:t>
            </a:r>
            <a:r>
              <a:rPr lang="en-US" sz="2200" dirty="0">
                <a:latin typeface="Arial Black" panose="020B0A04020102020204" pitchFamily="34" charset="0"/>
              </a:rPr>
              <a:t> </a:t>
            </a:r>
            <a:r>
              <a:rPr lang="en-US" sz="2200" dirty="0">
                <a:latin typeface="Arial Black" panose="020B0A04020102020204" pitchFamily="34" charset="0"/>
                <a:hlinkClick r:id="rId12"/>
              </a:rPr>
              <a:t>https://veryimportantlot.com/cache/thumbed/750x0/</a:t>
            </a:r>
            <a:r>
              <a:rPr lang="ru-RU" sz="2200" dirty="0">
                <a:latin typeface="Arial Black" panose="020B0A04020102020204" pitchFamily="34" charset="0"/>
                <a:hlinkClick r:id="rId12"/>
              </a:rPr>
              <a:t>Статья%2022%20(2.1)%20Поль%20Синьяк.%20«Сосна%20в%20Сен-Тропе»,%201909_</a:t>
            </a:r>
            <a:r>
              <a:rPr lang="en-US" sz="2200" dirty="0">
                <a:latin typeface="Arial Black" panose="020B0A04020102020204" pitchFamily="34" charset="0"/>
                <a:hlinkClick r:id="rId12"/>
              </a:rPr>
              <a:t>width_q60.webp</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10)</a:t>
            </a:r>
            <a:r>
              <a:rPr lang="en-US" sz="2200" dirty="0">
                <a:latin typeface="Arial Black" panose="020B0A04020102020204" pitchFamily="34" charset="0"/>
              </a:rPr>
              <a:t> </a:t>
            </a:r>
            <a:r>
              <a:rPr lang="en-US" sz="2200" dirty="0">
                <a:latin typeface="Arial Black" panose="020B0A04020102020204" pitchFamily="34" charset="0"/>
                <a:hlinkClick r:id="rId13"/>
              </a:rPr>
              <a:t>https://kulturologia.ru/files/u21941/126815703_Zamok_Komblat.jpg</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11)</a:t>
            </a:r>
            <a:r>
              <a:rPr lang="en-US" sz="2200" dirty="0">
                <a:latin typeface="Arial Black" panose="020B0A04020102020204" pitchFamily="34" charset="0"/>
              </a:rPr>
              <a:t> </a:t>
            </a:r>
            <a:r>
              <a:rPr lang="en-US" sz="2200" dirty="0">
                <a:latin typeface="Arial Black" panose="020B0A04020102020204" pitchFamily="34" charset="0"/>
                <a:hlinkClick r:id="rId14"/>
              </a:rPr>
              <a:t>https://kulturologia.ru/files/u21941/126815466_Cassis_the_Jetty_1889.jpg</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12)</a:t>
            </a:r>
            <a:r>
              <a:rPr lang="en-US" sz="2200" dirty="0">
                <a:latin typeface="Arial Black" panose="020B0A04020102020204" pitchFamily="34" charset="0"/>
              </a:rPr>
              <a:t> </a:t>
            </a:r>
            <a:r>
              <a:rPr lang="en-US" sz="2200" dirty="0">
                <a:latin typeface="Arial Black" panose="020B0A04020102020204" pitchFamily="34" charset="0"/>
                <a:hlinkClick r:id="rId15"/>
              </a:rPr>
              <a:t>https://kulturologia.ru/files/u21941/126815480_Concarneau_the_Sardine_Boat_18.jpg</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13)</a:t>
            </a:r>
            <a:r>
              <a:rPr lang="en-US" sz="2200" dirty="0">
                <a:latin typeface="Arial Black" panose="020B0A04020102020204" pitchFamily="34" charset="0"/>
              </a:rPr>
              <a:t> </a:t>
            </a:r>
            <a:r>
              <a:rPr lang="en-US" sz="2200" dirty="0">
                <a:latin typeface="Arial Black" panose="020B0A04020102020204" pitchFamily="34" charset="0"/>
                <a:hlinkClick r:id="rId16"/>
              </a:rPr>
              <a:t>https://kulturologia.ru/files/u21941/126815490_Herblay_the_Riverbank_1889.jpg</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14)</a:t>
            </a:r>
            <a:r>
              <a:rPr lang="en-US" sz="2200" dirty="0">
                <a:latin typeface="Arial Black" panose="020B0A04020102020204" pitchFamily="34" charset="0"/>
              </a:rPr>
              <a:t> </a:t>
            </a:r>
            <a:r>
              <a:rPr lang="en-US" sz="2200" dirty="0">
                <a:latin typeface="Arial Black" panose="020B0A04020102020204" pitchFamily="34" charset="0"/>
                <a:hlinkClick r:id="rId17"/>
              </a:rPr>
              <a:t>https://kulturologia.ru/files/u21941/126815689_The_Golden_Horn_Constantinople.jpg</a:t>
            </a:r>
            <a:endParaRPr lang="ru-RU" sz="2200" dirty="0">
              <a:latin typeface="Arial Black" panose="020B0A04020102020204" pitchFamily="34" charset="0"/>
            </a:endParaRPr>
          </a:p>
          <a:p>
            <a:pPr marL="0" indent="0">
              <a:lnSpc>
                <a:spcPct val="120000"/>
              </a:lnSpc>
              <a:spcBef>
                <a:spcPts val="0"/>
              </a:spcBef>
              <a:spcAft>
                <a:spcPts val="0"/>
              </a:spcAft>
              <a:buNone/>
            </a:pPr>
            <a:r>
              <a:rPr lang="ru-RU" sz="2200" dirty="0">
                <a:latin typeface="Arial Black" panose="020B0A04020102020204" pitchFamily="34" charset="0"/>
              </a:rPr>
              <a:t>(Фото 15)</a:t>
            </a:r>
            <a:r>
              <a:rPr lang="en-US" sz="2200" dirty="0">
                <a:latin typeface="Arial Black" panose="020B0A04020102020204" pitchFamily="34" charset="0"/>
              </a:rPr>
              <a:t> </a:t>
            </a:r>
            <a:r>
              <a:rPr lang="en-US" sz="2200" dirty="0">
                <a:latin typeface="Arial Black" panose="020B0A04020102020204" pitchFamily="34" charset="0"/>
                <a:hlinkClick r:id="rId18"/>
              </a:rPr>
              <a:t>https://kulturologia.ru/files/u21941/219412618.jpg</a:t>
            </a:r>
            <a:endParaRPr lang="ru-RU" sz="2200" dirty="0">
              <a:latin typeface="Arial Black" panose="020B0A04020102020204" pitchFamily="34" charset="0"/>
            </a:endParaRPr>
          </a:p>
          <a:p>
            <a:pPr marL="0" indent="0">
              <a:lnSpc>
                <a:spcPct val="120000"/>
              </a:lnSpc>
              <a:spcBef>
                <a:spcPts val="0"/>
              </a:spcBef>
              <a:buNone/>
            </a:pPr>
            <a:r>
              <a:rPr lang="ru-RU" sz="2200" dirty="0">
                <a:latin typeface="Arial Black" panose="020B0A04020102020204" pitchFamily="34" charset="0"/>
              </a:rPr>
              <a:t>(Фото на титульном листе)</a:t>
            </a:r>
            <a:r>
              <a:rPr lang="en-US" sz="2200" dirty="0">
                <a:latin typeface="Arial Black" panose="020B0A04020102020204" pitchFamily="34" charset="0"/>
                <a:hlinkClick r:id="rId19"/>
              </a:rPr>
              <a:t> https://veryimportantlot.com/cache/thumbed/750x0/</a:t>
            </a:r>
            <a:r>
              <a:rPr lang="ru-RU" sz="2200" dirty="0">
                <a:latin typeface="Arial Black" panose="020B0A04020102020204" pitchFamily="34" charset="0"/>
                <a:hlinkClick r:id="rId19"/>
              </a:rPr>
              <a:t>Статья%2022%20(1)%20Поль%20Синьяк.%20Жорж%20Сёра.%20«Портрет%20Поля%20Синьяка»,%201890_</a:t>
            </a:r>
            <a:r>
              <a:rPr lang="en-US" sz="2200" dirty="0">
                <a:latin typeface="Arial Black" panose="020B0A04020102020204" pitchFamily="34" charset="0"/>
                <a:hlinkClick r:id="rId19"/>
              </a:rPr>
              <a:t>width_q60.webp</a:t>
            </a:r>
            <a:endParaRPr lang="ru-RU" sz="2200" dirty="0">
              <a:latin typeface="Arial Black" panose="020B0A04020102020204" pitchFamily="34" charset="0"/>
            </a:endParaRPr>
          </a:p>
          <a:p>
            <a:pPr marL="0" indent="0">
              <a:lnSpc>
                <a:spcPct val="120000"/>
              </a:lnSpc>
              <a:spcAft>
                <a:spcPts val="0"/>
              </a:spcAft>
              <a:buNone/>
            </a:pPr>
            <a:endParaRPr lang="ru-RU" dirty="0"/>
          </a:p>
        </p:txBody>
      </p:sp>
    </p:spTree>
    <p:extLst>
      <p:ext uri="{BB962C8B-B14F-4D97-AF65-F5344CB8AC3E}">
        <p14:creationId xmlns:p14="http://schemas.microsoft.com/office/powerpoint/2010/main" val="1049667402"/>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278</TotalTime>
  <Words>1551</Words>
  <Application>Microsoft Office PowerPoint</Application>
  <PresentationFormat>Широкоэкранный</PresentationFormat>
  <Paragraphs>221</Paragraphs>
  <Slides>20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-apple-system</vt:lpstr>
      <vt:lpstr>Arial</vt:lpstr>
      <vt:lpstr>Arial Black</vt:lpstr>
      <vt:lpstr>system-ui</vt:lpstr>
      <vt:lpstr>Trebuchet MS</vt:lpstr>
      <vt:lpstr>Wingdings 3</vt:lpstr>
      <vt:lpstr>Аспект</vt:lpstr>
      <vt:lpstr>Методическая разработка на тему: «Поль Синьяк — художник, стоявший у истоков пуантилизма»</vt:lpstr>
      <vt:lpstr>Биография художника</vt:lpstr>
      <vt:lpstr>Презентация PowerPoint</vt:lpstr>
      <vt:lpstr>«Женщина с зонтиком», 1893                         «Площадь Лис», 1893</vt:lpstr>
      <vt:lpstr> «Entrée du port de la Rochelle», 1921</vt:lpstr>
      <vt:lpstr>«Во времена гармонии. Золотой век не в прошлом, он в будущем», 1893-1895</vt:lpstr>
      <vt:lpstr>“Капо ди Ноли”, 1898                            «Сен – Тропе. Красный буй», 1895</vt:lpstr>
      <vt:lpstr>Презентация PowerPoint</vt:lpstr>
      <vt:lpstr>“Портрет Феликса Фенеона”, 1890</vt:lpstr>
      <vt:lpstr>«Сосна в Сан – Тропе», 1909</vt:lpstr>
      <vt:lpstr>Презентация PowerPoint</vt:lpstr>
      <vt:lpstr>«Замок Комблат» </vt:lpstr>
      <vt:lpstr> «Кассис, пристань», 1889</vt:lpstr>
      <vt:lpstr>«Конкарно. Лодка Сардины», 1891</vt:lpstr>
      <vt:lpstr>«Эрблэ, Ривербанк», 1889.»</vt:lpstr>
      <vt:lpstr>«Золотой Рог, Константинополь (Минареты)», 1907</vt:lpstr>
      <vt:lpstr>«Порт на закате, Сен-Тропе», 1892.</vt:lpstr>
      <vt:lpstr>Презентация PowerPoint</vt:lpstr>
      <vt:lpstr>Интернет ресурсы:</vt:lpstr>
      <vt:lpstr>Источник фотографий: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dc:creator>
  <cp:lastModifiedBy>Елена</cp:lastModifiedBy>
  <cp:revision>6</cp:revision>
  <dcterms:created xsi:type="dcterms:W3CDTF">2024-10-09T20:25:10Z</dcterms:created>
  <dcterms:modified xsi:type="dcterms:W3CDTF">2024-10-22T19:14:06Z</dcterms:modified>
</cp:coreProperties>
</file>