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</p:sldMasterIdLst>
  <p:sldIdLst>
    <p:sldId id="257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258" r:id="rId15"/>
    <p:sldId id="263" r:id="rId16"/>
    <p:sldId id="265" r:id="rId17"/>
    <p:sldId id="264" r:id="rId18"/>
    <p:sldId id="267" r:id="rId19"/>
    <p:sldId id="266" r:id="rId20"/>
    <p:sldId id="284" r:id="rId21"/>
    <p:sldId id="277" r:id="rId22"/>
    <p:sldId id="279" r:id="rId23"/>
    <p:sldId id="278" r:id="rId24"/>
    <p:sldId id="285" r:id="rId25"/>
    <p:sldId id="273" r:id="rId26"/>
    <p:sldId id="274" r:id="rId27"/>
    <p:sldId id="276" r:id="rId28"/>
    <p:sldId id="275" r:id="rId29"/>
    <p:sldId id="307" r:id="rId30"/>
    <p:sldId id="286" r:id="rId31"/>
    <p:sldId id="260" r:id="rId32"/>
    <p:sldId id="259" r:id="rId33"/>
    <p:sldId id="261" r:id="rId34"/>
    <p:sldId id="262" r:id="rId35"/>
    <p:sldId id="287" r:id="rId36"/>
    <p:sldId id="268" r:id="rId37"/>
    <p:sldId id="269" r:id="rId38"/>
    <p:sldId id="270" r:id="rId39"/>
    <p:sldId id="271" r:id="rId40"/>
    <p:sldId id="272" r:id="rId41"/>
    <p:sldId id="288" r:id="rId42"/>
    <p:sldId id="280" r:id="rId43"/>
    <p:sldId id="281" r:id="rId44"/>
    <p:sldId id="282" r:id="rId45"/>
    <p:sldId id="283" r:id="rId46"/>
    <p:sldId id="308" r:id="rId47"/>
    <p:sldId id="289" r:id="rId48"/>
    <p:sldId id="290" r:id="rId49"/>
    <p:sldId id="291" r:id="rId50"/>
    <p:sldId id="292" r:id="rId51"/>
    <p:sldId id="294" r:id="rId52"/>
    <p:sldId id="295" r:id="rId53"/>
    <p:sldId id="293" r:id="rId54"/>
    <p:sldId id="309" r:id="rId55"/>
    <p:sldId id="310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6" autoAdjust="0"/>
    <p:restoredTop sz="94660"/>
  </p:normalViewPr>
  <p:slideViewPr>
    <p:cSldViewPr snapToGrid="0">
      <p:cViewPr varScale="1">
        <p:scale>
          <a:sx n="79" d="100"/>
          <a:sy n="79" d="100"/>
        </p:scale>
        <p:origin x="4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720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42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4159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666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895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858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5264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10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8572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4187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2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1/25/2021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8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6902" y="0"/>
            <a:ext cx="10364451" cy="1187707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Minsk is the capital of Belarus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90587"/>
            <a:ext cx="10889673" cy="5051776"/>
          </a:xfrm>
        </p:spPr>
      </p:pic>
    </p:spTree>
    <p:extLst>
      <p:ext uri="{BB962C8B-B14F-4D97-AF65-F5344CB8AC3E}">
        <p14:creationId xmlns:p14="http://schemas.microsoft.com/office/powerpoint/2010/main" val="155058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856586"/>
              </p:ext>
            </p:extLst>
          </p:nvPr>
        </p:nvGraphicFramePr>
        <p:xfrm>
          <a:off x="914400" y="748145"/>
          <a:ext cx="10363200" cy="4114800"/>
        </p:xfrm>
        <a:graphic>
          <a:graphicData uri="http://schemas.openxmlformats.org/drawingml/2006/table">
            <a:tbl>
              <a:tblPr/>
              <a:tblGrid>
                <a:gridCol w="10363200">
                  <a:extLst>
                    <a:ext uri="{9D8B030D-6E8A-4147-A177-3AD203B41FA5}">
                      <a16:colId xmlns:a16="http://schemas.microsoft.com/office/drawing/2014/main" val="691319728"/>
                    </a:ext>
                  </a:extLst>
                </a:gridCol>
              </a:tblGrid>
              <a:tr h="3635736">
                <a:tc>
                  <a:txBody>
                    <a:bodyPr/>
                    <a:lstStyle/>
                    <a:p>
                      <a:pPr marL="914400" lvl="0" indent="-9144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54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What’s the population of Minsk?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54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5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1) 1 million people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5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2)</a:t>
                      </a:r>
                      <a:r>
                        <a:rPr lang="en-US" sz="54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2 million people</a:t>
                      </a:r>
                      <a:endParaRPr lang="en-US" sz="54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5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3) 3 million people</a:t>
                      </a:r>
                      <a:endParaRPr lang="ru-RU" sz="5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2556750"/>
                  </a:ext>
                </a:extLst>
              </a:tr>
            </a:tbl>
          </a:graphicData>
        </a:graphic>
      </p:graphicFrame>
      <p:sp>
        <p:nvSpPr>
          <p:cNvPr id="10" name="5-конечная звезда 9"/>
          <p:cNvSpPr/>
          <p:nvPr/>
        </p:nvSpPr>
        <p:spPr>
          <a:xfrm>
            <a:off x="30480" y="3071981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31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74706367"/>
              </p:ext>
            </p:extLst>
          </p:nvPr>
        </p:nvGraphicFramePr>
        <p:xfrm>
          <a:off x="1243584" y="361604"/>
          <a:ext cx="10363200" cy="4876800"/>
        </p:xfrm>
        <a:graphic>
          <a:graphicData uri="http://schemas.openxmlformats.org/drawingml/2006/table">
            <a:tbl>
              <a:tblPr/>
              <a:tblGrid>
                <a:gridCol w="10363200">
                  <a:extLst>
                    <a:ext uri="{9D8B030D-6E8A-4147-A177-3AD203B41FA5}">
                      <a16:colId xmlns:a16="http://schemas.microsoft.com/office/drawing/2014/main" val="2316072132"/>
                    </a:ext>
                  </a:extLst>
                </a:gridCol>
              </a:tblGrid>
              <a:tr h="2742117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60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</a:t>
                      </a:r>
                      <a:r>
                        <a:rPr lang="en-US" sz="60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60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When </a:t>
                      </a:r>
                      <a:r>
                        <a:rPr lang="en-US" sz="6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was Minsk </a:t>
                      </a:r>
                      <a:r>
                        <a:rPr lang="en-US" sz="60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founded?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8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6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 1076</a:t>
                      </a:r>
                      <a:endParaRPr lang="ru-RU" sz="8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6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 1067</a:t>
                      </a:r>
                      <a:endParaRPr lang="ru-RU" sz="8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6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 1670</a:t>
                      </a:r>
                      <a:endParaRPr lang="ru-RU" sz="8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783932"/>
                  </a:ext>
                </a:extLst>
              </a:tr>
            </a:tbl>
          </a:graphicData>
        </a:graphic>
      </p:graphicFrame>
      <p:sp>
        <p:nvSpPr>
          <p:cNvPr id="7" name="5-конечная звезда 6"/>
          <p:cNvSpPr/>
          <p:nvPr/>
        </p:nvSpPr>
        <p:spPr>
          <a:xfrm>
            <a:off x="329184" y="3281185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5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632593"/>
              </p:ext>
            </p:extLst>
          </p:nvPr>
        </p:nvGraphicFramePr>
        <p:xfrm>
          <a:off x="1072896" y="613505"/>
          <a:ext cx="10363200" cy="4663440"/>
        </p:xfrm>
        <a:graphic>
          <a:graphicData uri="http://schemas.openxmlformats.org/drawingml/2006/table">
            <a:tbl>
              <a:tblPr/>
              <a:tblGrid>
                <a:gridCol w="10363200">
                  <a:extLst>
                    <a:ext uri="{9D8B030D-6E8A-4147-A177-3AD203B41FA5}">
                      <a16:colId xmlns:a16="http://schemas.microsoft.com/office/drawing/2014/main" val="28768647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4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 </a:t>
                      </a:r>
                      <a:r>
                        <a:rPr lang="en-US" sz="48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What </a:t>
                      </a:r>
                      <a:r>
                        <a:rPr lang="en-US" sz="4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region isn’t there in Minsk</a:t>
                      </a:r>
                      <a:r>
                        <a:rPr lang="en-US" sz="48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?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6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Sovetsky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Region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Pervomaisky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Region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Kupalovsky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Region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Frunzenski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Region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26810"/>
                  </a:ext>
                </a:extLst>
              </a:tr>
            </a:tbl>
          </a:graphicData>
        </a:graphic>
      </p:graphicFrame>
      <p:sp>
        <p:nvSpPr>
          <p:cNvPr id="7" name="5-конечная звезда 6"/>
          <p:cNvSpPr/>
          <p:nvPr/>
        </p:nvSpPr>
        <p:spPr>
          <a:xfrm>
            <a:off x="158496" y="3671329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5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04376036"/>
              </p:ext>
            </p:extLst>
          </p:nvPr>
        </p:nvGraphicFramePr>
        <p:xfrm>
          <a:off x="914400" y="1194816"/>
          <a:ext cx="10363200" cy="4663440"/>
        </p:xfrm>
        <a:graphic>
          <a:graphicData uri="http://schemas.openxmlformats.org/drawingml/2006/table">
            <a:tbl>
              <a:tblPr/>
              <a:tblGrid>
                <a:gridCol w="10363200">
                  <a:extLst>
                    <a:ext uri="{9D8B030D-6E8A-4147-A177-3AD203B41FA5}">
                      <a16:colId xmlns:a16="http://schemas.microsoft.com/office/drawing/2014/main" val="447063709"/>
                    </a:ext>
                  </a:extLst>
                </a:gridCol>
              </a:tblGrid>
              <a:tr h="3265265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4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 </a:t>
                      </a:r>
                      <a:r>
                        <a:rPr lang="en-US" sz="48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What </a:t>
                      </a:r>
                      <a:r>
                        <a:rPr lang="en-US" sz="4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street isn’t there in Minsk</a:t>
                      </a:r>
                      <a:r>
                        <a:rPr lang="en-US" sz="48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?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6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Nikiforov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Street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Lopatin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Street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Caterpillar Street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Nezavisimosti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Prospect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9728600"/>
                  </a:ext>
                </a:extLst>
              </a:tr>
            </a:tbl>
          </a:graphicData>
        </a:graphic>
      </p:graphicFrame>
      <p:sp>
        <p:nvSpPr>
          <p:cNvPr id="5" name="5-конечная звезда 4"/>
          <p:cNvSpPr/>
          <p:nvPr/>
        </p:nvSpPr>
        <p:spPr>
          <a:xfrm>
            <a:off x="121920" y="4219969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52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05706809"/>
              </p:ext>
            </p:extLst>
          </p:nvPr>
        </p:nvGraphicFramePr>
        <p:xfrm>
          <a:off x="1304544" y="714089"/>
          <a:ext cx="10363200" cy="4389120"/>
        </p:xfrm>
        <a:graphic>
          <a:graphicData uri="http://schemas.openxmlformats.org/drawingml/2006/table">
            <a:tbl>
              <a:tblPr/>
              <a:tblGrid>
                <a:gridCol w="10363200">
                  <a:extLst>
                    <a:ext uri="{9D8B030D-6E8A-4147-A177-3AD203B41FA5}">
                      <a16:colId xmlns:a16="http://schemas.microsoft.com/office/drawing/2014/main" val="4754620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54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5. </a:t>
                      </a:r>
                      <a:r>
                        <a:rPr lang="en-US" sz="54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What </a:t>
                      </a:r>
                      <a:r>
                        <a:rPr lang="en-US" sz="5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river isn’t there in Minsk</a:t>
                      </a:r>
                      <a:r>
                        <a:rPr lang="en-US" sz="54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?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7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54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The </a:t>
                      </a:r>
                      <a:r>
                        <a:rPr lang="en-US" sz="54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Myshka</a:t>
                      </a:r>
                      <a:endParaRPr lang="ru-RU" sz="7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54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The </a:t>
                      </a:r>
                      <a:r>
                        <a:rPr lang="en-US" sz="54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Svisloch</a:t>
                      </a:r>
                      <a:endParaRPr lang="ru-RU" sz="7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54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The Dnepr</a:t>
                      </a:r>
                      <a:endParaRPr lang="ru-RU" sz="7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6943689"/>
                  </a:ext>
                </a:extLst>
              </a:tr>
            </a:tbl>
          </a:graphicData>
        </a:graphic>
      </p:graphicFrame>
      <p:sp>
        <p:nvSpPr>
          <p:cNvPr id="5" name="5-конечная звезда 4"/>
          <p:cNvSpPr/>
          <p:nvPr/>
        </p:nvSpPr>
        <p:spPr>
          <a:xfrm>
            <a:off x="292608" y="4188809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24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01082542"/>
              </p:ext>
            </p:extLst>
          </p:nvPr>
        </p:nvGraphicFramePr>
        <p:xfrm>
          <a:off x="1182624" y="506825"/>
          <a:ext cx="10363200" cy="4876800"/>
        </p:xfrm>
        <a:graphic>
          <a:graphicData uri="http://schemas.openxmlformats.org/drawingml/2006/table">
            <a:tbl>
              <a:tblPr/>
              <a:tblGrid>
                <a:gridCol w="10363200">
                  <a:extLst>
                    <a:ext uri="{9D8B030D-6E8A-4147-A177-3AD203B41FA5}">
                      <a16:colId xmlns:a16="http://schemas.microsoft.com/office/drawing/2014/main" val="10882120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60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6. </a:t>
                      </a:r>
                      <a:r>
                        <a:rPr lang="en-US" sz="60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What </a:t>
                      </a:r>
                      <a:r>
                        <a:rPr lang="en-US" sz="6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can we see in Minsk</a:t>
                      </a:r>
                      <a:r>
                        <a:rPr lang="en-US" sz="60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?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80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6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Trafalgar Square</a:t>
                      </a:r>
                      <a:endParaRPr lang="ru-RU" sz="8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6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The British Museum</a:t>
                      </a:r>
                      <a:endParaRPr lang="ru-RU" sz="8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6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Pobeda Square</a:t>
                      </a:r>
                      <a:endParaRPr lang="ru-RU" sz="8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830986"/>
                  </a:ext>
                </a:extLst>
              </a:tr>
            </a:tbl>
          </a:graphicData>
        </a:graphic>
      </p:graphicFrame>
      <p:sp>
        <p:nvSpPr>
          <p:cNvPr id="5" name="5-конечная звезда 4"/>
          <p:cNvSpPr/>
          <p:nvPr/>
        </p:nvSpPr>
        <p:spPr>
          <a:xfrm>
            <a:off x="268224" y="4383881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25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52605239"/>
              </p:ext>
            </p:extLst>
          </p:nvPr>
        </p:nvGraphicFramePr>
        <p:xfrm>
          <a:off x="1207008" y="579977"/>
          <a:ext cx="10363200" cy="3931920"/>
        </p:xfrm>
        <a:graphic>
          <a:graphicData uri="http://schemas.openxmlformats.org/drawingml/2006/table">
            <a:tbl>
              <a:tblPr/>
              <a:tblGrid>
                <a:gridCol w="10363200">
                  <a:extLst>
                    <a:ext uri="{9D8B030D-6E8A-4147-A177-3AD203B41FA5}">
                      <a16:colId xmlns:a16="http://schemas.microsoft.com/office/drawing/2014/main" val="11593852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4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7. </a:t>
                      </a:r>
                      <a:r>
                        <a:rPr lang="en-US" sz="48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What </a:t>
                      </a:r>
                      <a:r>
                        <a:rPr lang="en-US" sz="4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parks can we find in Minsk</a:t>
                      </a:r>
                      <a:r>
                        <a:rPr lang="en-US" sz="48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?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6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Gorky Park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Hyde Park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Cheluskintsev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Park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48887"/>
                  </a:ext>
                </a:extLst>
              </a:tr>
            </a:tbl>
          </a:graphicData>
        </a:graphic>
      </p:graphicFrame>
      <p:sp>
        <p:nvSpPr>
          <p:cNvPr id="5" name="5-конечная звезда 4"/>
          <p:cNvSpPr/>
          <p:nvPr/>
        </p:nvSpPr>
        <p:spPr>
          <a:xfrm>
            <a:off x="292608" y="3701129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5-конечная звезда 5"/>
          <p:cNvSpPr/>
          <p:nvPr/>
        </p:nvSpPr>
        <p:spPr>
          <a:xfrm>
            <a:off x="268224" y="2280761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56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46727539"/>
              </p:ext>
            </p:extLst>
          </p:nvPr>
        </p:nvGraphicFramePr>
        <p:xfrm>
          <a:off x="1231392" y="616553"/>
          <a:ext cx="10363200" cy="3931920"/>
        </p:xfrm>
        <a:graphic>
          <a:graphicData uri="http://schemas.openxmlformats.org/drawingml/2006/table">
            <a:tbl>
              <a:tblPr/>
              <a:tblGrid>
                <a:gridCol w="10363200">
                  <a:extLst>
                    <a:ext uri="{9D8B030D-6E8A-4147-A177-3AD203B41FA5}">
                      <a16:colId xmlns:a16="http://schemas.microsoft.com/office/drawing/2014/main" val="15190109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4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8. </a:t>
                      </a:r>
                      <a:r>
                        <a:rPr lang="en-US" sz="48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What </a:t>
                      </a:r>
                      <a:r>
                        <a:rPr lang="en-US" sz="4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is the oldest place in Minsk</a:t>
                      </a:r>
                      <a:r>
                        <a:rPr lang="en-US" sz="48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?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6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Pobeda Square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The Circus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The </a:t>
                      </a:r>
                      <a:r>
                        <a:rPr lang="en-US" sz="48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Troitskoye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Suburb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5987213"/>
                  </a:ext>
                </a:extLst>
              </a:tr>
            </a:tbl>
          </a:graphicData>
        </a:graphic>
      </p:graphicFrame>
      <p:sp>
        <p:nvSpPr>
          <p:cNvPr id="6" name="5-конечная звезда 5"/>
          <p:cNvSpPr/>
          <p:nvPr/>
        </p:nvSpPr>
        <p:spPr>
          <a:xfrm>
            <a:off x="316992" y="3762089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3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44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69159568"/>
              </p:ext>
            </p:extLst>
          </p:nvPr>
        </p:nvGraphicFramePr>
        <p:xfrm>
          <a:off x="256032" y="1207865"/>
          <a:ext cx="11826240" cy="4389120"/>
        </p:xfrm>
        <a:graphic>
          <a:graphicData uri="http://schemas.openxmlformats.org/drawingml/2006/table">
            <a:tbl>
              <a:tblPr/>
              <a:tblGrid>
                <a:gridCol w="11826240">
                  <a:extLst>
                    <a:ext uri="{9D8B030D-6E8A-4147-A177-3AD203B41FA5}">
                      <a16:colId xmlns:a16="http://schemas.microsoft.com/office/drawing/2014/main" val="23928489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the central              </a:t>
                      </a:r>
                      <a:r>
                        <a:rPr lang="en-US" sz="4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a) and Ballet House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the                           </a:t>
                      </a:r>
                      <a:r>
                        <a:rPr lang="en-US" sz="4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) Park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the Opera               </a:t>
                      </a:r>
                      <a:r>
                        <a:rPr lang="en-US" sz="4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c) Square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Pobeda                </a:t>
                      </a:r>
                      <a:r>
                        <a:rPr lang="en-US" sz="4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 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d) Railway Station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the </a:t>
                      </a:r>
                      <a:r>
                        <a:rPr lang="en-US" sz="48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Troitskoye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       </a:t>
                      </a:r>
                      <a:r>
                        <a:rPr lang="en-US" sz="4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e) Circus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Gorky                     </a:t>
                      </a:r>
                      <a:r>
                        <a:rPr lang="en-US" sz="48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48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f) Suburb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645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798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75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684" y="985365"/>
            <a:ext cx="9187468" cy="571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2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223664"/>
            <a:ext cx="10364451" cy="83621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central Railway Station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07" y="1288473"/>
            <a:ext cx="11340583" cy="4795383"/>
          </a:xfrm>
        </p:spPr>
      </p:pic>
    </p:spTree>
    <p:extLst>
      <p:ext uri="{BB962C8B-B14F-4D97-AF65-F5344CB8AC3E}">
        <p14:creationId xmlns:p14="http://schemas.microsoft.com/office/powerpoint/2010/main" val="118017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-14401" r="-6" b="14401"/>
          <a:stretch/>
        </p:blipFill>
        <p:spPr bwMode="auto">
          <a:xfrm>
            <a:off x="323275" y="1059874"/>
            <a:ext cx="11545448" cy="488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13774" y="223664"/>
            <a:ext cx="10364451" cy="83621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central Railway Station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96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153" y="1059874"/>
            <a:ext cx="9518072" cy="5691620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913774" y="223664"/>
            <a:ext cx="10364451" cy="836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FF0000"/>
                </a:solidFill>
              </a:rPr>
              <a:t>The central Railway Station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0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558" y="1059874"/>
            <a:ext cx="9946881" cy="5585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913774" y="223664"/>
            <a:ext cx="10364451" cy="836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FF0000"/>
                </a:solidFill>
              </a:rPr>
              <a:t>The central Railway Station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4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535" y="1059874"/>
            <a:ext cx="7626927" cy="5720195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913774" y="223664"/>
            <a:ext cx="10364451" cy="836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The central Railway Station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14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79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3" y="286009"/>
            <a:ext cx="10364451" cy="83621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Troitskoye</a:t>
            </a:r>
            <a:r>
              <a:rPr lang="en-US" b="1" dirty="0" smtClean="0">
                <a:solidFill>
                  <a:srgbClr val="FF0000"/>
                </a:solidFill>
              </a:rPr>
              <a:t> Suburb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737" y="1122219"/>
            <a:ext cx="9736521" cy="5634953"/>
          </a:xfrm>
        </p:spPr>
      </p:pic>
    </p:spTree>
    <p:extLst>
      <p:ext uri="{BB962C8B-B14F-4D97-AF65-F5344CB8AC3E}">
        <p14:creationId xmlns:p14="http://schemas.microsoft.com/office/powerpoint/2010/main" val="92747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710" y="1006892"/>
            <a:ext cx="8788363" cy="5851108"/>
          </a:xfr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913773" y="286009"/>
            <a:ext cx="10364451" cy="836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FF0000"/>
                </a:solidFill>
              </a:rPr>
              <a:t>The Troitskoye Suburb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29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815" y="935182"/>
            <a:ext cx="8543167" cy="5695445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913773" y="286009"/>
            <a:ext cx="10364451" cy="836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FF0000"/>
                </a:solidFill>
              </a:rPr>
              <a:t>The Troitskoye Suburb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30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51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91" y="976745"/>
            <a:ext cx="8624454" cy="5736569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21593" y="244444"/>
            <a:ext cx="10364451" cy="732301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Opera and Ballet House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90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593" y="244444"/>
            <a:ext cx="10364451" cy="732301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Opera and Ballet House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555" y="858982"/>
            <a:ext cx="8998526" cy="5999018"/>
          </a:xfrm>
        </p:spPr>
      </p:pic>
    </p:spTree>
    <p:extLst>
      <p:ext uri="{BB962C8B-B14F-4D97-AF65-F5344CB8AC3E}">
        <p14:creationId xmlns:p14="http://schemas.microsoft.com/office/powerpoint/2010/main" val="147357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941" y="976745"/>
            <a:ext cx="8604532" cy="5732770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21593" y="244444"/>
            <a:ext cx="10364451" cy="732301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Opera and Ballet House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41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058" y="976745"/>
            <a:ext cx="9257519" cy="5763131"/>
          </a:xfr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21593" y="244444"/>
            <a:ext cx="10364451" cy="732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FF0000"/>
                </a:solidFill>
              </a:rPr>
              <a:t>The Opera and Ballet House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04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8496" y="575763"/>
            <a:ext cx="120335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While travelling</a:t>
            </a:r>
            <a:endParaRPr lang="ru-RU" sz="4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You 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______ 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cross the street when the traffic lights are 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red.</a:t>
            </a: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You 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______ 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play on the road.</a:t>
            </a: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You 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______cross 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the street when the traffic lights are green.</a:t>
            </a: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You 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______ 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run when the bus is moving.</a:t>
            </a: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You 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______listen 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loud music on a bus.</a:t>
            </a: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You </a:t>
            </a:r>
            <a:r>
              <a:rPr lang="en-US" sz="32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______ listen to your parents.</a:t>
            </a:r>
            <a:endParaRPr lang="ru-RU" sz="4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41907" y="1991535"/>
            <a:ext cx="157549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</a:t>
            </a:r>
            <a:r>
              <a:rPr lang="en-US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ustn’t</a:t>
            </a:r>
            <a:endParaRPr lang="ru-RU" sz="3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41907" y="3389304"/>
            <a:ext cx="157549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</a:t>
            </a:r>
            <a:r>
              <a:rPr lang="en-US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ustn’t</a:t>
            </a:r>
            <a:endParaRPr lang="ru-RU" sz="3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41907" y="4140742"/>
            <a:ext cx="157549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</a:t>
            </a:r>
            <a:r>
              <a:rPr lang="en-US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ustn’t</a:t>
            </a:r>
            <a:endParaRPr lang="ru-RU" sz="3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70658" y="2567309"/>
            <a:ext cx="131799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must</a:t>
            </a:r>
            <a:endParaRPr lang="ru-RU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60506" y="1173611"/>
            <a:ext cx="157549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</a:t>
            </a:r>
            <a:r>
              <a:rPr lang="en-US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ustn’t</a:t>
            </a:r>
            <a:endParaRPr lang="ru-RU" sz="3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570720" y="146304"/>
            <a:ext cx="2621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m</a:t>
            </a:r>
            <a:r>
              <a:rPr lang="en-US" sz="3200" dirty="0" smtClean="0">
                <a:solidFill>
                  <a:srgbClr val="FF0000"/>
                </a:solidFill>
              </a:rPr>
              <a:t>ust / mustn’t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676" y="5033636"/>
            <a:ext cx="1133954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5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81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913774" y="223663"/>
            <a:ext cx="10364451" cy="64917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Gorky Park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183" y="1251924"/>
            <a:ext cx="9982042" cy="5606076"/>
          </a:xfrm>
        </p:spPr>
      </p:pic>
    </p:spTree>
    <p:extLst>
      <p:ext uri="{BB962C8B-B14F-4D97-AF65-F5344CB8AC3E}">
        <p14:creationId xmlns:p14="http://schemas.microsoft.com/office/powerpoint/2010/main" val="267355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247" y="223663"/>
            <a:ext cx="10364451" cy="586828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Gorky Park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47" y="810491"/>
            <a:ext cx="10649244" cy="5825228"/>
          </a:xfrm>
        </p:spPr>
      </p:pic>
    </p:spTree>
    <p:extLst>
      <p:ext uri="{BB962C8B-B14F-4D97-AF65-F5344CB8AC3E}">
        <p14:creationId xmlns:p14="http://schemas.microsoft.com/office/powerpoint/2010/main" val="89610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3" y="0"/>
            <a:ext cx="10364451" cy="83127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Gorky Park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057" y="831273"/>
            <a:ext cx="8543167" cy="5695445"/>
          </a:xfrm>
        </p:spPr>
      </p:pic>
    </p:spTree>
    <p:extLst>
      <p:ext uri="{BB962C8B-B14F-4D97-AF65-F5344CB8AC3E}">
        <p14:creationId xmlns:p14="http://schemas.microsoft.com/office/powerpoint/2010/main" val="381700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2993" y="1"/>
            <a:ext cx="10364451" cy="10668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Gorky Park</a:t>
            </a:r>
            <a:endParaRPr lang="ru-RU" sz="4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872" y="1066801"/>
            <a:ext cx="8081081" cy="562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81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91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306790"/>
            <a:ext cx="10364451" cy="75308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Circus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581" y="966942"/>
            <a:ext cx="8832273" cy="5891058"/>
          </a:xfrm>
        </p:spPr>
      </p:pic>
    </p:spTree>
    <p:extLst>
      <p:ext uri="{BB962C8B-B14F-4D97-AF65-F5344CB8AC3E}">
        <p14:creationId xmlns:p14="http://schemas.microsoft.com/office/powerpoint/2010/main" val="210464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309" y="874815"/>
            <a:ext cx="8645236" cy="5762085"/>
          </a:xfr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913774" y="306790"/>
            <a:ext cx="10364451" cy="753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FF0000"/>
                </a:solidFill>
              </a:rPr>
              <a:t>The Circus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95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113" y="1024819"/>
            <a:ext cx="8749771" cy="5833181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913774" y="306790"/>
            <a:ext cx="10364451" cy="75308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Circus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57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418" y="1053613"/>
            <a:ext cx="8704165" cy="580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913774" y="306790"/>
            <a:ext cx="10364451" cy="75308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Circus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76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9313" y="927361"/>
            <a:ext cx="5140501" cy="3424237"/>
          </a:xfr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132" y="3789041"/>
            <a:ext cx="4800868" cy="3203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497" y="1268760"/>
            <a:ext cx="2915816" cy="2186862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5" y="3789041"/>
            <a:ext cx="4381679" cy="2921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913774" y="306790"/>
            <a:ext cx="10364451" cy="75308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Circus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76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56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594" y="244444"/>
            <a:ext cx="10364451" cy="77386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Pobeda Square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3" y="1018309"/>
            <a:ext cx="11921212" cy="5615854"/>
          </a:xfrm>
        </p:spPr>
      </p:pic>
    </p:spTree>
    <p:extLst>
      <p:ext uri="{BB962C8B-B14F-4D97-AF65-F5344CB8AC3E}">
        <p14:creationId xmlns:p14="http://schemas.microsoft.com/office/powerpoint/2010/main" val="72868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95" y="1496292"/>
            <a:ext cx="11976405" cy="4970677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21594" y="244444"/>
            <a:ext cx="10364451" cy="77386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Pobeda Square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6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594" y="1018309"/>
            <a:ext cx="10151918" cy="5710454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21594" y="244444"/>
            <a:ext cx="10364451" cy="77386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Pobeda Square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96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618" y="797863"/>
            <a:ext cx="8707582" cy="5805055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21594" y="244444"/>
            <a:ext cx="10364451" cy="77386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Pobeda Square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1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37541741"/>
              </p:ext>
            </p:extLst>
          </p:nvPr>
        </p:nvGraphicFramePr>
        <p:xfrm>
          <a:off x="402336" y="744569"/>
          <a:ext cx="11704320" cy="5486400"/>
        </p:xfrm>
        <a:graphic>
          <a:graphicData uri="http://schemas.openxmlformats.org/drawingml/2006/table">
            <a:tbl>
              <a:tblPr/>
              <a:tblGrid>
                <a:gridCol w="11704320">
                  <a:extLst>
                    <a:ext uri="{9D8B030D-6E8A-4147-A177-3AD203B41FA5}">
                      <a16:colId xmlns:a16="http://schemas.microsoft.com/office/drawing/2014/main" val="36184790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181610" algn="l"/>
                        </a:tabLst>
                      </a:pPr>
                      <a:r>
                        <a:rPr lang="en-US" sz="40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Minsk </a:t>
                      </a:r>
                      <a:r>
                        <a:rPr lang="en-US" sz="4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was founded in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1067</a:t>
                      </a:r>
                      <a:r>
                        <a:rPr lang="en-US" sz="4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5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181610" algn="l"/>
                        </a:tabLst>
                      </a:pPr>
                      <a:r>
                        <a:rPr lang="en-US" sz="40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The </a:t>
                      </a:r>
                      <a:r>
                        <a:rPr lang="en-US" sz="4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central Railway Station was built in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2001</a:t>
                      </a:r>
                      <a:r>
                        <a:rPr lang="en-US" sz="4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5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181610" algn="l"/>
                        </a:tabLst>
                      </a:pPr>
                      <a:r>
                        <a:rPr lang="en-US" sz="40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The </a:t>
                      </a:r>
                      <a:r>
                        <a:rPr lang="en-US" sz="4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Opera and Ballet House was built in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1933</a:t>
                      </a:r>
                      <a:r>
                        <a:rPr lang="en-US" sz="4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5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181610" algn="l"/>
                        </a:tabLst>
                      </a:pPr>
                      <a:r>
                        <a:rPr lang="en-US" sz="40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Gorky </a:t>
                      </a:r>
                      <a:r>
                        <a:rPr lang="en-US" sz="4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Park was founded in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1805</a:t>
                      </a:r>
                      <a:r>
                        <a:rPr lang="en-US" sz="4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5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181610" algn="l"/>
                        </a:tabLst>
                      </a:pPr>
                      <a:r>
                        <a:rPr lang="en-US" sz="40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The </a:t>
                      </a:r>
                      <a:r>
                        <a:rPr lang="en-US" sz="4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Circus was built in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1959</a:t>
                      </a:r>
                      <a:r>
                        <a:rPr lang="en-US" sz="4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5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181610" algn="l"/>
                        </a:tabLst>
                      </a:pPr>
                      <a:r>
                        <a:rPr lang="en-US" sz="40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Minsk </a:t>
                      </a:r>
                      <a:r>
                        <a:rPr lang="en-US" sz="4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Zoo was built in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1984</a:t>
                      </a:r>
                      <a:r>
                        <a:rPr lang="en-US" sz="4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5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5767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396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56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21594" y="244444"/>
            <a:ext cx="10364451" cy="77386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national library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hifivebelarus.com/wp-content/uploads/2017/09/DSC09538-12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29" y="1170515"/>
            <a:ext cx="8198716" cy="546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45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21594" y="244444"/>
            <a:ext cx="10364451" cy="77386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national library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s://by.belapan.by/webroot/delivery/images/photogalleriescache/2016/12/2/elki/002_elki_20161216__DSC65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727" y="1018309"/>
            <a:ext cx="8541328" cy="570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55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1.bp.blogspot.com/-Mbm-lvaQM5U/Xs5LxF4e_6I/AAAAAAAAS10/H6T3v7Im4hkLH5IuvsZKWPlMV6-7VCUhgCLcBGAsYHQ/s1600/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648" y="899969"/>
            <a:ext cx="8863734" cy="586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21594" y="244444"/>
            <a:ext cx="10364451" cy="77386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national library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93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dir.by/belarus/minsk/nacionalnaya_biblioteka/images/body_src_160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576" y="1356736"/>
            <a:ext cx="9019933" cy="509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21594" y="244444"/>
            <a:ext cx="10364451" cy="77386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 national library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84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www.rsl.ru/photo/!_ORS/5-PROFESSIONALAM/pandemia/covid-finland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94" y="1018309"/>
            <a:ext cx="10114446" cy="5680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121594" y="244444"/>
            <a:ext cx="10364451" cy="773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The national library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83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g.tam.by/g/2/02/2/biblioteka_natsionalnaya-biblioteka-belar_minsk-nezavisimosti-116_o-kompanii_1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982" y="845128"/>
            <a:ext cx="9019309" cy="6012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121594" y="244444"/>
            <a:ext cx="10364451" cy="773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The national library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6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80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21177938"/>
              </p:ext>
            </p:extLst>
          </p:nvPr>
        </p:nvGraphicFramePr>
        <p:xfrm>
          <a:off x="621221" y="430054"/>
          <a:ext cx="10363200" cy="670560"/>
        </p:xfrm>
        <a:graphic>
          <a:graphicData uri="http://schemas.openxmlformats.org/drawingml/2006/table">
            <a:tbl>
              <a:tblPr/>
              <a:tblGrid>
                <a:gridCol w="10363200">
                  <a:extLst>
                    <a:ext uri="{9D8B030D-6E8A-4147-A177-3AD203B41FA5}">
                      <a16:colId xmlns:a16="http://schemas.microsoft.com/office/drawing/2014/main" val="3623649025"/>
                    </a:ext>
                  </a:extLst>
                </a:gridCol>
              </a:tblGrid>
              <a:tr h="4233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44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I’d like to visit…</a:t>
                      </a:r>
                      <a:endParaRPr lang="ru-RU" sz="6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45251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52612" y="1234579"/>
            <a:ext cx="8217979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central Railway Station</a:t>
            </a:r>
            <a:endParaRPr kumimoji="0" lang="ru-RU" alt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kumimoji="0" lang="en-US" altLang="ru-RU" sz="4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Troitskoye</a:t>
            </a:r>
            <a:r>
              <a:rPr kumimoji="0" lang="en-US" alt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Suburb</a:t>
            </a:r>
            <a:endParaRPr kumimoji="0" lang="ru-RU" alt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Opera and Ballet House</a:t>
            </a:r>
            <a:endParaRPr kumimoji="0" lang="ru-RU" alt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Gorky Park</a:t>
            </a:r>
            <a:endParaRPr kumimoji="0" lang="ru-RU" alt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Circus</a:t>
            </a:r>
            <a:endParaRPr kumimoji="0" lang="ru-RU" alt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Pobeda Square</a:t>
            </a:r>
            <a:endParaRPr kumimoji="0" lang="ru-RU" alt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National Library</a:t>
            </a:r>
            <a:endParaRPr kumimoji="0" lang="en-US" altLang="ru-RU" sz="8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33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</TotalTime>
  <Words>406</Words>
  <Application>Microsoft Office PowerPoint</Application>
  <PresentationFormat>Широкоэкранный</PresentationFormat>
  <Paragraphs>107</Paragraphs>
  <Slides>54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54</vt:i4>
      </vt:variant>
    </vt:vector>
  </HeadingPairs>
  <TitlesOfParts>
    <vt:vector size="62" baseType="lpstr">
      <vt:lpstr>Arial</vt:lpstr>
      <vt:lpstr>Calibri</vt:lpstr>
      <vt:lpstr>Calibri Light</vt:lpstr>
      <vt:lpstr>Symbol</vt:lpstr>
      <vt:lpstr>Times New Roman</vt:lpstr>
      <vt:lpstr>Tw Cen MT</vt:lpstr>
      <vt:lpstr>Капля</vt:lpstr>
      <vt:lpstr>Тема Office</vt:lpstr>
      <vt:lpstr>Minsk is the capital of Belarus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The central Railway Station </vt:lpstr>
      <vt:lpstr>The central Railway Station </vt:lpstr>
      <vt:lpstr>Презентация PowerPoint</vt:lpstr>
      <vt:lpstr>Презентация PowerPoint</vt:lpstr>
      <vt:lpstr>Презентация PowerPoint</vt:lpstr>
      <vt:lpstr>Презентация PowerPoint</vt:lpstr>
      <vt:lpstr>The Troitskoye Suburb</vt:lpstr>
      <vt:lpstr>Презентация PowerPoint</vt:lpstr>
      <vt:lpstr>Презентация PowerPoint</vt:lpstr>
      <vt:lpstr>Презентация PowerPoint</vt:lpstr>
      <vt:lpstr>The Opera and Ballet House</vt:lpstr>
      <vt:lpstr>The Opera and Ballet House</vt:lpstr>
      <vt:lpstr>The Opera and Ballet House</vt:lpstr>
      <vt:lpstr>Презентация PowerPoint</vt:lpstr>
      <vt:lpstr>Презентация PowerPoint</vt:lpstr>
      <vt:lpstr>Презентация PowerPoint</vt:lpstr>
      <vt:lpstr>Gorky Park</vt:lpstr>
      <vt:lpstr>Gorky Park</vt:lpstr>
      <vt:lpstr>Gorky Park</vt:lpstr>
      <vt:lpstr>Gorky Park</vt:lpstr>
      <vt:lpstr>Презентация PowerPoint</vt:lpstr>
      <vt:lpstr>The Circus</vt:lpstr>
      <vt:lpstr>Презентация PowerPoint</vt:lpstr>
      <vt:lpstr>The Circus</vt:lpstr>
      <vt:lpstr>The Circus</vt:lpstr>
      <vt:lpstr>The Circus</vt:lpstr>
      <vt:lpstr>Презентация PowerPoint</vt:lpstr>
      <vt:lpstr>Pobeda Square</vt:lpstr>
      <vt:lpstr>Pobeda Square</vt:lpstr>
      <vt:lpstr>Pobeda Square</vt:lpstr>
      <vt:lpstr>Pobeda Square</vt:lpstr>
      <vt:lpstr>Презентация PowerPoint</vt:lpstr>
      <vt:lpstr>Презентация PowerPoint</vt:lpstr>
      <vt:lpstr>The national library</vt:lpstr>
      <vt:lpstr>The national library</vt:lpstr>
      <vt:lpstr>The national library</vt:lpstr>
      <vt:lpstr>The national library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Minsk is the capital of Belarus</dc:title>
  <dc:creator>Lenovo Z500</dc:creator>
  <cp:lastModifiedBy>Lenovo Z500</cp:lastModifiedBy>
  <cp:revision>12</cp:revision>
  <dcterms:created xsi:type="dcterms:W3CDTF">2021-01-22T16:32:41Z</dcterms:created>
  <dcterms:modified xsi:type="dcterms:W3CDTF">2021-01-25T16:16:21Z</dcterms:modified>
</cp:coreProperties>
</file>