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</p:sldMasterIdLst>
  <p:notesMasterIdLst>
    <p:notesMasterId r:id="rId21"/>
  </p:notesMasterIdLst>
  <p:sldIdLst>
    <p:sldId id="256" r:id="rId4"/>
    <p:sldId id="258" r:id="rId5"/>
    <p:sldId id="292" r:id="rId6"/>
    <p:sldId id="260" r:id="rId7"/>
    <p:sldId id="261" r:id="rId8"/>
    <p:sldId id="266" r:id="rId9"/>
    <p:sldId id="276" r:id="rId10"/>
    <p:sldId id="277" r:id="rId11"/>
    <p:sldId id="279" r:id="rId12"/>
    <p:sldId id="273" r:id="rId13"/>
    <p:sldId id="274" r:id="rId14"/>
    <p:sldId id="290" r:id="rId15"/>
    <p:sldId id="294" r:id="rId16"/>
    <p:sldId id="291" r:id="rId17"/>
    <p:sldId id="293" r:id="rId18"/>
    <p:sldId id="275" r:id="rId19"/>
    <p:sldId id="27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0" orient="horz" pos="2160" userDrawn="1">
          <p15:clr>
            <a:srgbClr val="A4A3A4"/>
          </p15:clr>
        </p15:guide>
        <p15:guide id="1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3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  <a:p>
            <a:endParaRPr lang="en-US"/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  <a:p>
            <a:r>
              <a:rPr lang="en-US"/>
              <a:t>*</a:t>
            </a:r>
          </a:p>
        </p:txBody>
      </p:sp>
      <p:sp>
        <p:nvSpPr>
          <p:cNvPr id="4" name="Заполнитель изображения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  <a:p>
            <a:endParaRPr lang="en-US"/>
          </a:p>
        </p:txBody>
      </p:sp>
      <p:sp>
        <p:nvSpPr>
          <p:cNvPr id="5" name="Заполнитель заметок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  <a:endParaRPr lang="en-US"/>
          </a:p>
          <a:p>
            <a:pPr lvl="1"/>
            <a:r>
              <a:rPr lang="ru-RU" altLang="en-US"/>
              <a:t>Второй уровень</a:t>
            </a:r>
            <a:endParaRPr lang="en-US"/>
          </a:p>
          <a:p>
            <a:pPr lvl="2"/>
            <a:r>
              <a:rPr lang="ru-RU" altLang="en-US"/>
              <a:t>Третий уровень</a:t>
            </a:r>
            <a:endParaRPr lang="en-US"/>
          </a:p>
          <a:p>
            <a:pPr lvl="3"/>
            <a:r>
              <a:rPr lang="ru-RU" altLang="en-US"/>
              <a:t>Четвертый уровень</a:t>
            </a:r>
            <a:endParaRPr lang="en-US"/>
          </a:p>
          <a:p>
            <a:pPr lvl="4"/>
            <a:r>
              <a:rPr lang="ru-RU" altLang="en-US"/>
              <a:t>Пятый уровень</a:t>
            </a:r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  <a:p>
            <a:endParaRPr 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  <a:p>
            <a:r>
              <a:rPr lang="en-US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99327068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CFE68F5B-FF96-4D2F-8018-F231B5143903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F1493677-860B-433B-AE33-899326EFC7DE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C5F851B-5093-4A61-B986-C8B75A3F6591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F0B74234-4811-43BC-AD67-1077A37B1EA5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D17A7B1-731B-4011-B8E7-5567EF94D656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A77E4C6-0050-4A48-AFBC-D644368201E9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72509EA-7812-4276-B74C-16EF551FEFD0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2D6C9A0-5DBD-4E2F-9F0A-79C9D0AAB9CA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582507E2-4B1F-4102-8A83-698ED407D997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CBD471C-6AB5-4F93-A1C2-B5D846DC3E0F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AFBB78C-E1FC-4633-B576-FD2DB6013705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39E3EE5-EF5F-4A93-9688-7ECE47D5AEED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74E068C-3670-4F76-B37F-80FB314555DB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A8DBFF16-C69B-4E66-B29B-A661DB7A5ECF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B650E10F-2146-4721-8CC0-06FF382CF8FB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 noEditPoints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 noEditPoints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 noEditPoints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 noEditPoints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 noEditPoints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 noEditPoints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 noEditPoints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/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 noEditPoints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 noEditPoints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0B0031D-8EB7-4597-8847-32DF4EF86B7F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89B581-7A7E-4F8F-8B75-ACA2EB5B7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/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0B0031D-8EB7-4597-8847-32DF4EF86B7F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89B581-7A7E-4F8F-8B75-ACA2EB5B7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/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623887" y="1709738"/>
            <a:ext cx="788670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623887" y="4589463"/>
            <a:ext cx="78867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0B0031D-8EB7-4597-8847-32DF4EF86B7F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89B581-7A7E-4F8F-8B75-ACA2EB5B7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/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 noEditPoints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 noEditPoints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0B0031D-8EB7-4597-8847-32DF4EF86B7F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89B581-7A7E-4F8F-8B75-ACA2EB5B7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/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 noEditPoints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 noEditPoints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 noEditPoints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0B0031D-8EB7-4597-8847-32DF4EF86B7F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89B581-7A7E-4F8F-8B75-ACA2EB5B7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/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0B0031D-8EB7-4597-8847-32DF4EF86B7F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89B581-7A7E-4F8F-8B75-ACA2EB5B7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/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0B0031D-8EB7-4597-8847-32DF4EF86B7F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89B581-7A7E-4F8F-8B75-ACA2EB5B7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/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629841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>
          <a:xfrm>
            <a:off x="629841" y="2057400"/>
            <a:ext cx="29491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0B0031D-8EB7-4597-8847-32DF4EF86B7F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89B581-7A7E-4F8F-8B75-ACA2EB5B7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/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629841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 noEditPoints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/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>
          <a:xfrm>
            <a:off x="629841" y="2057400"/>
            <a:ext cx="29491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0B0031D-8EB7-4597-8847-32DF4EF86B7F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89B581-7A7E-4F8F-8B75-ACA2EB5B7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/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0B0031D-8EB7-4597-8847-32DF4EF86B7F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89B581-7A7E-4F8F-8B75-ACA2EB5B7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/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 noEditPoints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 noEditPoints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0B0031D-8EB7-4597-8847-32DF4EF86B7F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89B581-7A7E-4F8F-8B75-ACA2EB5B734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 advClick="0"/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0031D-8EB7-4597-8847-32DF4EF86B7F}" type="datetimeFigureOut">
              <a:rPr lang="ru-RU" smtClean="0"/>
              <a:t>04.10.2024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9B581-7A7E-4F8F-8B75-ACA2EB5B734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Click="0"/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323528" y="476673"/>
            <a:ext cx="8134672" cy="648071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solidFill>
                  <a:srgbClr val="C00000"/>
                </a:solidFill>
              </a:rPr>
              <a:t>4</a:t>
            </a:r>
            <a:r>
              <a:rPr lang="ru-RU" sz="4900" b="1" dirty="0">
                <a:solidFill>
                  <a:srgbClr val="C00000"/>
                </a:solidFill>
              </a:rPr>
              <a:t> октября</a:t>
            </a:r>
            <a:r>
              <a:rPr lang="ru-RU" sz="4900" dirty="0"/>
              <a:t>              </a:t>
            </a:r>
            <a:r>
              <a:rPr lang="ru-RU" sz="4900" b="1" dirty="0">
                <a:solidFill>
                  <a:srgbClr val="7030A0"/>
                </a:solidFill>
              </a:rPr>
              <a:t>День дублёра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2290" name="Picture 2" descr="C:\Users\user\Downloads\img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536" y="1268760"/>
            <a:ext cx="8280920" cy="52565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>
          <a:xfrm>
            <a:off x="251520" y="332656"/>
            <a:ext cx="8435280" cy="61206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был я мальчишкой, да детство прошло.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тех пор уж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немало воды утекло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смелом мы вправе сказать наперёд: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«Такой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сквозь огонь и сквозь воду пройдёт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гуси и утки-сухие всегда.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Заметили люди: «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 гуся вода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Случалось с тобою: ты правил не знал,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Молчал при опросе!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Воды в рот набрал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Лентяй отдыхает, а время идёт –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камень лежачий вода не течёт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Сказать болтуну мы порою не прочь: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«Довольно, мол,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воду-то в ступе толочь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прочь и другому сказать невзначай: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«Довольно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лить воду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Ты дело давай!»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впустую!.. Что скажут потом?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дело, мол,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воду носить решетом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Стихи я пишу, не жалея труда,</a:t>
            </a:r>
          </a:p>
          <a:p>
            <a:pPr marL="0" indent="0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вы не сказали: «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стихах-то вода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</a:p>
          <a:p>
            <a:pPr marL="0" indent="0">
              <a:buNone/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nositi-vodu-reseto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6256" y="260647"/>
            <a:ext cx="1899791" cy="1973653"/>
          </a:xfrm>
          <a:prstGeom prst="rect">
            <a:avLst/>
          </a:prstGeom>
          <a:noFill/>
        </p:spPr>
      </p:pic>
      <p:pic>
        <p:nvPicPr>
          <p:cNvPr id="1027" name="Picture 3" descr="C:\Users\user\Desktop\img2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8739" y="2376408"/>
            <a:ext cx="1878555" cy="2132712"/>
          </a:xfrm>
          <a:prstGeom prst="rect">
            <a:avLst/>
          </a:prstGeom>
          <a:noFill/>
        </p:spPr>
      </p:pic>
      <p:pic>
        <p:nvPicPr>
          <p:cNvPr id="1028" name="Picture 4" descr="C:\Users\user\Desktop\tolochi-vodu-v-stup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28184" y="4509120"/>
            <a:ext cx="2309839" cy="20372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Школа\Downloads\DVkpX7pw6r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ownloads\img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536" y="296652"/>
            <a:ext cx="8496944" cy="63727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7030A0"/>
                </a:solidFill>
              </a:rPr>
              <a:t>Значение фразеологизмов</a:t>
            </a:r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002060"/>
                </a:solidFill>
              </a:rPr>
              <a:t>немало воды утекло </a:t>
            </a:r>
          </a:p>
          <a:p>
            <a:r>
              <a:rPr lang="ru-RU" sz="4000" dirty="0">
                <a:solidFill>
                  <a:srgbClr val="002060"/>
                </a:solidFill>
              </a:rPr>
              <a:t>как с гуся вода</a:t>
            </a:r>
          </a:p>
          <a:p>
            <a:r>
              <a:rPr lang="ru-RU" sz="4000" dirty="0">
                <a:solidFill>
                  <a:srgbClr val="002060"/>
                </a:solidFill>
              </a:rPr>
              <a:t>воды в рот набрал</a:t>
            </a:r>
          </a:p>
          <a:p>
            <a:r>
              <a:rPr lang="ru-RU" sz="4000" dirty="0">
                <a:solidFill>
                  <a:srgbClr val="002060"/>
                </a:solidFill>
              </a:rPr>
              <a:t>воду носить решетом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896" y="4678139"/>
            <a:ext cx="1656184" cy="1881581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536" y="4509120"/>
            <a:ext cx="1901825" cy="19748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101" name="Picture 5" descr="C:\Users\user\Downloads\1_G3Vy-8IxeFt2EpRNZy599g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32240" y="4158357"/>
            <a:ext cx="2097028" cy="2304256"/>
          </a:xfrm>
          <a:prstGeom prst="rect">
            <a:avLst/>
          </a:prstGeom>
          <a:noFill/>
        </p:spPr>
      </p:pic>
      <p:pic>
        <p:nvPicPr>
          <p:cNvPr id="4104" name="Picture 8" descr="C:\Users\user\Downloads\s120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28184" y="1392039"/>
            <a:ext cx="2160240" cy="2453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user\Downloads\1421056075_k-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82" y="404663"/>
            <a:ext cx="1944216" cy="2664297"/>
          </a:xfrm>
          <a:prstGeom prst="rect">
            <a:avLst/>
          </a:prstGeom>
          <a:noFill/>
        </p:spPr>
      </p:pic>
      <p:sp>
        <p:nvSpPr>
          <p:cNvPr id="5" name="Объект 4"/>
          <p:cNvSpPr>
            <a:spLocks noGrp="1" noEditPoints="1"/>
          </p:cNvSpPr>
          <p:nvPr>
            <p:ph idx="1"/>
          </p:nvPr>
        </p:nvSpPr>
        <p:spPr>
          <a:xfrm>
            <a:off x="323528" y="1124744"/>
            <a:ext cx="8363272" cy="5001419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9220" name="Picture 4" descr="C:\Users\user\Downloads\information_items_279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2080" y="188640"/>
            <a:ext cx="3744415" cy="1800200"/>
          </a:xfrm>
          <a:prstGeom prst="rect">
            <a:avLst/>
          </a:prstGeom>
          <a:noFill/>
        </p:spPr>
      </p:pic>
      <p:pic>
        <p:nvPicPr>
          <p:cNvPr id="9221" name="Picture 5" descr="C:\Users\user\Downloads\img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14827" y="665685"/>
            <a:ext cx="2419050" cy="2352009"/>
          </a:xfrm>
          <a:prstGeom prst="rect">
            <a:avLst/>
          </a:prstGeom>
          <a:noFill/>
        </p:spPr>
      </p:pic>
      <p:pic>
        <p:nvPicPr>
          <p:cNvPr id="9223" name="Picture 7" descr="C:\Users\user\Downloads\img2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59632" y="3429000"/>
            <a:ext cx="2510391" cy="3168352"/>
          </a:xfrm>
          <a:prstGeom prst="rect">
            <a:avLst/>
          </a:prstGeom>
          <a:noFill/>
        </p:spPr>
      </p:pic>
      <p:pic>
        <p:nvPicPr>
          <p:cNvPr id="9224" name="Picture 8" descr="C:\Users\user\Downloads\img11 (1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22820" y="4005064"/>
            <a:ext cx="3667060" cy="24092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полнитель контента 2"/>
          <p:cNvSpPr>
            <a:spLocks noGrp="1" noEditPoints="1"/>
          </p:cNvSpPr>
          <p:nvPr>
            <p:ph idx="4294967295"/>
          </p:nvPr>
        </p:nvSpPr>
        <p:spPr>
          <a:xfrm>
            <a:off x="179512" y="188640"/>
            <a:ext cx="8712968" cy="6552728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buNone/>
            </a:pP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Задание 1.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sz="32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Вспомните</a:t>
            </a:r>
            <a:r>
              <a:rPr sz="32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sz="32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фразеологические</a:t>
            </a:r>
            <a:r>
              <a:rPr sz="32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sz="32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обороты</a:t>
            </a:r>
            <a:r>
              <a:rPr sz="32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, </a:t>
            </a:r>
            <a:r>
              <a:rPr sz="32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начало</a:t>
            </a:r>
            <a:r>
              <a:rPr sz="32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sz="32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которых</a:t>
            </a:r>
            <a:r>
              <a:rPr sz="32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sz="32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дано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.</a:t>
            </a:r>
            <a:r>
              <a:rPr sz="32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endParaRPr sz="3200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eaLnBrk="1" hangingPunct="1">
              <a:buAutoNum type="arabicPeriod"/>
            </a:pPr>
            <a:r>
              <a:rPr sz="2800" b="1" dirty="0" err="1">
                <a:latin typeface="Times New Roman" panose="02020603050405020304" pitchFamily="18" charset="0"/>
              </a:rPr>
              <a:t>Надо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самому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отвечать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за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свои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поступки</a:t>
            </a:r>
            <a:r>
              <a:rPr sz="2800" b="1" dirty="0">
                <a:latin typeface="Times New Roman" panose="02020603050405020304" pitchFamily="18" charset="0"/>
              </a:rPr>
              <a:t>, а </a:t>
            </a:r>
            <a:r>
              <a:rPr sz="2800" b="1" dirty="0" err="1">
                <a:latin typeface="Times New Roman" panose="02020603050405020304" pitchFamily="18" charset="0"/>
              </a:rPr>
              <a:t>не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прятаться</a:t>
            </a:r>
            <a:r>
              <a:rPr sz="2800" b="1" dirty="0">
                <a:latin typeface="Times New Roman" panose="02020603050405020304" pitchFamily="18" charset="0"/>
              </a:rPr>
              <a:t> ... </a:t>
            </a:r>
          </a:p>
          <a:p>
            <a:pPr eaLnBrk="1" hangingPunct="1">
              <a:buNone/>
            </a:pPr>
            <a:r>
              <a:rPr lang="ru-RU" sz="2800" b="1" dirty="0">
                <a:latin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</a:rPr>
              <a:t>2.</a:t>
            </a:r>
            <a:r>
              <a:rPr lang="ru-RU"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На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садовом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участке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ребята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работали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дружно</a:t>
            </a:r>
            <a:r>
              <a:rPr sz="2800" b="1" dirty="0">
                <a:latin typeface="Times New Roman" panose="02020603050405020304" pitchFamily="18" charset="0"/>
              </a:rPr>
              <a:t>, </a:t>
            </a:r>
            <a:r>
              <a:rPr sz="2800" b="1" dirty="0" err="1">
                <a:latin typeface="Times New Roman" panose="02020603050405020304" pitchFamily="18" charset="0"/>
              </a:rPr>
              <a:t>старались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не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ударить</a:t>
            </a:r>
            <a:r>
              <a:rPr sz="2800" b="1" dirty="0">
                <a:latin typeface="Times New Roman" panose="02020603050405020304" pitchFamily="18" charset="0"/>
              </a:rPr>
              <a:t> …</a:t>
            </a:r>
          </a:p>
          <a:p>
            <a:pPr eaLnBrk="1" hangingPunct="1">
              <a:buNone/>
            </a:pPr>
            <a:r>
              <a:rPr lang="ru-RU" sz="2800" b="1" dirty="0">
                <a:latin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</a:rPr>
              <a:t>3.</a:t>
            </a:r>
            <a:r>
              <a:rPr lang="ru-RU"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Бросились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искать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приезжего</a:t>
            </a:r>
            <a:r>
              <a:rPr lang="ru-RU" sz="2800" b="1" dirty="0">
                <a:latin typeface="Times New Roman" panose="02020603050405020304" pitchFamily="18" charset="0"/>
              </a:rPr>
              <a:t>,</a:t>
            </a:r>
            <a:r>
              <a:rPr sz="2800" b="1" dirty="0">
                <a:latin typeface="Times New Roman" panose="02020603050405020304" pitchFamily="18" charset="0"/>
              </a:rPr>
              <a:t> а </a:t>
            </a:r>
            <a:r>
              <a:rPr sz="2800" b="1" dirty="0" err="1">
                <a:latin typeface="Times New Roman" panose="02020603050405020304" pitchFamily="18" charset="0"/>
              </a:rPr>
              <a:t>его</a:t>
            </a:r>
            <a:r>
              <a:rPr sz="2800" b="1" dirty="0">
                <a:latin typeface="Times New Roman" panose="02020603050405020304" pitchFamily="18" charset="0"/>
              </a:rPr>
              <a:t> и </a:t>
            </a:r>
            <a:r>
              <a:rPr sz="2800" b="1" dirty="0" err="1">
                <a:latin typeface="Times New Roman" panose="02020603050405020304" pitchFamily="18" charset="0"/>
              </a:rPr>
              <a:t>след</a:t>
            </a:r>
            <a:r>
              <a:rPr sz="2800" b="1" dirty="0">
                <a:latin typeface="Times New Roman" panose="02020603050405020304" pitchFamily="18" charset="0"/>
              </a:rPr>
              <a:t> ...</a:t>
            </a:r>
          </a:p>
          <a:p>
            <a:pPr eaLnBrk="1" hangingPunct="1">
              <a:buNone/>
            </a:pPr>
            <a:r>
              <a:rPr sz="2800" b="1" dirty="0">
                <a:latin typeface="Times New Roman" panose="02020603050405020304" pitchFamily="18" charset="0"/>
              </a:rPr>
              <a:t>4. У </a:t>
            </a:r>
            <a:r>
              <a:rPr sz="2800" b="1" dirty="0" err="1">
                <a:latin typeface="Times New Roman" panose="02020603050405020304" pitchFamily="18" charset="0"/>
              </a:rPr>
              <a:t>Сережи</a:t>
            </a:r>
            <a:r>
              <a:rPr sz="2800" b="1" dirty="0">
                <a:latin typeface="Times New Roman" panose="02020603050405020304" pitchFamily="18" charset="0"/>
              </a:rPr>
              <a:t> с </a:t>
            </a:r>
            <a:r>
              <a:rPr sz="2800" b="1" dirty="0" err="1">
                <a:latin typeface="Times New Roman" panose="02020603050405020304" pitchFamily="18" charset="0"/>
              </a:rPr>
              <a:t>Мишей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дружба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крепкая</a:t>
            </a:r>
            <a:r>
              <a:rPr sz="2800" b="1" dirty="0">
                <a:latin typeface="Times New Roman" panose="02020603050405020304" pitchFamily="18" charset="0"/>
              </a:rPr>
              <a:t>: </a:t>
            </a:r>
            <a:r>
              <a:rPr sz="2800" b="1" dirty="0" err="1">
                <a:latin typeface="Times New Roman" panose="02020603050405020304" pitchFamily="18" charset="0"/>
              </a:rPr>
              <a:t>их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водой</a:t>
            </a:r>
            <a:r>
              <a:rPr sz="2800" b="1" dirty="0">
                <a:latin typeface="Times New Roman" panose="02020603050405020304" pitchFamily="18" charset="0"/>
              </a:rPr>
              <a:t> ...</a:t>
            </a:r>
          </a:p>
          <a:p>
            <a:pPr eaLnBrk="1" hangingPunct="1">
              <a:buNone/>
            </a:pPr>
            <a:r>
              <a:rPr sz="2800" b="1" dirty="0">
                <a:latin typeface="Times New Roman" panose="02020603050405020304" pitchFamily="18" charset="0"/>
              </a:rPr>
              <a:t> 5.</a:t>
            </a:r>
            <a:r>
              <a:rPr lang="ru-RU"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Ты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всегда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преувеличиваешь</a:t>
            </a:r>
            <a:r>
              <a:rPr sz="2800" b="1" dirty="0">
                <a:latin typeface="Times New Roman" panose="02020603050405020304" pitchFamily="18" charset="0"/>
              </a:rPr>
              <a:t>, </a:t>
            </a:r>
            <a:r>
              <a:rPr sz="2800" b="1" dirty="0" err="1">
                <a:latin typeface="Times New Roman" panose="02020603050405020304" pitchFamily="18" charset="0"/>
              </a:rPr>
              <a:t>делаешь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из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мухи</a:t>
            </a:r>
            <a:r>
              <a:rPr sz="2800" b="1" dirty="0">
                <a:latin typeface="Times New Roman" panose="02020603050405020304" pitchFamily="18" charset="0"/>
              </a:rPr>
              <a:t> ...</a:t>
            </a:r>
          </a:p>
          <a:p>
            <a:pPr eaLnBrk="1" hangingPunct="1">
              <a:buNone/>
            </a:pPr>
            <a:r>
              <a:rPr sz="2800" b="1" dirty="0">
                <a:latin typeface="Times New Roman" panose="02020603050405020304" pitchFamily="18" charset="0"/>
              </a:rPr>
              <a:t> 6. </a:t>
            </a:r>
            <a:r>
              <a:rPr sz="2800" b="1" dirty="0" err="1">
                <a:latin typeface="Times New Roman" panose="02020603050405020304" pitchFamily="18" charset="0"/>
              </a:rPr>
              <a:t>Мы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его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расспрашиваем</a:t>
            </a:r>
            <a:r>
              <a:rPr sz="2800" b="1" dirty="0">
                <a:latin typeface="Times New Roman" panose="02020603050405020304" pitchFamily="18" charset="0"/>
              </a:rPr>
              <a:t>, а </a:t>
            </a:r>
            <a:r>
              <a:rPr sz="2800" b="1" dirty="0" err="1">
                <a:latin typeface="Times New Roman" panose="02020603050405020304" pitchFamily="18" charset="0"/>
              </a:rPr>
              <a:t>он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словно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воды</a:t>
            </a:r>
            <a:r>
              <a:rPr sz="2800" b="1" dirty="0">
                <a:latin typeface="Times New Roman" panose="02020603050405020304" pitchFamily="18" charset="0"/>
              </a:rPr>
              <a:t> ...</a:t>
            </a:r>
          </a:p>
          <a:p>
            <a:pPr eaLnBrk="1" hangingPunct="1">
              <a:buNone/>
            </a:pPr>
            <a:r>
              <a:rPr sz="2800" b="1" dirty="0">
                <a:latin typeface="Times New Roman" panose="02020603050405020304" pitchFamily="18" charset="0"/>
              </a:rPr>
              <a:t> 7. </a:t>
            </a:r>
            <a:r>
              <a:rPr sz="2800" b="1" dirty="0" err="1">
                <a:latin typeface="Times New Roman" panose="02020603050405020304" pitchFamily="18" charset="0"/>
              </a:rPr>
              <a:t>Обиделся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Петя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на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замечания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товарищей</a:t>
            </a:r>
            <a:r>
              <a:rPr sz="2800" b="1" dirty="0">
                <a:latin typeface="Times New Roman" panose="02020603050405020304" pitchFamily="18" charset="0"/>
              </a:rPr>
              <a:t>, </a:t>
            </a:r>
            <a:r>
              <a:rPr sz="2800" b="1" dirty="0" err="1">
                <a:latin typeface="Times New Roman" panose="02020603050405020304" pitchFamily="18" charset="0"/>
              </a:rPr>
              <a:t>надулся</a:t>
            </a:r>
            <a:r>
              <a:rPr sz="2800" b="1" dirty="0">
                <a:latin typeface="Times New Roman" panose="02020603050405020304" pitchFamily="18" charset="0"/>
              </a:rPr>
              <a:t> </a:t>
            </a:r>
            <a:r>
              <a:rPr sz="2800" b="1" dirty="0" err="1">
                <a:latin typeface="Times New Roman" panose="02020603050405020304" pitchFamily="18" charset="0"/>
              </a:rPr>
              <a:t>как</a:t>
            </a:r>
            <a:r>
              <a:rPr sz="2800" b="1" dirty="0">
                <a:latin typeface="Times New Roman" panose="02020603050405020304" pitchFamily="18" charset="0"/>
              </a:rPr>
              <a:t> ...</a:t>
            </a:r>
          </a:p>
          <a:p>
            <a:endParaRPr sz="28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. поле 1"/>
          <p:cNvSpPr txBox="1"/>
          <p:nvPr/>
        </p:nvSpPr>
        <p:spPr>
          <a:xfrm>
            <a:off x="251520" y="-244650"/>
            <a:ext cx="8640960" cy="6485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None/>
            </a:pPr>
            <a:endParaRPr lang="ru-RU" sz="2800" b="1">
              <a:solidFill>
                <a:srgbClr val="C00000"/>
              </a:solidFill>
              <a:ea typeface="Times New Roman" panose="02020603050405020304" pitchFamily="18" charset="0"/>
            </a:endParaRPr>
          </a:p>
          <a:p>
            <a:pPr eaLnBrk="1" hangingPunct="1">
              <a:buNone/>
            </a:pPr>
            <a:endParaRPr lang="ru-RU" sz="2800" b="1">
              <a:solidFill>
                <a:srgbClr val="C00000"/>
              </a:solidFill>
              <a:ea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ru-RU" sz="2800" b="1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2. </a:t>
            </a:r>
            <a:r>
              <a:rPr sz="2800" b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Какие предложения содержат ошибки в употреблении фразеологизмов? Исправьте ошибки</a:t>
            </a:r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2800" b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None/>
            </a:pPr>
            <a:endParaRPr lang="ru-RU" sz="28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ru-RU"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Вася красиво, как курица лапой, написал заглавие.</a:t>
            </a:r>
            <a:b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Женя остановилась, до глубины души восхищенная чудесной музыкой.</a:t>
            </a:r>
            <a:b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Котенок был очень некрасивым, глаз не оторвать.</a:t>
            </a:r>
            <a:b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дружно работали сложа руки.</a:t>
            </a:r>
            <a:b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с другом долго спорили, но в конце концов нашли общий язык.</a:t>
            </a:r>
            <a:b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лягушки дух захватило от страшной высоты.</a:t>
            </a:r>
            <a:b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sz="28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Яшка сломя голову остановился.</a:t>
            </a:r>
          </a:p>
          <a:p>
            <a:pPr>
              <a:buNone/>
            </a:pPr>
            <a:endParaRPr sz="28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полнитель контента 6"/>
          <p:cNvSpPr>
            <a:spLocks noGrp="1" noEditPoints="1"/>
          </p:cNvSpPr>
          <p:nvPr>
            <p:ph sz="half" idx="2"/>
          </p:nvPr>
        </p:nvSpPr>
        <p:spPr>
          <a:xfrm>
            <a:off x="5580112" y="1600200"/>
            <a:ext cx="3106688" cy="492514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b="1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Справочный материал:</a:t>
            </a:r>
          </a:p>
          <a:p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повесить нос</a:t>
            </a:r>
          </a:p>
          <a:p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намотать на ус</a:t>
            </a:r>
          </a:p>
          <a:p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водить за нос</a:t>
            </a:r>
          </a:p>
          <a:p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 свет ни заря</a:t>
            </a:r>
          </a:p>
          <a:p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рыба в воде</a:t>
            </a:r>
          </a:p>
          <a:p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бить баклуши</a:t>
            </a:r>
          </a:p>
          <a:p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пропустить мимо ушей</a:t>
            </a:r>
          </a:p>
          <a:p>
            <a:r>
              <a:rPr lang="ru-RU" sz="240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развесить уши</a:t>
            </a:r>
          </a:p>
          <a:p>
            <a:endParaRPr lang="ru-RU" sz="240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ru-RU" sz="2800" b="1">
                <a:solidFill>
                  <a:srgbClr val="7030A0"/>
                </a:solidFill>
                <a:latin typeface="Times New Roman" panose="02020603050405020304" pitchFamily="18" charset="0"/>
              </a:rPr>
              <a:t>Задание 3.</a:t>
            </a:r>
            <a:r>
              <a:rPr lang="ru-RU" sz="2800" b="1">
                <a:solidFill>
                  <a:srgbClr val="C00000"/>
                </a:solidFill>
                <a:latin typeface="Times New Roman" panose="02020603050405020304" pitchFamily="18" charset="0"/>
              </a:rPr>
              <a:t> З</a:t>
            </a:r>
            <a:r>
              <a:rPr sz="2800" b="1">
                <a:solidFill>
                  <a:srgbClr val="C00000"/>
                </a:solidFill>
                <a:latin typeface="Times New Roman" panose="02020603050405020304" pitchFamily="18" charset="0"/>
              </a:rPr>
              <a:t>амените подчеркнутые слова фразеологизмами. 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sz="half" idx="1"/>
          </p:nvPr>
        </p:nvSpPr>
        <p:spPr>
          <a:xfrm>
            <a:off x="457200" y="1600200"/>
            <a:ext cx="4690864" cy="4997152"/>
          </a:xfrm>
        </p:spPr>
        <p:txBody>
          <a:bodyPr>
            <a:normAutofit lnSpcReduction="10000"/>
          </a:bodyPr>
          <a:lstStyle/>
          <a:p>
            <a:pPr eaLnBrk="1" hangingPunct="1">
              <a:buNone/>
            </a:pPr>
            <a:r>
              <a:rPr sz="2400" i="0">
                <a:latin typeface="Times New Roman" panose="02020603050405020304" pitchFamily="18" charset="0"/>
              </a:rPr>
              <a:t>1. Вера Сергеевна объясняла решение задачи, но </a:t>
            </a:r>
            <a:r>
              <a:rPr sz="2400" i="0" u="sng">
                <a:latin typeface="Times New Roman" panose="02020603050405020304" pitchFamily="18" charset="0"/>
              </a:rPr>
              <a:t>Петя не слушал. </a:t>
            </a:r>
            <a:endParaRPr lang="ru-RU" sz="2400" i="0" u="sng"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sz="2400" i="0">
                <a:latin typeface="Times New Roman" panose="02020603050405020304" pitchFamily="18" charset="0"/>
              </a:rPr>
              <a:t>2. Ира узнала, что поездка откладывается, и </a:t>
            </a:r>
            <a:r>
              <a:rPr sz="2400" i="0" u="sng">
                <a:latin typeface="Times New Roman" panose="02020603050405020304" pitchFamily="18" charset="0"/>
              </a:rPr>
              <a:t>загрустила</a:t>
            </a:r>
            <a:r>
              <a:rPr sz="2400" i="0">
                <a:latin typeface="Times New Roman" panose="02020603050405020304" pitchFamily="18" charset="0"/>
              </a:rPr>
              <a:t>. </a:t>
            </a:r>
            <a:endParaRPr lang="ru-RU" sz="2400" i="0"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sz="2400" i="0">
                <a:latin typeface="Times New Roman" panose="02020603050405020304" pitchFamily="18" charset="0"/>
              </a:rPr>
              <a:t>3. Кирилл целый день </a:t>
            </a:r>
            <a:r>
              <a:rPr sz="2400" i="0" u="sng">
                <a:latin typeface="Times New Roman" panose="02020603050405020304" pitchFamily="18" charset="0"/>
              </a:rPr>
              <a:t>бездельничал</a:t>
            </a:r>
            <a:r>
              <a:rPr sz="2400" i="0">
                <a:latin typeface="Times New Roman" panose="02020603050405020304" pitchFamily="18" charset="0"/>
              </a:rPr>
              <a:t>. </a:t>
            </a:r>
            <a:endParaRPr lang="ru-RU" sz="2400" i="0"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sz="2400" i="0">
                <a:latin typeface="Times New Roman" panose="02020603050405020304" pitchFamily="18" charset="0"/>
              </a:rPr>
              <a:t>4. Мы догадывались, что он нас </a:t>
            </a:r>
            <a:r>
              <a:rPr sz="2400" i="0" u="sng">
                <a:latin typeface="Times New Roman" panose="02020603050405020304" pitchFamily="18" charset="0"/>
              </a:rPr>
              <a:t>обманывает</a:t>
            </a:r>
            <a:r>
              <a:rPr sz="2400" i="0">
                <a:latin typeface="Times New Roman" panose="02020603050405020304" pitchFamily="18" charset="0"/>
              </a:rPr>
              <a:t>. </a:t>
            </a:r>
            <a:endParaRPr lang="ru-RU" sz="2400" i="0"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sz="2400" i="0">
                <a:latin typeface="Times New Roman" panose="02020603050405020304" pitchFamily="18" charset="0"/>
              </a:rPr>
              <a:t>5. Первого сентября Уля проснулась </a:t>
            </a:r>
            <a:r>
              <a:rPr sz="2400" i="0" u="sng">
                <a:latin typeface="Times New Roman" panose="02020603050405020304" pitchFamily="18" charset="0"/>
              </a:rPr>
              <a:t>очень рано</a:t>
            </a:r>
            <a:r>
              <a:rPr sz="2400" i="0">
                <a:latin typeface="Times New Roman" panose="02020603050405020304" pitchFamily="18" charset="0"/>
              </a:rPr>
              <a:t>.</a:t>
            </a:r>
            <a:r>
              <a:rPr sz="2400" i="1"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buNone/>
            </a:pPr>
            <a:r>
              <a:rPr sz="2800" i="1">
                <a:latin typeface="Times New Roman" panose="02020603050405020304" pitchFamily="18" charset="0"/>
              </a:rPr>
              <a:t/>
            </a:r>
            <a:br>
              <a:rPr sz="2800" i="1">
                <a:latin typeface="Times New Roman" panose="02020603050405020304" pitchFamily="18" charset="0"/>
              </a:rPr>
            </a:br>
            <a:endParaRPr sz="2800" i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4. 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фразеологические синонимы .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611560" y="2060846"/>
          <a:ext cx="7992888" cy="316835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996444"/>
                <a:gridCol w="3996444"/>
              </a:tblGrid>
              <a:tr h="6336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Витать в облаках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Связывать по рукам и ногам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36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Вставлять палки в колеса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 другого теста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36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Небо и земля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Семи пядей во лбу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36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тот же миг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Сию минуту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36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Ума палата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Строить воздушные замки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5.	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фразеологические антонимы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395536" y="2276872"/>
          <a:ext cx="8280920" cy="302433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140460"/>
                <a:gridCol w="4140460"/>
              </a:tblGrid>
              <a:tr h="6048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Душа в душу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звезд на небе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8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гулькин нос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Последняя спица в колесе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8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Играть первую скрипку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кошка с собакой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8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Рукой подать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тридевять земель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8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Восходящая звезда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Угасшее светило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395536" y="274638"/>
            <a:ext cx="8291264" cy="922114"/>
          </a:xfrm>
        </p:spPr>
        <p:txBody>
          <a:bodyPr/>
          <a:lstStyle/>
          <a:p>
            <a:pPr algn="l"/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6. 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Замените  одним словом</a:t>
            </a:r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зарубить на носу - 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вылетело из головы -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 наплакал - 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рукой подать  -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клевать носом -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надуть губы  - 	                                   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падать с ног -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перемывать косточки -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пускать пыль в глаза -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u="none" strike="noStrike">
                <a:solidFill>
                  <a:srgbClr val="002060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во всё горло -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64603" y="1262359"/>
            <a:ext cx="7168127" cy="17249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0"/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игра </a:t>
            </a:r>
          </a:p>
          <a:p>
            <a:pPr algn="ctr"/>
            <a:r>
              <a:rPr lang="ru-RU" sz="5400" b="1" cap="none" spc="0" dirty="0" smtClean="0">
                <a:ln w="0"/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 мире фразеологии»</a:t>
            </a:r>
            <a:endParaRPr lang="ru-RU" sz="5400" b="1" cap="none" spc="0" dirty="0">
              <a:ln w="0"/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568952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        Пригласил нас как-то сын лесника к себе. За грибами, говорит, сходим, поохотимся, рыбу удить будем. Уху сварим – пальчики оближешь.</a:t>
            </a:r>
          </a:p>
          <a:p>
            <a:r>
              <a:rPr lang="ru-RU" sz="2200"/>
              <a:t>       Мы</a:t>
            </a:r>
            <a:r>
              <a:rPr lang="ru-RU" sz="2200" dirty="0"/>
              <a:t>, конечно, обрадовались, уши развесили, слушаем. Мой братишка так голову потерял от счастья. Как же! В лесу заночуем, палатку разобьём, костёр разложим, из ружья палить будем. Потом он мне покою не давал: «Пойдём, да пойдём! Говорят, он такой мастер рыбу ловить, собаку на этом деле съел».  Не знаю, каких собак он ел, а вот мы попались на удочку. Обманул он нас.</a:t>
            </a:r>
          </a:p>
          <a:p>
            <a:r>
              <a:rPr lang="ru-RU" sz="2200" dirty="0"/>
              <a:t>      Договорились прийти в субботу к вечеру. Пять километров одним духом отшагали. А нашего приятеля дома не оказалось. Уехал, говорят, к тётке. Он же нас приглашал рыбу удить, охотиться, растерялись мы. «Вот пустомеля, – возмутился дед, – всё время кому-нибудь морочит голову».</a:t>
            </a:r>
          </a:p>
          <a:p>
            <a:r>
              <a:rPr lang="ru-RU" sz="2200" dirty="0"/>
              <a:t>     У братишки слёзы в три ручья. Я, конечно, тоже не в своей тарелке. «Ничего, ребятишки, – успокоил нас дед, - со мной пойдёте».</a:t>
            </a:r>
          </a:p>
          <a:p>
            <a:r>
              <a:rPr lang="ru-RU" sz="2200" dirty="0"/>
              <a:t>     И пошли. И рыбу ловили, и костёр развели, и уха была – ни в сказке сказать, ни пером описать. Только ружья нам дедушка не дал. Малы ещё.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 noEditPoints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Проверьте себя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5" name="Объект 4"/>
          <p:cNvSpPr>
            <a:spLocks noGrp="1" noEditPoints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Пригласил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 как-то сын лесника к себе. За грибами, говорит, сходим, поохотимся, рыбу удить будем. Уху сварим – </a:t>
            </a: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пальчики оближешь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Мы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конечно, обрадовались, </a:t>
            </a: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уши развесили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слушаем. Мой братишка так </a:t>
            </a: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голову потерял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счастья. Как же! В лесу заночуем, палатку разобьём, костёр разложим, из ружья палить будем. Потом он мне покою не давал: «Пойдём, да пойдём! Говорят, он такой мастер рыбу ловить, </a:t>
            </a: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собаку на этом деле съел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 Не знаю, каких собак он ел, а вот мы </a:t>
            </a: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попались на удочку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Обманул он нас.</a:t>
            </a:r>
          </a:p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Договорились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прийти в субботу к вечеру. Пять километров </a:t>
            </a: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духом отшагали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 нашего приятеля дома не оказалось. Уехал, говорят, к тётке. Он же нас приглашал рыбу удить, охотиться, растерялись мы. «Вот пустомеля, – возмутился дед, – всё время кому-нибудь </a:t>
            </a: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морочит голову»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братишки </a:t>
            </a: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слёзы в три ручья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Я, конечно, тоже </a:t>
            </a: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 своей тарелке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«Ничего, ребятишки, – успокоил нас дед, - со мной пойдёте».</a:t>
            </a:r>
          </a:p>
          <a:p>
            <a:pPr marL="0" indent="0">
              <a:buNone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И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пошли. И рыбу ловили, и костёр развели, и уха была – </a:t>
            </a: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 в сказке сказать, ни пером описать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Только ружья нам дедушка не дал. Малы ещё.</a:t>
            </a: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	</a:t>
            </a: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 </a:t>
            </a:r>
            <a:b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 состояние и настроение на уроке с помощью фразеологизма.</a:t>
            </a:r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>
          <a:xfrm>
            <a:off x="539552" y="1916833"/>
            <a:ext cx="5256584" cy="410445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ru-RU" sz="3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Душа радуется</a:t>
            </a:r>
            <a:endParaRPr lang="ru-RU" sz="34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ru-RU" sz="3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Воспрянул духом</a:t>
            </a:r>
            <a:endParaRPr lang="ru-RU" sz="34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ru-RU" sz="3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Делать большие глаза</a:t>
            </a:r>
            <a:endParaRPr lang="ru-RU" sz="34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ru-RU" sz="3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Диву даваться</a:t>
            </a:r>
            <a:endParaRPr lang="ru-RU" sz="34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ru-RU" sz="3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в своей тарелке</a:t>
            </a:r>
            <a:endParaRPr lang="ru-RU" sz="34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ru-RU" sz="3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 холодно ни жарко</a:t>
            </a:r>
            <a:endParaRPr lang="ru-RU" sz="34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ru-RU" sz="3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Тоска зеленая</a:t>
            </a:r>
          </a:p>
          <a:p>
            <a:pPr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ru-RU" sz="3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на иголках сидел</a:t>
            </a:r>
          </a:p>
          <a:p>
            <a:pPr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"/>
            </a:pPr>
            <a:r>
              <a:rPr lang="ru-RU" sz="3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Снимаю шляпу</a:t>
            </a:r>
            <a:endParaRPr lang="ru-RU" sz="34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098" name="Picture 2" descr="C:\Users\user\Desktop\ima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97910" y="2924944"/>
            <a:ext cx="3547342" cy="3456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ser\Downloads\img5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44422" y="3284984"/>
            <a:ext cx="6696744" cy="3406879"/>
          </a:xfrm>
          <a:prstGeom prst="rect">
            <a:avLst/>
          </a:prstGeom>
          <a:noFill/>
        </p:spPr>
      </p:pic>
      <p:pic>
        <p:nvPicPr>
          <p:cNvPr id="11268" name="Picture 4" descr="C:\Users\user\Downloads\020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7544" y="260648"/>
            <a:ext cx="4896544" cy="2736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Arab" typeface="Times New Roman"/>
        <a:font script="Beng" typeface="Vrinda"/>
        <a:font script="Cher" typeface="Plantagenet Cherokee"/>
        <a:font script="Deva" typeface="Mangal"/>
        <a:font script="Ethi" typeface="Nyala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Hans" typeface="宋体"/>
        <a:font script="Hant" typeface="新細明體"/>
        <a:font script="Jpan" typeface="ＭＳ Ｐゴシック"/>
      </a:majorFont>
      <a:minorFont>
        <a:latin typeface="Calibri"/>
        <a:ea typeface=""/>
        <a:cs typeface=""/>
        <a:font script="Arab" typeface="Arial"/>
        <a:font script="Beng" typeface="Vrinda"/>
        <a:font script="Cher" typeface="Plantagenet Cherokee"/>
        <a:font script="Deva" typeface="Mangal"/>
        <a:font script="Ethi" typeface="Nyala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Hans" typeface="宋体"/>
        <a:font script="Hant" typeface="新細明體"/>
        <a:font script="Jpan"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Arab" typeface="Times New Roman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Hans" typeface="宋体"/>
        <a:font script="Hant" typeface="新細明體"/>
        <a:font script="Jpan" typeface="ＭＳ Ｐゴシック"/>
      </a:majorFont>
      <a:minorFont>
        <a:latin typeface="Calibri" panose="020F0502020204030204"/>
        <a:ea typeface=""/>
        <a:cs typeface=""/>
        <a:font script="Arab" typeface="Arial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Hans" typeface="宋体"/>
        <a:font script="Hant" typeface="新細明體"/>
        <a:font script="Jpan" typeface="ＭＳ Ｐゴシック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985</Words>
  <Application>Microsoft Office PowerPoint</Application>
  <PresentationFormat>Экран (4:3)</PresentationFormat>
  <Paragraphs>125</Paragraphs>
  <Slides>17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Тема Office</vt:lpstr>
      <vt:lpstr>Office Theme</vt:lpstr>
      <vt:lpstr>1_Тема Office</vt:lpstr>
      <vt:lpstr>  4 октября              День дублёра   </vt:lpstr>
      <vt:lpstr>Презентация PowerPoint</vt:lpstr>
      <vt:lpstr>Презентация PowerPoint</vt:lpstr>
      <vt:lpstr>Презентация PowerPoint</vt:lpstr>
      <vt:lpstr>Значение фразеологизмов</vt:lpstr>
      <vt:lpstr>Презентация PowerPoint</vt:lpstr>
      <vt:lpstr>Презентация PowerPoint</vt:lpstr>
      <vt:lpstr>Презентация PowerPoint</vt:lpstr>
      <vt:lpstr>Задание 3. Замените подчеркнутые слова фразеологизмами. </vt:lpstr>
      <vt:lpstr> Задание 4.   Найдите фразеологические синонимы . </vt:lpstr>
      <vt:lpstr>Задание 5.  Найдите фразеологические антонимы </vt:lpstr>
      <vt:lpstr>Задание 6. Замените  одним словом</vt:lpstr>
      <vt:lpstr>Презентация PowerPoint</vt:lpstr>
      <vt:lpstr>Презентация PowerPoint</vt:lpstr>
      <vt:lpstr>Проверьте себя</vt:lpstr>
      <vt:lpstr> Оцените  свое состояние и настроение на уроке с помощью фразеологизма.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Восьмерка</cp:lastModifiedBy>
  <cp:revision>23</cp:revision>
  <dcterms:created xsi:type="dcterms:W3CDTF">2020-09-25T18:10:58Z</dcterms:created>
  <dcterms:modified xsi:type="dcterms:W3CDTF">2024-10-04T05:40:13Z</dcterms:modified>
</cp:coreProperties>
</file>