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307" r:id="rId2"/>
    <p:sldId id="278" r:id="rId3"/>
    <p:sldId id="288" r:id="rId4"/>
    <p:sldId id="290" r:id="rId5"/>
    <p:sldId id="309" r:id="rId6"/>
    <p:sldId id="298" r:id="rId7"/>
    <p:sldId id="256" r:id="rId8"/>
    <p:sldId id="297" r:id="rId9"/>
    <p:sldId id="296" r:id="rId10"/>
    <p:sldId id="299" r:id="rId11"/>
    <p:sldId id="300" r:id="rId12"/>
    <p:sldId id="301" r:id="rId13"/>
    <p:sldId id="308" r:id="rId14"/>
    <p:sldId id="293" r:id="rId15"/>
    <p:sldId id="295" r:id="rId16"/>
    <p:sldId id="302" r:id="rId17"/>
    <p:sldId id="303" r:id="rId18"/>
    <p:sldId id="304" r:id="rId19"/>
    <p:sldId id="305" r:id="rId20"/>
    <p:sldId id="306" r:id="rId21"/>
  </p:sldIdLst>
  <p:sldSz cx="9144000" cy="6858000" type="screen4x3"/>
  <p:notesSz cx="9866313" cy="67357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38" autoAdjust="0"/>
    <p:restoredTop sz="79763" autoAdjust="0"/>
  </p:normalViewPr>
  <p:slideViewPr>
    <p:cSldViewPr>
      <p:cViewPr varScale="1">
        <p:scale>
          <a:sx n="54" d="100"/>
          <a:sy n="54" d="100"/>
        </p:scale>
        <p:origin x="-1194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50F02C7-426D-4AC8-9B84-8FCDE48E8E96}" type="doc">
      <dgm:prSet loTypeId="urn:microsoft.com/office/officeart/2005/8/layout/hierarchy2" loCatId="hierarchy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1ADE916-5DD0-4CEC-B08C-656389816B87}">
      <dgm:prSet phldrT="[Текст]"/>
      <dgm:spPr/>
      <dgm:t>
        <a:bodyPr/>
        <a:lstStyle/>
        <a:p>
          <a:r>
            <a:rPr lang="ru-RU"/>
            <a:t>Формы представления информации</a:t>
          </a:r>
        </a:p>
      </dgm:t>
    </dgm:pt>
    <dgm:pt modelId="{6C64E861-1CDD-41D1-8420-D405808D0F84}" type="parTrans" cxnId="{28E9FB5E-B2DF-48E0-B979-7B9FCDF033A6}">
      <dgm:prSet/>
      <dgm:spPr/>
      <dgm:t>
        <a:bodyPr/>
        <a:lstStyle/>
        <a:p>
          <a:endParaRPr lang="ru-RU"/>
        </a:p>
      </dgm:t>
    </dgm:pt>
    <dgm:pt modelId="{24445D38-B567-4928-83EA-F1C4EE5AB10F}" type="sibTrans" cxnId="{28E9FB5E-B2DF-48E0-B979-7B9FCDF033A6}">
      <dgm:prSet/>
      <dgm:spPr/>
      <dgm:t>
        <a:bodyPr/>
        <a:lstStyle/>
        <a:p>
          <a:endParaRPr lang="ru-RU"/>
        </a:p>
      </dgm:t>
    </dgm:pt>
    <dgm:pt modelId="{E348508A-E510-4E45-927D-C21462A7C975}">
      <dgm:prSet phldrT="[Текст]"/>
      <dgm:spPr/>
      <dgm:t>
        <a:bodyPr/>
        <a:lstStyle/>
        <a:p>
          <a:r>
            <a:rPr lang="ru-RU" dirty="0"/>
            <a:t>естественный язык</a:t>
          </a:r>
        </a:p>
      </dgm:t>
    </dgm:pt>
    <dgm:pt modelId="{6B1809ED-080E-4E0B-BBD4-E11A7B6C4A13}" type="parTrans" cxnId="{61949935-BB44-4E3D-B5F6-BBF97A22D145}">
      <dgm:prSet/>
      <dgm:spPr/>
      <dgm:t>
        <a:bodyPr/>
        <a:lstStyle/>
        <a:p>
          <a:endParaRPr lang="ru-RU"/>
        </a:p>
      </dgm:t>
    </dgm:pt>
    <dgm:pt modelId="{C9D04195-290F-471C-B6DF-FB0151E25FFB}" type="sibTrans" cxnId="{61949935-BB44-4E3D-B5F6-BBF97A22D145}">
      <dgm:prSet/>
      <dgm:spPr/>
      <dgm:t>
        <a:bodyPr/>
        <a:lstStyle/>
        <a:p>
          <a:endParaRPr lang="ru-RU"/>
        </a:p>
      </dgm:t>
    </dgm:pt>
    <dgm:pt modelId="{E2DD242F-A1B7-4B4C-9DD5-1A2F4B7F5F5E}">
      <dgm:prSet phldrT="[Текст]"/>
      <dgm:spPr/>
      <dgm:t>
        <a:bodyPr/>
        <a:lstStyle/>
        <a:p>
          <a:r>
            <a:rPr lang="ru-RU" dirty="0"/>
            <a:t>формальный язык</a:t>
          </a:r>
        </a:p>
      </dgm:t>
    </dgm:pt>
    <dgm:pt modelId="{9A3AAAFD-21FE-468F-9A77-73F28EA857D0}" type="parTrans" cxnId="{96328E19-6556-4093-AB98-E587AF86D3A2}">
      <dgm:prSet/>
      <dgm:spPr/>
      <dgm:t>
        <a:bodyPr/>
        <a:lstStyle/>
        <a:p>
          <a:endParaRPr lang="ru-RU"/>
        </a:p>
      </dgm:t>
    </dgm:pt>
    <dgm:pt modelId="{6F4286D2-1C17-4726-8D70-1FEAB774776B}" type="sibTrans" cxnId="{96328E19-6556-4093-AB98-E587AF86D3A2}">
      <dgm:prSet/>
      <dgm:spPr/>
      <dgm:t>
        <a:bodyPr/>
        <a:lstStyle/>
        <a:p>
          <a:endParaRPr lang="ru-RU"/>
        </a:p>
      </dgm:t>
    </dgm:pt>
    <dgm:pt modelId="{6119AD50-34A7-445B-A709-B10CC5619617}" type="pres">
      <dgm:prSet presAssocID="{150F02C7-426D-4AC8-9B84-8FCDE48E8E96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43132D6-26D7-4A78-A3B8-5C46F98C9582}" type="pres">
      <dgm:prSet presAssocID="{71ADE916-5DD0-4CEC-B08C-656389816B87}" presName="root1" presStyleCnt="0"/>
      <dgm:spPr/>
    </dgm:pt>
    <dgm:pt modelId="{185387DF-2219-4248-AC3E-95A1AA38CBAD}" type="pres">
      <dgm:prSet presAssocID="{71ADE916-5DD0-4CEC-B08C-656389816B87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80FAB60-85A4-424A-9DCB-23D5A683ABF8}" type="pres">
      <dgm:prSet presAssocID="{71ADE916-5DD0-4CEC-B08C-656389816B87}" presName="level2hierChild" presStyleCnt="0"/>
      <dgm:spPr/>
    </dgm:pt>
    <dgm:pt modelId="{C94EE465-232B-4972-BA4B-6112EB7A9269}" type="pres">
      <dgm:prSet presAssocID="{6B1809ED-080E-4E0B-BBD4-E11A7B6C4A13}" presName="conn2-1" presStyleLbl="parChTrans1D2" presStyleIdx="0" presStyleCnt="2"/>
      <dgm:spPr/>
      <dgm:t>
        <a:bodyPr/>
        <a:lstStyle/>
        <a:p>
          <a:endParaRPr lang="ru-RU"/>
        </a:p>
      </dgm:t>
    </dgm:pt>
    <dgm:pt modelId="{6D18EF7C-9985-45FD-A956-0E11BDAD47F6}" type="pres">
      <dgm:prSet presAssocID="{6B1809ED-080E-4E0B-BBD4-E11A7B6C4A13}" presName="connTx" presStyleLbl="parChTrans1D2" presStyleIdx="0" presStyleCnt="2"/>
      <dgm:spPr/>
      <dgm:t>
        <a:bodyPr/>
        <a:lstStyle/>
        <a:p>
          <a:endParaRPr lang="ru-RU"/>
        </a:p>
      </dgm:t>
    </dgm:pt>
    <dgm:pt modelId="{8ECED6D8-B793-45DA-8E11-5B9DEFF49EF2}" type="pres">
      <dgm:prSet presAssocID="{E348508A-E510-4E45-927D-C21462A7C975}" presName="root2" presStyleCnt="0"/>
      <dgm:spPr/>
    </dgm:pt>
    <dgm:pt modelId="{4A795870-B63A-4D29-8478-A0E43A01686B}" type="pres">
      <dgm:prSet presAssocID="{E348508A-E510-4E45-927D-C21462A7C975}" presName="LevelTwoTextNode" presStyleLbl="node2" presStyleIdx="0" presStyleCnt="2" custLinFactNeighborX="-772" custLinFactNeighborY="-7483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042862C-071D-4E69-B076-C7F8FD15215F}" type="pres">
      <dgm:prSet presAssocID="{E348508A-E510-4E45-927D-C21462A7C975}" presName="level3hierChild" presStyleCnt="0"/>
      <dgm:spPr/>
    </dgm:pt>
    <dgm:pt modelId="{E1424B71-866F-48FA-AF6A-BC72C39E3066}" type="pres">
      <dgm:prSet presAssocID="{9A3AAAFD-21FE-468F-9A77-73F28EA857D0}" presName="conn2-1" presStyleLbl="parChTrans1D2" presStyleIdx="1" presStyleCnt="2"/>
      <dgm:spPr/>
      <dgm:t>
        <a:bodyPr/>
        <a:lstStyle/>
        <a:p>
          <a:endParaRPr lang="ru-RU"/>
        </a:p>
      </dgm:t>
    </dgm:pt>
    <dgm:pt modelId="{FD476D63-1014-4E48-ABD9-36BB0D49FFDD}" type="pres">
      <dgm:prSet presAssocID="{9A3AAAFD-21FE-468F-9A77-73F28EA857D0}" presName="connTx" presStyleLbl="parChTrans1D2" presStyleIdx="1" presStyleCnt="2"/>
      <dgm:spPr/>
      <dgm:t>
        <a:bodyPr/>
        <a:lstStyle/>
        <a:p>
          <a:endParaRPr lang="ru-RU"/>
        </a:p>
      </dgm:t>
    </dgm:pt>
    <dgm:pt modelId="{22BDF845-9648-4859-B571-DA165C7A1197}" type="pres">
      <dgm:prSet presAssocID="{E2DD242F-A1B7-4B4C-9DD5-1A2F4B7F5F5E}" presName="root2" presStyleCnt="0"/>
      <dgm:spPr/>
    </dgm:pt>
    <dgm:pt modelId="{587A319C-E7AF-41F5-8D7B-43060856D842}" type="pres">
      <dgm:prSet presAssocID="{E2DD242F-A1B7-4B4C-9DD5-1A2F4B7F5F5E}" presName="LevelTwoTextNode" presStyleLbl="node2" presStyleIdx="1" presStyleCnt="2" custLinFactNeighborX="-758" custLinFactNeighborY="4558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E4CD882-DF3E-43A4-BF06-156BB44F6C34}" type="pres">
      <dgm:prSet presAssocID="{E2DD242F-A1B7-4B4C-9DD5-1A2F4B7F5F5E}" presName="level3hierChild" presStyleCnt="0"/>
      <dgm:spPr/>
    </dgm:pt>
  </dgm:ptLst>
  <dgm:cxnLst>
    <dgm:cxn modelId="{07643134-4F6E-4252-9558-C44D5074CFC2}" type="presOf" srcId="{150F02C7-426D-4AC8-9B84-8FCDE48E8E96}" destId="{6119AD50-34A7-445B-A709-B10CC5619617}" srcOrd="0" destOrd="0" presId="urn:microsoft.com/office/officeart/2005/8/layout/hierarchy2"/>
    <dgm:cxn modelId="{23E785BD-841D-4ED3-9B85-2FCC8860B3CD}" type="presOf" srcId="{6B1809ED-080E-4E0B-BBD4-E11A7B6C4A13}" destId="{6D18EF7C-9985-45FD-A956-0E11BDAD47F6}" srcOrd="1" destOrd="0" presId="urn:microsoft.com/office/officeart/2005/8/layout/hierarchy2"/>
    <dgm:cxn modelId="{B02BFE7E-42B7-490D-8684-A28B1E9B4112}" type="presOf" srcId="{E348508A-E510-4E45-927D-C21462A7C975}" destId="{4A795870-B63A-4D29-8478-A0E43A01686B}" srcOrd="0" destOrd="0" presId="urn:microsoft.com/office/officeart/2005/8/layout/hierarchy2"/>
    <dgm:cxn modelId="{61949935-BB44-4E3D-B5F6-BBF97A22D145}" srcId="{71ADE916-5DD0-4CEC-B08C-656389816B87}" destId="{E348508A-E510-4E45-927D-C21462A7C975}" srcOrd="0" destOrd="0" parTransId="{6B1809ED-080E-4E0B-BBD4-E11A7B6C4A13}" sibTransId="{C9D04195-290F-471C-B6DF-FB0151E25FFB}"/>
    <dgm:cxn modelId="{8FD3DA1B-BEE7-4BB3-A4CE-B0E1EE7BB470}" type="presOf" srcId="{E2DD242F-A1B7-4B4C-9DD5-1A2F4B7F5F5E}" destId="{587A319C-E7AF-41F5-8D7B-43060856D842}" srcOrd="0" destOrd="0" presId="urn:microsoft.com/office/officeart/2005/8/layout/hierarchy2"/>
    <dgm:cxn modelId="{96328E19-6556-4093-AB98-E587AF86D3A2}" srcId="{71ADE916-5DD0-4CEC-B08C-656389816B87}" destId="{E2DD242F-A1B7-4B4C-9DD5-1A2F4B7F5F5E}" srcOrd="1" destOrd="0" parTransId="{9A3AAAFD-21FE-468F-9A77-73F28EA857D0}" sibTransId="{6F4286D2-1C17-4726-8D70-1FEAB774776B}"/>
    <dgm:cxn modelId="{E381DDDE-02B4-404A-8E08-3AEF883CC72A}" type="presOf" srcId="{6B1809ED-080E-4E0B-BBD4-E11A7B6C4A13}" destId="{C94EE465-232B-4972-BA4B-6112EB7A9269}" srcOrd="0" destOrd="0" presId="urn:microsoft.com/office/officeart/2005/8/layout/hierarchy2"/>
    <dgm:cxn modelId="{30A991ED-56D5-4423-81F7-965960495664}" type="presOf" srcId="{9A3AAAFD-21FE-468F-9A77-73F28EA857D0}" destId="{E1424B71-866F-48FA-AF6A-BC72C39E3066}" srcOrd="0" destOrd="0" presId="urn:microsoft.com/office/officeart/2005/8/layout/hierarchy2"/>
    <dgm:cxn modelId="{AB57B872-99B3-472F-BDEB-77FF16F933EB}" type="presOf" srcId="{71ADE916-5DD0-4CEC-B08C-656389816B87}" destId="{185387DF-2219-4248-AC3E-95A1AA38CBAD}" srcOrd="0" destOrd="0" presId="urn:microsoft.com/office/officeart/2005/8/layout/hierarchy2"/>
    <dgm:cxn modelId="{F1304C34-7B38-489B-A9EA-3DBCCB3A1AE9}" type="presOf" srcId="{9A3AAAFD-21FE-468F-9A77-73F28EA857D0}" destId="{FD476D63-1014-4E48-ABD9-36BB0D49FFDD}" srcOrd="1" destOrd="0" presId="urn:microsoft.com/office/officeart/2005/8/layout/hierarchy2"/>
    <dgm:cxn modelId="{28E9FB5E-B2DF-48E0-B979-7B9FCDF033A6}" srcId="{150F02C7-426D-4AC8-9B84-8FCDE48E8E96}" destId="{71ADE916-5DD0-4CEC-B08C-656389816B87}" srcOrd="0" destOrd="0" parTransId="{6C64E861-1CDD-41D1-8420-D405808D0F84}" sibTransId="{24445D38-B567-4928-83EA-F1C4EE5AB10F}"/>
    <dgm:cxn modelId="{4C37E1AE-7917-412E-B2E2-310CAE258DD8}" type="presParOf" srcId="{6119AD50-34A7-445B-A709-B10CC5619617}" destId="{243132D6-26D7-4A78-A3B8-5C46F98C9582}" srcOrd="0" destOrd="0" presId="urn:microsoft.com/office/officeart/2005/8/layout/hierarchy2"/>
    <dgm:cxn modelId="{2C4F17A4-FA19-4436-BC0E-F2D620C658CD}" type="presParOf" srcId="{243132D6-26D7-4A78-A3B8-5C46F98C9582}" destId="{185387DF-2219-4248-AC3E-95A1AA38CBAD}" srcOrd="0" destOrd="0" presId="urn:microsoft.com/office/officeart/2005/8/layout/hierarchy2"/>
    <dgm:cxn modelId="{96B8C79F-8B83-4591-A6DC-0728BBA53340}" type="presParOf" srcId="{243132D6-26D7-4A78-A3B8-5C46F98C9582}" destId="{880FAB60-85A4-424A-9DCB-23D5A683ABF8}" srcOrd="1" destOrd="0" presId="urn:microsoft.com/office/officeart/2005/8/layout/hierarchy2"/>
    <dgm:cxn modelId="{605EAC1D-0825-4CC2-925D-BD6CC3CC98EB}" type="presParOf" srcId="{880FAB60-85A4-424A-9DCB-23D5A683ABF8}" destId="{C94EE465-232B-4972-BA4B-6112EB7A9269}" srcOrd="0" destOrd="0" presId="urn:microsoft.com/office/officeart/2005/8/layout/hierarchy2"/>
    <dgm:cxn modelId="{B78E25E0-BBE5-458D-9A63-83F10409B034}" type="presParOf" srcId="{C94EE465-232B-4972-BA4B-6112EB7A9269}" destId="{6D18EF7C-9985-45FD-A956-0E11BDAD47F6}" srcOrd="0" destOrd="0" presId="urn:microsoft.com/office/officeart/2005/8/layout/hierarchy2"/>
    <dgm:cxn modelId="{85438CEC-5C27-4C3E-A063-A33DCFCE7F06}" type="presParOf" srcId="{880FAB60-85A4-424A-9DCB-23D5A683ABF8}" destId="{8ECED6D8-B793-45DA-8E11-5B9DEFF49EF2}" srcOrd="1" destOrd="0" presId="urn:microsoft.com/office/officeart/2005/8/layout/hierarchy2"/>
    <dgm:cxn modelId="{79AC988F-7CAA-48BC-AAE6-D7F6D6D145CA}" type="presParOf" srcId="{8ECED6D8-B793-45DA-8E11-5B9DEFF49EF2}" destId="{4A795870-B63A-4D29-8478-A0E43A01686B}" srcOrd="0" destOrd="0" presId="urn:microsoft.com/office/officeart/2005/8/layout/hierarchy2"/>
    <dgm:cxn modelId="{B786C093-376B-413F-A464-C90C11EFA24E}" type="presParOf" srcId="{8ECED6D8-B793-45DA-8E11-5B9DEFF49EF2}" destId="{8042862C-071D-4E69-B076-C7F8FD15215F}" srcOrd="1" destOrd="0" presId="urn:microsoft.com/office/officeart/2005/8/layout/hierarchy2"/>
    <dgm:cxn modelId="{A456F9F5-55BD-4DC0-A295-046F19808EEE}" type="presParOf" srcId="{880FAB60-85A4-424A-9DCB-23D5A683ABF8}" destId="{E1424B71-866F-48FA-AF6A-BC72C39E3066}" srcOrd="2" destOrd="0" presId="urn:microsoft.com/office/officeart/2005/8/layout/hierarchy2"/>
    <dgm:cxn modelId="{00FF6686-BAEB-4D4F-A952-A17E51F9F27D}" type="presParOf" srcId="{E1424B71-866F-48FA-AF6A-BC72C39E3066}" destId="{FD476D63-1014-4E48-ABD9-36BB0D49FFDD}" srcOrd="0" destOrd="0" presId="urn:microsoft.com/office/officeart/2005/8/layout/hierarchy2"/>
    <dgm:cxn modelId="{7D83BC2B-C7BC-4142-B300-5E47C5B328D6}" type="presParOf" srcId="{880FAB60-85A4-424A-9DCB-23D5A683ABF8}" destId="{22BDF845-9648-4859-B571-DA165C7A1197}" srcOrd="3" destOrd="0" presId="urn:microsoft.com/office/officeart/2005/8/layout/hierarchy2"/>
    <dgm:cxn modelId="{D1F08C27-EA6A-4431-AFFB-D1DD401AEC22}" type="presParOf" srcId="{22BDF845-9648-4859-B571-DA165C7A1197}" destId="{587A319C-E7AF-41F5-8D7B-43060856D842}" srcOrd="0" destOrd="0" presId="urn:microsoft.com/office/officeart/2005/8/layout/hierarchy2"/>
    <dgm:cxn modelId="{36C6E58E-0523-4E4F-998D-8FC9DD94818D}" type="presParOf" srcId="{22BDF845-9648-4859-B571-DA165C7A1197}" destId="{CE4CD882-DF3E-43A4-BF06-156BB44F6C34}" srcOrd="1" destOrd="0" presId="urn:microsoft.com/office/officeart/2005/8/layout/hierarchy2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75402" cy="336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588628" y="0"/>
            <a:ext cx="4275402" cy="336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A6800B-6150-498B-8024-2BE19EB4EC80}" type="datetimeFigureOut">
              <a:rPr lang="ru-RU" smtClean="0"/>
              <a:pPr/>
              <a:t>20.10.2016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249613" y="504825"/>
            <a:ext cx="3367087" cy="25257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86632" y="3199488"/>
            <a:ext cx="7893050" cy="303109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397806"/>
            <a:ext cx="4275402" cy="336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588628" y="6397806"/>
            <a:ext cx="4275402" cy="336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28A84B-E1AD-419E-8CB0-D7BE91B3649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7956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28A84B-E1AD-419E-8CB0-D7BE91B36498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125071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hangingPunct="1"/>
            <a:r>
              <a:rPr lang="ru-RU" sz="1200" b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28A84B-E1AD-419E-8CB0-D7BE91B36498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368989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hangingPunct="1"/>
            <a:r>
              <a:rPr lang="ru-RU" sz="1200" b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28A84B-E1AD-419E-8CB0-D7BE91B36498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368989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hangingPunct="1"/>
            <a:r>
              <a:rPr lang="ru-RU" sz="1200" b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28A84B-E1AD-419E-8CB0-D7BE91B36498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368989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28A84B-E1AD-419E-8CB0-D7BE91B36498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125071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28A84B-E1AD-419E-8CB0-D7BE91B36498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125071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hangingPunct="1"/>
            <a:r>
              <a:rPr lang="ru-RU" sz="1200" b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28A84B-E1AD-419E-8CB0-D7BE91B36498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368989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hangingPunct="1"/>
            <a:r>
              <a:rPr lang="ru-RU" sz="1200" b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28A84B-E1AD-419E-8CB0-D7BE91B36498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368989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hangingPunct="1"/>
            <a:r>
              <a:rPr lang="ru-RU" sz="1200" b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28A84B-E1AD-419E-8CB0-D7BE91B36498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368989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hangingPunct="1"/>
            <a:r>
              <a:rPr lang="ru-RU" sz="1200" b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28A84B-E1AD-419E-8CB0-D7BE91B36498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368989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hangingPunct="1"/>
            <a:r>
              <a:rPr lang="ru-RU" sz="1200" b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28A84B-E1AD-419E-8CB0-D7BE91B36498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3689896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hangingPunct="1"/>
            <a:r>
              <a:rPr lang="ru-RU" sz="1200" b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28A84B-E1AD-419E-8CB0-D7BE91B36498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3689896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hangingPunct="1"/>
            <a:r>
              <a:rPr lang="ru-RU" sz="1200" b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28A84B-E1AD-419E-8CB0-D7BE91B36498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3689896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hangingPunct="1"/>
            <a:r>
              <a:rPr lang="ru-RU" sz="1200" b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28A84B-E1AD-419E-8CB0-D7BE91B36498}" type="slidenum">
              <a:rPr lang="ru-RU" smtClean="0"/>
              <a:pPr/>
              <a:t>18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3689896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hangingPunct="1"/>
            <a:r>
              <a:rPr lang="ru-RU" sz="1200" b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28A84B-E1AD-419E-8CB0-D7BE91B36498}" type="slidenum">
              <a:rPr lang="ru-RU" smtClean="0"/>
              <a:pPr/>
              <a:t>19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3689896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hangingPunct="1"/>
            <a:r>
              <a:rPr lang="ru-RU" sz="1200" b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28A84B-E1AD-419E-8CB0-D7BE91B36498}" type="slidenum">
              <a:rPr lang="ru-RU" smtClean="0"/>
              <a:pPr/>
              <a:t>20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368989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20.10.2016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20.10.2016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20.10.2016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20.10.2016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User\Desktop\&#1054;&#1090;&#1082;&#1088;&#1099;&#1090;&#1099;&#1081;%20&#1091;&#1088;&#1086;&#1082;%207&#1041;%20&#1082;&#1083;&#1072;&#1089;&#1089;\&#1089;&#1077;&#1084;&#1072;&#1092;&#1086;&#1088;&#1085;&#1072;&#1103;%20&#1072;&#1079;&#1073;&#1091;&#1082;&#1072;.wmv" TargetMode="Externa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gi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http://img-fotki.yandex.ru/get/4120/65387414.11e/0_c787c_1264114a_L.jpg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1785926"/>
            <a:ext cx="7858180" cy="3143272"/>
          </a:xfrm>
          <a:prstGeom prst="rect">
            <a:avLst/>
          </a:prstGeom>
          <a:noFill/>
        </p:spPr>
      </p:pic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78870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Картинки по запросу беседа двух людей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928670"/>
            <a:ext cx="2662233" cy="265456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714744" y="1142984"/>
            <a:ext cx="485778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Налево, прямо по коридору и направо, вниз по лестнице…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868" y="3286124"/>
            <a:ext cx="4271970" cy="2561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3901436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3" descr="http://www.studfiles.ru/html/2706/969/html_wYmd4TbHZh.SNmg/htmlconvd-gA42iy_html_m8aff73e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4214818"/>
            <a:ext cx="7858180" cy="1294711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642910" y="1643050"/>
            <a:ext cx="792961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spc="150" dirty="0" smtClean="0">
                <a:latin typeface="Times New Roman" pitchFamily="18" charset="0"/>
                <a:cs typeface="Times New Roman" pitchFamily="18" charset="0"/>
              </a:rPr>
              <a:t>15 16 6 5 17 18 1 3 11 6 13 9 6</a:t>
            </a:r>
          </a:p>
          <a:p>
            <a:pPr algn="ctr"/>
            <a:endParaRPr lang="ru-RU" sz="4400" b="1" spc="15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4400" b="1" spc="150" dirty="0" smtClean="0">
                <a:latin typeface="Times New Roman" pitchFamily="18" charset="0"/>
                <a:cs typeface="Times New Roman" pitchFamily="18" charset="0"/>
              </a:rPr>
              <a:t>9 13 20 16 12 1 22 9 9 </a:t>
            </a:r>
            <a:endParaRPr lang="ru-RU" sz="4400" b="1" spc="15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01436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908720"/>
            <a:ext cx="8229600" cy="1143000"/>
          </a:xfrm>
        </p:spPr>
        <p:txBody>
          <a:bodyPr>
            <a:normAutofit/>
          </a:bodyPr>
          <a:lstStyle/>
          <a:p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Знаю / не знаю</a:t>
            </a:r>
            <a:endParaRPr lang="ru-RU" sz="4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14348" y="1928802"/>
            <a:ext cx="7704856" cy="3849291"/>
          </a:xfrm>
        </p:spPr>
        <p:txBody>
          <a:bodyPr>
            <a:normAutofit fontScale="85000" lnSpcReduction="10000"/>
          </a:bodyPr>
          <a:lstStyle/>
          <a:p>
            <a:pPr algn="just">
              <a:buNone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1.  Я могу рассказать, в каких формах человек представляет информацию</a:t>
            </a:r>
          </a:p>
          <a:p>
            <a:pPr algn="just">
              <a:buNone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2. Я могу объяснить термины «кодирование» и «декодирование»</a:t>
            </a:r>
          </a:p>
          <a:p>
            <a:pPr algn="just">
              <a:buNone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3. Я знаю, что такое знаковая система</a:t>
            </a:r>
          </a:p>
          <a:p>
            <a:pPr algn="just">
              <a:buNone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4. Я могу составить классификацию знаков и символов</a:t>
            </a:r>
          </a:p>
          <a:p>
            <a:pPr algn="just"/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  <a:p>
            <a:pPr indent="9525" algn="just">
              <a:buNone/>
            </a:pP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1033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908720"/>
            <a:ext cx="8229600" cy="1143000"/>
          </a:xfrm>
        </p:spPr>
        <p:txBody>
          <a:bodyPr>
            <a:normAutofit/>
          </a:bodyPr>
          <a:lstStyle/>
          <a:p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Моя цель</a:t>
            </a:r>
            <a:endParaRPr lang="ru-RU" sz="4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14348" y="1928802"/>
            <a:ext cx="7704856" cy="3849291"/>
          </a:xfrm>
        </p:spPr>
        <p:txBody>
          <a:bodyPr>
            <a:normAutofit/>
          </a:bodyPr>
          <a:lstStyle/>
          <a:p>
            <a:pPr indent="9525" algn="just">
              <a:buNone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Я хочу узнать, что такое…</a:t>
            </a:r>
          </a:p>
          <a:p>
            <a:pPr indent="9525" algn="just">
              <a:buNone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Я хочу научиться…</a:t>
            </a:r>
          </a:p>
          <a:p>
            <a:pPr indent="9525" algn="just">
              <a:buNone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Сегодня на уроке я хочу…</a:t>
            </a:r>
          </a:p>
          <a:p>
            <a:pPr indent="9525" algn="just">
              <a:buNone/>
            </a:pPr>
            <a:endParaRPr lang="ru-RU" sz="4000" b="1" dirty="0"/>
          </a:p>
        </p:txBody>
      </p:sp>
      <p:pic>
        <p:nvPicPr>
          <p:cNvPr id="11266" name="Picture 2" descr="http://busplace.ru/wp-content/uploads/2015/09/kjnu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43570" y="4071942"/>
            <a:ext cx="2538402" cy="185736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51033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908720"/>
            <a:ext cx="8229600" cy="1143000"/>
          </a:xfrm>
        </p:spPr>
        <p:txBody>
          <a:bodyPr>
            <a:normAutofit/>
          </a:bodyPr>
          <a:lstStyle/>
          <a:p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Цель урока</a:t>
            </a:r>
            <a:endParaRPr lang="ru-RU" sz="4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85786" y="2214554"/>
            <a:ext cx="7704856" cy="3849291"/>
          </a:xfrm>
        </p:spPr>
        <p:txBody>
          <a:bodyPr>
            <a:normAutofit/>
          </a:bodyPr>
          <a:lstStyle/>
          <a:p>
            <a:pPr indent="9525">
              <a:buNone/>
            </a:pPr>
            <a:r>
              <a:rPr lang="ru-RU" sz="4000" i="1" dirty="0" smtClean="0">
                <a:latin typeface="Times New Roman" pitchFamily="18" charset="0"/>
                <a:cs typeface="Times New Roman" pitchFamily="18" charset="0"/>
              </a:rPr>
              <a:t>понять, что означает термин «знак», «знаковая система», «кодирование», «декодирование», узнать роль знаков в повседневной жизни человека.</a:t>
            </a:r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  <a:p>
            <a:pPr indent="9525" algn="just">
              <a:buNone/>
            </a:pPr>
            <a:endParaRPr lang="ru-RU" sz="4000" b="1" dirty="0"/>
          </a:p>
        </p:txBody>
      </p:sp>
    </p:spTree>
    <p:extLst>
      <p:ext uri="{BB962C8B-B14F-4D97-AF65-F5344CB8AC3E}">
        <p14:creationId xmlns="" xmlns:p14="http://schemas.microsoft.com/office/powerpoint/2010/main" val="151033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2285992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Задание 1.</a:t>
            </a:r>
            <a:br>
              <a:rPr lang="ru-RU" sz="27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7300" b="1" dirty="0" smtClean="0">
                <a:latin typeface="Times New Roman" pitchFamily="18" charset="0"/>
                <a:cs typeface="Times New Roman" pitchFamily="18" charset="0"/>
              </a:rPr>
              <a:t>ДИКТУЙ, Я ЗАПИСЫВАЮ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 descr="http://mobilkoy.ru/images/mobilkoy/2016/07/okey-google-log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57554" y="4429132"/>
            <a:ext cx="2524100" cy="145530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4178870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1472" y="235743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Задание 2.</a:t>
            </a:r>
            <a:br>
              <a:rPr lang="ru-RU" sz="27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7300" b="1" dirty="0" smtClean="0">
                <a:latin typeface="Times New Roman" pitchFamily="18" charset="0"/>
                <a:cs typeface="Times New Roman" pitchFamily="18" charset="0"/>
              </a:rPr>
              <a:t>ЗНАКИ РАЗНЫЕ ВАЖНЫ, ЗНАКИ ВСЯКИЕ НУЖНЫ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78870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908720"/>
            <a:ext cx="8229600" cy="1143000"/>
          </a:xfrm>
        </p:spPr>
        <p:txBody>
          <a:bodyPr>
            <a:normAutofit/>
          </a:bodyPr>
          <a:lstStyle/>
          <a:p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Таблица знаков</a:t>
            </a:r>
            <a:endParaRPr lang="ru-RU" sz="48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785813" y="2214563"/>
          <a:ext cx="7704138" cy="2560320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3852069"/>
                <a:gridCol w="3852069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3600" dirty="0" smtClean="0">
                          <a:latin typeface="Times New Roman" pitchFamily="18" charset="0"/>
                          <a:cs typeface="Times New Roman" pitchFamily="18" charset="0"/>
                        </a:rPr>
                        <a:t>Урок</a:t>
                      </a:r>
                      <a:endParaRPr lang="ru-RU" sz="3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 smtClean="0">
                          <a:latin typeface="Times New Roman" pitchFamily="18" charset="0"/>
                          <a:cs typeface="Times New Roman" pitchFamily="18" charset="0"/>
                        </a:rPr>
                        <a:t>Знаки (символы)</a:t>
                      </a:r>
                      <a:endParaRPr lang="ru-RU" sz="3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latin typeface="Times New Roman" pitchFamily="18" charset="0"/>
                          <a:cs typeface="Times New Roman" pitchFamily="18" charset="0"/>
                        </a:rPr>
                        <a:t>Русский язык</a:t>
                      </a:r>
                      <a:endParaRPr lang="ru-RU" sz="3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. , ! ? () «» </a:t>
                      </a:r>
                      <a:r>
                        <a:rPr lang="en-US" sz="3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^ §</a:t>
                      </a:r>
                      <a:endParaRPr lang="ru-RU" sz="3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latin typeface="Times New Roman" pitchFamily="18" charset="0"/>
                          <a:cs typeface="Times New Roman" pitchFamily="18" charset="0"/>
                        </a:rPr>
                        <a:t>Математика</a:t>
                      </a:r>
                      <a:endParaRPr lang="ru-RU" sz="3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+ - =</a:t>
                      </a:r>
                      <a:r>
                        <a:rPr lang="en-US" sz="36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&lt; &gt; / ± ½ %</a:t>
                      </a:r>
                      <a:endParaRPr lang="ru-RU" sz="3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3600" dirty="0" smtClean="0">
                          <a:latin typeface="Times New Roman" pitchFamily="18" charset="0"/>
                          <a:cs typeface="Times New Roman" pitchFamily="18" charset="0"/>
                        </a:rPr>
                        <a:t>Информатика</a:t>
                      </a:r>
                      <a:endParaRPr lang="ru-RU" sz="3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* @ # &amp; </a:t>
                      </a:r>
                      <a:r>
                        <a:rPr lang="en-US" sz="3600" b="1" dirty="0" smtClean="0">
                          <a:latin typeface="Times New Roman" pitchFamily="18" charset="0"/>
                          <a:cs typeface="Times New Roman" pitchFamily="18" charset="0"/>
                          <a:sym typeface="Wingdings" pitchFamily="2" charset="2"/>
                        </a:rPr>
                        <a:t></a:t>
                      </a:r>
                      <a:endParaRPr lang="ru-RU" sz="36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51033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85786" y="1643050"/>
            <a:ext cx="7572428" cy="2928957"/>
          </a:xfrm>
        </p:spPr>
        <p:txBody>
          <a:bodyPr>
            <a:normAutofit/>
          </a:bodyPr>
          <a:lstStyle/>
          <a:p>
            <a:pPr indent="9525" algn="just">
              <a:buNone/>
            </a:pPr>
            <a:r>
              <a:rPr lang="ru-RU" sz="4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Знак</a:t>
            </a:r>
            <a:r>
              <a:rPr lang="ru-RU" sz="4600" dirty="0" smtClean="0">
                <a:latin typeface="Times New Roman" pitchFamily="18" charset="0"/>
                <a:cs typeface="Times New Roman" pitchFamily="18" charset="0"/>
              </a:rPr>
              <a:t> – это заменитель объекта: предмета, явления, действия, свойства или отношения. </a:t>
            </a:r>
          </a:p>
          <a:p>
            <a:pPr indent="9525" algn="just">
              <a:buNone/>
            </a:pPr>
            <a:endParaRPr lang="ru-RU" sz="4000" b="1" dirty="0"/>
          </a:p>
        </p:txBody>
      </p:sp>
      <p:pic>
        <p:nvPicPr>
          <p:cNvPr id="33794" name="Picture 2" descr="http://boombob.ru/img/picture/Jun/18/aa9f0294fe8362bcf3beb49bf54c0a6b/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6500826" y="4143380"/>
            <a:ext cx="1772080" cy="1714488"/>
          </a:xfrm>
          <a:prstGeom prst="rect">
            <a:avLst/>
          </a:prstGeom>
          <a:noFill/>
        </p:spPr>
      </p:pic>
      <p:pic>
        <p:nvPicPr>
          <p:cNvPr id="33796" name="Picture 4" descr="http://static6.depositphotos.com/1006215/587/v/950/depositphotos_5871954-Egyptian-Symbols-and-Signs-SET-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9124" y="4143380"/>
            <a:ext cx="1571637" cy="1571637"/>
          </a:xfrm>
          <a:prstGeom prst="rect">
            <a:avLst/>
          </a:prstGeom>
          <a:noFill/>
        </p:spPr>
      </p:pic>
      <p:pic>
        <p:nvPicPr>
          <p:cNvPr id="33798" name="Picture 6" descr="https://im1-tub-ru.yandex.net/i?id=bda30ecae7e5340a304f7087ad6c604b&amp;n=33&amp;h=128&amp;w=30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00100" y="4643446"/>
            <a:ext cx="2933700" cy="1219201"/>
          </a:xfrm>
          <a:prstGeom prst="rect">
            <a:avLst/>
          </a:prstGeom>
          <a:noFill/>
        </p:spPr>
      </p:pic>
      <p:pic>
        <p:nvPicPr>
          <p:cNvPr id="33800" name="Picture 8" descr="http://edufuture.biz/images/c/ca/23102010_8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357950" y="857232"/>
            <a:ext cx="1712363" cy="952502"/>
          </a:xfrm>
          <a:prstGeom prst="rect">
            <a:avLst/>
          </a:prstGeom>
          <a:noFill/>
        </p:spPr>
      </p:pic>
      <p:pic>
        <p:nvPicPr>
          <p:cNvPr id="33801" name="Picture 9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428860" y="1000108"/>
            <a:ext cx="2762250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151033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85786" y="1000108"/>
            <a:ext cx="7572428" cy="3929090"/>
          </a:xfrm>
        </p:spPr>
        <p:txBody>
          <a:bodyPr>
            <a:normAutofit fontScale="92500"/>
          </a:bodyPr>
          <a:lstStyle/>
          <a:p>
            <a:pPr indent="9525" algn="just">
              <a:buNone/>
            </a:pPr>
            <a:r>
              <a:rPr lang="ru-RU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Набор знаков (знаковая система) </a:t>
            </a: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позволяет </a:t>
            </a:r>
            <a:r>
              <a:rPr lang="ru-RU" sz="4800" dirty="0" err="1" smtClean="0">
                <a:latin typeface="Times New Roman" pitchFamily="18" charset="0"/>
                <a:cs typeface="Times New Roman" pitchFamily="18" charset="0"/>
              </a:rPr>
              <a:t>переда-ющему</a:t>
            </a: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 информацию вызвать в сознании принимающего информацию образ объекта.</a:t>
            </a:r>
          </a:p>
          <a:p>
            <a:pPr indent="9525" algn="just">
              <a:buNone/>
            </a:pPr>
            <a:endParaRPr lang="ru-RU" sz="4000" b="1" dirty="0"/>
          </a:p>
        </p:txBody>
      </p:sp>
      <p:pic>
        <p:nvPicPr>
          <p:cNvPr id="31746" name="Picture 2" descr="http://zdd.1september.ru/2006/19/5-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14744" y="4357694"/>
            <a:ext cx="1857388" cy="17683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51033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2910" y="1142984"/>
            <a:ext cx="7786742" cy="3143272"/>
          </a:xfrm>
        </p:spPr>
        <p:txBody>
          <a:bodyPr>
            <a:normAutofit/>
          </a:bodyPr>
          <a:lstStyle/>
          <a:p>
            <a:pPr indent="9525" algn="just">
              <a:buNone/>
            </a:pPr>
            <a: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Знаковая система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определяется множеством всех входящих в нее знаков (алфавитом) и правилами оперирования этими знаками.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9698" name="Picture 2" descr="http://rebenoklife.ru/wp-content/uploads/2016/01/1-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3786190"/>
            <a:ext cx="2667019" cy="2000264"/>
          </a:xfrm>
          <a:prstGeom prst="rect">
            <a:avLst/>
          </a:prstGeom>
          <a:noFill/>
        </p:spPr>
      </p:pic>
      <p:pic>
        <p:nvPicPr>
          <p:cNvPr id="29700" name="Picture 4" descr="http://www.ipfw.edu/dotAsset/62a2cda9-ded7-472b-84a1-75978fc09ed8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14810" y="3786190"/>
            <a:ext cx="3929048" cy="19645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51033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емафорная азбука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51033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3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festival.1september.ru/articles/574516/Image6931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08" y="857232"/>
            <a:ext cx="5072098" cy="5024377"/>
          </a:xfrm>
          <a:prstGeom prst="rect">
            <a:avLst/>
          </a:prstGeom>
          <a:ln>
            <a:noFill/>
          </a:ln>
          <a:effectLst>
            <a:softEdge rad="63500"/>
          </a:effectLst>
        </p:spPr>
      </p:pic>
      <p:pic>
        <p:nvPicPr>
          <p:cNvPr id="3076" name="Picture 4" descr="http://justclickit.ru/flash/transport/transport%20(506)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72264" y="5143512"/>
            <a:ext cx="1913140" cy="642942"/>
          </a:xfrm>
          <a:prstGeom prst="rect">
            <a:avLst/>
          </a:prstGeom>
          <a:noFill/>
        </p:spPr>
      </p:pic>
      <p:pic>
        <p:nvPicPr>
          <p:cNvPr id="3078" name="Picture 6" descr="http://user.vse42.ru/files/ui-52b92848bb72d8.70920340.jpe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14348" y="928670"/>
            <a:ext cx="1464459" cy="195261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51033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0298" y="857232"/>
            <a:ext cx="4080539" cy="5143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3901436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00100" y="1000108"/>
            <a:ext cx="738747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Пиктограмма должна быть:</a:t>
            </a:r>
            <a:endParaRPr lang="ru-RU" sz="4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71538" y="2143116"/>
            <a:ext cx="6429420" cy="5847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1) интуитивно понятной;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71538" y="3143248"/>
            <a:ext cx="6429420" cy="5847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2) простой;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71538" y="4214818"/>
            <a:ext cx="6429420" cy="5847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3) не перегружена графикой.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1033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4" name="Picture 4" descr="http://sosh1.sheledu.ru/files/logo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1142984"/>
            <a:ext cx="1714512" cy="1714512"/>
          </a:xfrm>
          <a:prstGeom prst="rect">
            <a:avLst/>
          </a:prstGeom>
          <a:noFill/>
        </p:spPr>
      </p:pic>
      <p:pic>
        <p:nvPicPr>
          <p:cNvPr id="40966" name="Picture 6" descr="https://im0-tub-ru.yandex.net/i?id=fb3ac13c1b14b1d15d059b9a0d906c47&amp;n=33&amp;h=128&amp;w=13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00430" y="928670"/>
            <a:ext cx="2000264" cy="1969492"/>
          </a:xfrm>
          <a:prstGeom prst="rect">
            <a:avLst/>
          </a:prstGeom>
          <a:noFill/>
        </p:spPr>
      </p:pic>
      <p:pic>
        <p:nvPicPr>
          <p:cNvPr id="40968" name="Picture 8" descr="http://gov.cap.ru/UserFiles/news/20131115/1351851187_medved(1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00100" y="2928934"/>
            <a:ext cx="3905237" cy="2928928"/>
          </a:xfrm>
          <a:prstGeom prst="rect">
            <a:avLst/>
          </a:prstGeom>
          <a:noFill/>
        </p:spPr>
      </p:pic>
      <p:pic>
        <p:nvPicPr>
          <p:cNvPr id="40970" name="Picture 10" descr="https://im2-tub-ru.yandex.net/i?id=1b04c292fee496bed77630c65dfce28e&amp;n=33&amp;h=215&amp;w=21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143636" y="857232"/>
            <a:ext cx="2047875" cy="2047876"/>
          </a:xfrm>
          <a:prstGeom prst="rect">
            <a:avLst/>
          </a:prstGeom>
          <a:noFill/>
        </p:spPr>
      </p:pic>
      <p:pic>
        <p:nvPicPr>
          <p:cNvPr id="40972" name="Picture 12" descr="http://spbkk.edumil.ru/cache/multithumb_images/b.800.600.0.0...images.stories.news.2014.11_2014.2014_11_24_6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929190" y="3357562"/>
            <a:ext cx="2659352" cy="2285976"/>
          </a:xfrm>
          <a:prstGeom prst="rect">
            <a:avLst/>
          </a:prstGeom>
          <a:noFill/>
        </p:spPr>
      </p:pic>
      <p:pic>
        <p:nvPicPr>
          <p:cNvPr id="40962" name="Picture 2" descr="alt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071538" y="857232"/>
            <a:ext cx="7000924" cy="526961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901436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09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09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09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09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09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09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09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09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Схема 8"/>
          <p:cNvGraphicFramePr/>
          <p:nvPr/>
        </p:nvGraphicFramePr>
        <p:xfrm>
          <a:off x="1000100" y="1643050"/>
          <a:ext cx="4500594" cy="32861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857224" y="928670"/>
            <a:ext cx="2000264" cy="92333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Информация на русском языке (устная)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28662" y="4286256"/>
            <a:ext cx="2000264" cy="92333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Информация на русском языке (письменная)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57224" y="2571744"/>
            <a:ext cx="2000264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Математический язык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57224" y="2000240"/>
            <a:ext cx="2000264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Символы и знаки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57224" y="3429000"/>
            <a:ext cx="2000264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Семафорная азбука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28662" y="5429264"/>
            <a:ext cx="2000264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Пиктограммы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1033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233 0.00486 C 0.17275 -0.0169 0.23316 -0.03866 0.3007 -0.03611 C 0.36823 -0.03357 0.48056 0.01088 0.51806 0.02037 " pathEditMode="relative" ptsTypes="aaA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798 -0.00532 C 0.13073 -0.03055 0.15364 -0.05555 0.18819 -0.07801 C 0.22274 -0.10069 0.26805 -0.1044 0.31475 -0.1412 C 0.36146 -0.17801 0.43732 -0.27106 0.4684 -0.30023 C 0.49965 -0.32893 0.49687 -0.31273 0.50173 -0.3162 " pathEditMode="relative" rAng="0" ptsTypes="aaaaA">
                                      <p:cBhvr>
                                        <p:cTn id="1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7" y="-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1.48148E-6 C 0.09948 0.03981 0.19931 0.07963 0.28021 0.11551 C 0.36129 0.15139 0.44671 0.19583 0.48594 0.21481 C 0.52518 0.23403 0.52014 0.23125 0.51528 0.22893 " pathEditMode="relative" rAng="0" ptsTypes="aaaA">
                                      <p:cBhvr>
                                        <p:cTn id="1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2" y="1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042 0.0088 C 0.15764 0.04421 0.20487 0.07963 0.2757 0.11389 C 0.34653 0.14815 0.49219 0.19722 0.53542 0.21389 " pathEditMode="relative" ptsTypes="aaA">
                                      <p:cBhvr>
                                        <p:cTn id="1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7.40741E-7 C 0.07726 0.03634 0.15469 0.07292 0.24341 0.1037 C 0.33212 0.13449 0.48403 0.1706 0.53316 0.18403 " pathEditMode="relative" rAng="0" ptsTypes="aaA">
                                      <p:cBhvr>
                                        <p:cTn id="2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6" y="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215 -0.00579 C 0.10937 0.00324 0.10659 0.01227 0.1467 0.01227 C 0.1868 0.01227 0.2901 -0.00463 0.3526 -0.00579 C 0.4151 -0.00695 0.4684 -0.00116 0.5217 0.00463 " pathEditMode="relative" ptsTypes="aaaA">
                                      <p:cBhvr>
                                        <p:cTn id="2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908720"/>
            <a:ext cx="8229600" cy="1143000"/>
          </a:xfrm>
        </p:spPr>
        <p:txBody>
          <a:bodyPr>
            <a:normAutofit/>
          </a:bodyPr>
          <a:lstStyle/>
          <a:p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Достиг ли я цели?</a:t>
            </a:r>
            <a:endParaRPr lang="ru-RU" sz="4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85786" y="2214554"/>
            <a:ext cx="7704856" cy="3849291"/>
          </a:xfrm>
        </p:spPr>
        <p:txBody>
          <a:bodyPr>
            <a:normAutofit/>
          </a:bodyPr>
          <a:lstStyle/>
          <a:p>
            <a:pPr indent="9525" algn="just">
              <a:buNone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Я знаю, что такое…</a:t>
            </a:r>
          </a:p>
          <a:p>
            <a:pPr indent="9525" algn="just">
              <a:buNone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Я научился…</a:t>
            </a:r>
          </a:p>
          <a:p>
            <a:pPr indent="9525" algn="just">
              <a:buNone/>
            </a:pPr>
            <a:endParaRPr lang="ru-RU" sz="4000" b="1" dirty="0"/>
          </a:p>
        </p:txBody>
      </p:sp>
      <p:pic>
        <p:nvPicPr>
          <p:cNvPr id="47106" name="Picture 2" descr="http://fashionblogeu.info/photo/56b4a221cf97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86380" y="3143248"/>
            <a:ext cx="2643206" cy="264320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51033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908720"/>
            <a:ext cx="8229600" cy="1143000"/>
          </a:xfrm>
        </p:spPr>
        <p:txBody>
          <a:bodyPr>
            <a:normAutofit/>
          </a:bodyPr>
          <a:lstStyle/>
          <a:p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Домашнее задание</a:t>
            </a:r>
            <a:endParaRPr lang="ru-RU" sz="4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85786" y="2214554"/>
            <a:ext cx="7704856" cy="3849291"/>
          </a:xfrm>
        </p:spPr>
        <p:txBody>
          <a:bodyPr>
            <a:normAutofit fontScale="92500" lnSpcReduction="20000"/>
          </a:bodyPr>
          <a:lstStyle/>
          <a:p>
            <a:pPr indent="9525" algn="ctr">
              <a:buNone/>
            </a:pPr>
            <a: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Обязательное задание</a:t>
            </a:r>
          </a:p>
          <a:p>
            <a:pPr indent="9525">
              <a:buNone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§1.4, на стр. 35 письменно вопросы 3,4</a:t>
            </a:r>
          </a:p>
          <a:p>
            <a:pPr indent="9525" algn="ctr">
              <a:buNone/>
            </a:pPr>
            <a: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Дополнительное задание</a:t>
            </a:r>
          </a:p>
          <a:p>
            <a:pPr indent="9525">
              <a:buNone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Провести исследование на тему «Какой естественный язык самый распространенный»?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1033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1917</TotalTime>
  <Words>323</Words>
  <Application>Microsoft Office PowerPoint</Application>
  <PresentationFormat>Экран (4:3)</PresentationFormat>
  <Paragraphs>79</Paragraphs>
  <Slides>20</Slides>
  <Notes>16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Слайд 1</vt:lpstr>
      <vt:lpstr>Слайд 2</vt:lpstr>
      <vt:lpstr>Слайд 3</vt:lpstr>
      <vt:lpstr>Знаю / не знаю</vt:lpstr>
      <vt:lpstr>Моя цель</vt:lpstr>
      <vt:lpstr>Цель урока</vt:lpstr>
      <vt:lpstr>Задание 1.  ДИКТУЙ, Я ЗАПИСЫВАЮ </vt:lpstr>
      <vt:lpstr>Задание 2.  ЗНАКИ РАЗНЫЕ ВАЖНЫ, ЗНАКИ ВСЯКИЕ НУЖНЫ</vt:lpstr>
      <vt:lpstr>Таблица знаков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Достиг ли я цели?</vt:lpstr>
      <vt:lpstr>Домашнее задание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Катенок</dc:creator>
  <cp:lastModifiedBy>User</cp:lastModifiedBy>
  <cp:revision>30</cp:revision>
  <cp:lastPrinted>2016-09-06T02:19:25Z</cp:lastPrinted>
  <dcterms:created xsi:type="dcterms:W3CDTF">2013-01-28T19:28:30Z</dcterms:created>
  <dcterms:modified xsi:type="dcterms:W3CDTF">2016-10-20T04:30:41Z</dcterms:modified>
</cp:coreProperties>
</file>