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8" r:id="rId3"/>
    <p:sldId id="258" r:id="rId4"/>
    <p:sldId id="304" r:id="rId5"/>
    <p:sldId id="295" r:id="rId6"/>
    <p:sldId id="297" r:id="rId7"/>
    <p:sldId id="300" r:id="rId8"/>
    <p:sldId id="299" r:id="rId9"/>
    <p:sldId id="302" r:id="rId10"/>
    <p:sldId id="301" r:id="rId11"/>
    <p:sldId id="303" r:id="rId12"/>
    <p:sldId id="26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2C06"/>
    <a:srgbClr val="FFFFFF"/>
    <a:srgbClr val="6FB9D7"/>
    <a:srgbClr val="808080"/>
    <a:srgbClr val="969696"/>
    <a:srgbClr val="FF7F00"/>
    <a:srgbClr val="000000"/>
    <a:srgbClr val="3333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660"/>
  </p:normalViewPr>
  <p:slideViewPr>
    <p:cSldViewPr>
      <p:cViewPr>
        <p:scale>
          <a:sx n="75" d="100"/>
          <a:sy n="75" d="100"/>
        </p:scale>
        <p:origin x="-1637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309AED-DD5A-4B56-A332-D5BDBF23AF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7282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Freeform 12"/>
          <p:cNvSpPr>
            <a:spLocks/>
          </p:cNvSpPr>
          <p:nvPr/>
        </p:nvSpPr>
        <p:spPr bwMode="gray">
          <a:xfrm>
            <a:off x="-9525" y="2997200"/>
            <a:ext cx="2205038" cy="2663825"/>
          </a:xfrm>
          <a:custGeom>
            <a:avLst/>
            <a:gdLst/>
            <a:ahLst/>
            <a:cxnLst>
              <a:cxn ang="0">
                <a:pos x="0" y="1678"/>
              </a:cxn>
              <a:cxn ang="0">
                <a:pos x="0" y="1134"/>
              </a:cxn>
              <a:cxn ang="0">
                <a:pos x="1406" y="0"/>
              </a:cxn>
              <a:cxn ang="0">
                <a:pos x="1406" y="91"/>
              </a:cxn>
              <a:cxn ang="0">
                <a:pos x="0" y="1678"/>
              </a:cxn>
            </a:cxnLst>
            <a:rect l="0" t="0" r="r" b="b"/>
            <a:pathLst>
              <a:path w="1406" h="1678">
                <a:moveTo>
                  <a:pt x="0" y="1678"/>
                </a:moveTo>
                <a:lnTo>
                  <a:pt x="0" y="1134"/>
                </a:lnTo>
                <a:lnTo>
                  <a:pt x="1406" y="0"/>
                </a:lnTo>
                <a:lnTo>
                  <a:pt x="1406" y="91"/>
                </a:lnTo>
                <a:lnTo>
                  <a:pt x="0" y="1678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4103" name="Picture 7" descr="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1447800" y="1782763"/>
            <a:ext cx="7359650" cy="1609725"/>
          </a:xfrm>
          <a:prstGeom prst="rect">
            <a:avLst/>
          </a:prstGeom>
          <a:noFill/>
        </p:spPr>
      </p:pic>
      <p:sp>
        <p:nvSpPr>
          <p:cNvPr id="4104" name="Freeform 8"/>
          <p:cNvSpPr>
            <a:spLocks/>
          </p:cNvSpPr>
          <p:nvPr/>
        </p:nvSpPr>
        <p:spPr bwMode="gray">
          <a:xfrm>
            <a:off x="568325" y="-9525"/>
            <a:ext cx="1784350" cy="6875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0" y="2"/>
              </a:cxn>
              <a:cxn ang="0">
                <a:pos x="1124" y="1373"/>
              </a:cxn>
              <a:cxn ang="0">
                <a:pos x="1124" y="2036"/>
              </a:cxn>
              <a:cxn ang="0">
                <a:pos x="889" y="4343"/>
              </a:cxn>
              <a:cxn ang="0">
                <a:pos x="526" y="4343"/>
              </a:cxn>
              <a:cxn ang="0">
                <a:pos x="1079" y="2031"/>
              </a:cxn>
              <a:cxn ang="0">
                <a:pos x="1079" y="1383"/>
              </a:cxn>
              <a:cxn ang="0">
                <a:pos x="0" y="0"/>
              </a:cxn>
            </a:cxnLst>
            <a:rect l="0" t="0" r="r" b="b"/>
            <a:pathLst>
              <a:path w="1124" h="4343">
                <a:moveTo>
                  <a:pt x="0" y="0"/>
                </a:moveTo>
                <a:lnTo>
                  <a:pt x="490" y="2"/>
                </a:lnTo>
                <a:lnTo>
                  <a:pt x="1124" y="1373"/>
                </a:lnTo>
                <a:lnTo>
                  <a:pt x="1124" y="2036"/>
                </a:lnTo>
                <a:lnTo>
                  <a:pt x="889" y="4343"/>
                </a:lnTo>
                <a:lnTo>
                  <a:pt x="526" y="4343"/>
                </a:lnTo>
                <a:lnTo>
                  <a:pt x="1079" y="2031"/>
                </a:lnTo>
                <a:lnTo>
                  <a:pt x="1079" y="1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5" name="Freeform 9"/>
          <p:cNvSpPr>
            <a:spLocks/>
          </p:cNvSpPr>
          <p:nvPr/>
        </p:nvSpPr>
        <p:spPr bwMode="gray">
          <a:xfrm>
            <a:off x="-12700" y="-9525"/>
            <a:ext cx="2392363" cy="6880225"/>
          </a:xfrm>
          <a:custGeom>
            <a:avLst/>
            <a:gdLst/>
            <a:ahLst/>
            <a:cxnLst>
              <a:cxn ang="0">
                <a:pos x="181" y="0"/>
              </a:cxn>
              <a:cxn ang="0">
                <a:pos x="1507" y="1379"/>
              </a:cxn>
              <a:cxn ang="0">
                <a:pos x="1507" y="2036"/>
              </a:cxn>
              <a:cxn ang="0">
                <a:pos x="727" y="4334"/>
              </a:cxn>
              <a:cxn ang="0">
                <a:pos x="2" y="4334"/>
              </a:cxn>
              <a:cxn ang="0">
                <a:pos x="2" y="4162"/>
              </a:cxn>
              <a:cxn ang="0">
                <a:pos x="1441" y="1936"/>
              </a:cxn>
              <a:cxn ang="0">
                <a:pos x="1441" y="1447"/>
              </a:cxn>
              <a:cxn ang="0">
                <a:pos x="8" y="434"/>
              </a:cxn>
              <a:cxn ang="0">
                <a:pos x="0" y="6"/>
              </a:cxn>
              <a:cxn ang="0">
                <a:pos x="181" y="0"/>
              </a:cxn>
            </a:cxnLst>
            <a:rect l="0" t="0" r="r" b="b"/>
            <a:pathLst>
              <a:path w="1507" h="4334">
                <a:moveTo>
                  <a:pt x="181" y="0"/>
                </a:moveTo>
                <a:lnTo>
                  <a:pt x="1507" y="1379"/>
                </a:lnTo>
                <a:lnTo>
                  <a:pt x="1507" y="2036"/>
                </a:lnTo>
                <a:lnTo>
                  <a:pt x="727" y="4334"/>
                </a:lnTo>
                <a:lnTo>
                  <a:pt x="2" y="4334"/>
                </a:lnTo>
                <a:lnTo>
                  <a:pt x="2" y="4162"/>
                </a:lnTo>
                <a:lnTo>
                  <a:pt x="1441" y="1936"/>
                </a:lnTo>
                <a:lnTo>
                  <a:pt x="1441" y="1447"/>
                </a:lnTo>
                <a:lnTo>
                  <a:pt x="8" y="434"/>
                </a:lnTo>
                <a:lnTo>
                  <a:pt x="0" y="6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6" name="Freeform 10"/>
          <p:cNvSpPr>
            <a:spLocks/>
          </p:cNvSpPr>
          <p:nvPr/>
        </p:nvSpPr>
        <p:spPr bwMode="gray">
          <a:xfrm>
            <a:off x="2557463" y="0"/>
            <a:ext cx="3022600" cy="6858000"/>
          </a:xfrm>
          <a:custGeom>
            <a:avLst/>
            <a:gdLst/>
            <a:ahLst/>
            <a:cxnLst>
              <a:cxn ang="0">
                <a:pos x="1904" y="0"/>
              </a:cxn>
              <a:cxn ang="0">
                <a:pos x="1178" y="0"/>
              </a:cxn>
              <a:cxn ang="0">
                <a:pos x="0" y="1342"/>
              </a:cxn>
              <a:cxn ang="0">
                <a:pos x="0" y="1950"/>
              </a:cxn>
              <a:cxn ang="0">
                <a:pos x="498" y="4354"/>
              </a:cxn>
              <a:cxn ang="0">
                <a:pos x="1088" y="4354"/>
              </a:cxn>
              <a:cxn ang="0">
                <a:pos x="44" y="1985"/>
              </a:cxn>
              <a:cxn ang="0">
                <a:pos x="44" y="1361"/>
              </a:cxn>
              <a:cxn ang="0">
                <a:pos x="1904" y="0"/>
              </a:cxn>
            </a:cxnLst>
            <a:rect l="0" t="0" r="r" b="b"/>
            <a:pathLst>
              <a:path w="1904" h="4354">
                <a:moveTo>
                  <a:pt x="1904" y="0"/>
                </a:moveTo>
                <a:lnTo>
                  <a:pt x="1178" y="0"/>
                </a:lnTo>
                <a:lnTo>
                  <a:pt x="0" y="1342"/>
                </a:lnTo>
                <a:lnTo>
                  <a:pt x="0" y="1950"/>
                </a:lnTo>
                <a:lnTo>
                  <a:pt x="498" y="4354"/>
                </a:lnTo>
                <a:lnTo>
                  <a:pt x="1088" y="4354"/>
                </a:lnTo>
                <a:lnTo>
                  <a:pt x="44" y="1985"/>
                </a:lnTo>
                <a:lnTo>
                  <a:pt x="44" y="1361"/>
                </a:lnTo>
                <a:lnTo>
                  <a:pt x="1904" y="0"/>
                </a:lnTo>
                <a:close/>
              </a:path>
            </a:pathLst>
          </a:custGeom>
          <a:solidFill>
            <a:srgbClr val="D3D3D3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7" name="Freeform 11"/>
          <p:cNvSpPr>
            <a:spLocks/>
          </p:cNvSpPr>
          <p:nvPr/>
        </p:nvSpPr>
        <p:spPr bwMode="gray">
          <a:xfrm>
            <a:off x="2959100" y="-14288"/>
            <a:ext cx="2711450" cy="1887538"/>
          </a:xfrm>
          <a:custGeom>
            <a:avLst/>
            <a:gdLst/>
            <a:ahLst/>
            <a:cxnLst>
              <a:cxn ang="0">
                <a:pos x="1708" y="1"/>
              </a:cxn>
              <a:cxn ang="0">
                <a:pos x="1379" y="0"/>
              </a:cxn>
              <a:cxn ang="0">
                <a:pos x="0" y="1189"/>
              </a:cxn>
              <a:cxn ang="0">
                <a:pos x="1708" y="1"/>
              </a:cxn>
            </a:cxnLst>
            <a:rect l="0" t="0" r="r" b="b"/>
            <a:pathLst>
              <a:path w="1708" h="1189">
                <a:moveTo>
                  <a:pt x="1708" y="1"/>
                </a:moveTo>
                <a:lnTo>
                  <a:pt x="1379" y="0"/>
                </a:lnTo>
                <a:lnTo>
                  <a:pt x="0" y="1189"/>
                </a:lnTo>
                <a:lnTo>
                  <a:pt x="1708" y="1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09" name="Freeform 13"/>
          <p:cNvSpPr>
            <a:spLocks/>
          </p:cNvSpPr>
          <p:nvPr/>
        </p:nvSpPr>
        <p:spPr bwMode="gray">
          <a:xfrm>
            <a:off x="2498725" y="-9525"/>
            <a:ext cx="6105525" cy="6867525"/>
          </a:xfrm>
          <a:custGeom>
            <a:avLst/>
            <a:gdLst/>
            <a:ahLst/>
            <a:cxnLst>
              <a:cxn ang="0">
                <a:pos x="3665" y="0"/>
              </a:cxn>
              <a:cxn ang="0">
                <a:pos x="2122" y="0"/>
              </a:cxn>
              <a:cxn ang="0">
                <a:pos x="0" y="1339"/>
              </a:cxn>
              <a:cxn ang="0">
                <a:pos x="0" y="1950"/>
              </a:cxn>
              <a:cxn ang="0">
                <a:pos x="1215" y="4354"/>
              </a:cxn>
              <a:cxn ang="0">
                <a:pos x="1941" y="4354"/>
              </a:cxn>
              <a:cxn ang="0">
                <a:pos x="72" y="1877"/>
              </a:cxn>
              <a:cxn ang="0">
                <a:pos x="72" y="1361"/>
              </a:cxn>
              <a:cxn ang="0">
                <a:pos x="3846" y="0"/>
              </a:cxn>
              <a:cxn ang="0">
                <a:pos x="2122" y="0"/>
              </a:cxn>
            </a:cxnLst>
            <a:rect l="0" t="0" r="r" b="b"/>
            <a:pathLst>
              <a:path w="3846" h="4354">
                <a:moveTo>
                  <a:pt x="3665" y="0"/>
                </a:moveTo>
                <a:lnTo>
                  <a:pt x="2122" y="0"/>
                </a:lnTo>
                <a:lnTo>
                  <a:pt x="0" y="1339"/>
                </a:lnTo>
                <a:lnTo>
                  <a:pt x="0" y="1950"/>
                </a:lnTo>
                <a:lnTo>
                  <a:pt x="1215" y="4354"/>
                </a:lnTo>
                <a:lnTo>
                  <a:pt x="1941" y="4354"/>
                </a:lnTo>
                <a:lnTo>
                  <a:pt x="72" y="1877"/>
                </a:lnTo>
                <a:lnTo>
                  <a:pt x="72" y="1361"/>
                </a:lnTo>
                <a:lnTo>
                  <a:pt x="3846" y="0"/>
                </a:lnTo>
                <a:lnTo>
                  <a:pt x="2122" y="0"/>
                </a:lnTo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0" name="Freeform 14"/>
          <p:cNvSpPr>
            <a:spLocks/>
          </p:cNvSpPr>
          <p:nvPr/>
        </p:nvSpPr>
        <p:spPr bwMode="gray">
          <a:xfrm>
            <a:off x="-9525" y="185738"/>
            <a:ext cx="2246313" cy="5984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15" y="1197"/>
              </a:cxn>
              <a:cxn ang="0">
                <a:pos x="1415" y="1862"/>
              </a:cxn>
              <a:cxn ang="0">
                <a:pos x="0" y="3770"/>
              </a:cxn>
              <a:cxn ang="0">
                <a:pos x="0" y="3272"/>
              </a:cxn>
              <a:cxn ang="0">
                <a:pos x="1376" y="1801"/>
              </a:cxn>
              <a:cxn ang="0">
                <a:pos x="1376" y="1272"/>
              </a:cxn>
              <a:cxn ang="0">
                <a:pos x="6" y="962"/>
              </a:cxn>
              <a:cxn ang="0">
                <a:pos x="0" y="0"/>
              </a:cxn>
            </a:cxnLst>
            <a:rect l="0" t="0" r="r" b="b"/>
            <a:pathLst>
              <a:path w="1415" h="3770">
                <a:moveTo>
                  <a:pt x="0" y="0"/>
                </a:moveTo>
                <a:lnTo>
                  <a:pt x="1415" y="1197"/>
                </a:lnTo>
                <a:lnTo>
                  <a:pt x="1415" y="1862"/>
                </a:lnTo>
                <a:lnTo>
                  <a:pt x="0" y="3770"/>
                </a:lnTo>
                <a:lnTo>
                  <a:pt x="0" y="3272"/>
                </a:lnTo>
                <a:lnTo>
                  <a:pt x="1376" y="1801"/>
                </a:lnTo>
                <a:lnTo>
                  <a:pt x="1376" y="1272"/>
                </a:lnTo>
                <a:lnTo>
                  <a:pt x="6" y="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1" name="Freeform 15"/>
          <p:cNvSpPr>
            <a:spLocks/>
          </p:cNvSpPr>
          <p:nvPr/>
        </p:nvSpPr>
        <p:spPr bwMode="gray">
          <a:xfrm>
            <a:off x="2608263" y="642938"/>
            <a:ext cx="6540500" cy="6215062"/>
          </a:xfrm>
          <a:custGeom>
            <a:avLst/>
            <a:gdLst/>
            <a:ahLst/>
            <a:cxnLst>
              <a:cxn ang="0">
                <a:pos x="4115" y="0"/>
              </a:cxn>
              <a:cxn ang="0">
                <a:pos x="4120" y="500"/>
              </a:cxn>
              <a:cxn ang="0">
                <a:pos x="61" y="1059"/>
              </a:cxn>
              <a:cxn ang="0">
                <a:pos x="61" y="1466"/>
              </a:cxn>
              <a:cxn ang="0">
                <a:pos x="2419" y="3915"/>
              </a:cxn>
              <a:cxn ang="0">
                <a:pos x="1830" y="3915"/>
              </a:cxn>
              <a:cxn ang="0">
                <a:pos x="0" y="1449"/>
              </a:cxn>
              <a:cxn ang="0">
                <a:pos x="0" y="967"/>
              </a:cxn>
              <a:cxn ang="0">
                <a:pos x="4115" y="0"/>
              </a:cxn>
            </a:cxnLst>
            <a:rect l="0" t="0" r="r" b="b"/>
            <a:pathLst>
              <a:path w="4120" h="3915">
                <a:moveTo>
                  <a:pt x="4115" y="0"/>
                </a:moveTo>
                <a:lnTo>
                  <a:pt x="4120" y="500"/>
                </a:lnTo>
                <a:lnTo>
                  <a:pt x="61" y="1059"/>
                </a:lnTo>
                <a:lnTo>
                  <a:pt x="61" y="1466"/>
                </a:lnTo>
                <a:lnTo>
                  <a:pt x="2419" y="3915"/>
                </a:lnTo>
                <a:lnTo>
                  <a:pt x="1830" y="3915"/>
                </a:lnTo>
                <a:lnTo>
                  <a:pt x="0" y="1449"/>
                </a:lnTo>
                <a:lnTo>
                  <a:pt x="0" y="967"/>
                </a:lnTo>
                <a:lnTo>
                  <a:pt x="4115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2" name="Freeform 16"/>
          <p:cNvSpPr>
            <a:spLocks/>
          </p:cNvSpPr>
          <p:nvPr/>
        </p:nvSpPr>
        <p:spPr bwMode="gray">
          <a:xfrm>
            <a:off x="2586038" y="-17463"/>
            <a:ext cx="6557962" cy="6875463"/>
          </a:xfrm>
          <a:custGeom>
            <a:avLst/>
            <a:gdLst/>
            <a:ahLst/>
            <a:cxnLst>
              <a:cxn ang="0">
                <a:pos x="4131" y="0"/>
              </a:cxn>
              <a:cxn ang="0">
                <a:pos x="4126" y="494"/>
              </a:cxn>
              <a:cxn ang="0">
                <a:pos x="55" y="1404"/>
              </a:cxn>
              <a:cxn ang="0">
                <a:pos x="55" y="1853"/>
              </a:cxn>
              <a:cxn ang="0">
                <a:pos x="3156" y="4348"/>
              </a:cxn>
              <a:cxn ang="0">
                <a:pos x="2067" y="4348"/>
              </a:cxn>
              <a:cxn ang="0">
                <a:pos x="0" y="1882"/>
              </a:cxn>
              <a:cxn ang="0">
                <a:pos x="0" y="1355"/>
              </a:cxn>
              <a:cxn ang="0">
                <a:pos x="3615" y="0"/>
              </a:cxn>
              <a:cxn ang="0">
                <a:pos x="4131" y="0"/>
              </a:cxn>
            </a:cxnLst>
            <a:rect l="0" t="0" r="r" b="b"/>
            <a:pathLst>
              <a:path w="4131" h="4348">
                <a:moveTo>
                  <a:pt x="4131" y="0"/>
                </a:moveTo>
                <a:lnTo>
                  <a:pt x="4126" y="494"/>
                </a:lnTo>
                <a:lnTo>
                  <a:pt x="55" y="1404"/>
                </a:lnTo>
                <a:lnTo>
                  <a:pt x="55" y="1853"/>
                </a:lnTo>
                <a:lnTo>
                  <a:pt x="3156" y="4348"/>
                </a:lnTo>
                <a:lnTo>
                  <a:pt x="2067" y="4348"/>
                </a:lnTo>
                <a:lnTo>
                  <a:pt x="0" y="1882"/>
                </a:lnTo>
                <a:lnTo>
                  <a:pt x="0" y="1355"/>
                </a:lnTo>
                <a:lnTo>
                  <a:pt x="3615" y="0"/>
                </a:lnTo>
                <a:lnTo>
                  <a:pt x="413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3" name="Freeform 17"/>
          <p:cNvSpPr>
            <a:spLocks/>
          </p:cNvSpPr>
          <p:nvPr/>
        </p:nvSpPr>
        <p:spPr bwMode="gray">
          <a:xfrm>
            <a:off x="2771775" y="-26988"/>
            <a:ext cx="5761038" cy="2087563"/>
          </a:xfrm>
          <a:custGeom>
            <a:avLst/>
            <a:gdLst/>
            <a:ahLst/>
            <a:cxnLst>
              <a:cxn ang="0">
                <a:pos x="0" y="1315"/>
              </a:cxn>
              <a:cxn ang="0">
                <a:pos x="2858" y="0"/>
              </a:cxn>
              <a:cxn ang="0">
                <a:pos x="3629" y="0"/>
              </a:cxn>
              <a:cxn ang="0">
                <a:pos x="0" y="1315"/>
              </a:cxn>
            </a:cxnLst>
            <a:rect l="0" t="0" r="r" b="b"/>
            <a:pathLst>
              <a:path w="3629" h="1315">
                <a:moveTo>
                  <a:pt x="0" y="1315"/>
                </a:moveTo>
                <a:lnTo>
                  <a:pt x="2858" y="0"/>
                </a:lnTo>
                <a:lnTo>
                  <a:pt x="3629" y="0"/>
                </a:lnTo>
                <a:lnTo>
                  <a:pt x="0" y="1315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4" name="Freeform 18"/>
          <p:cNvSpPr>
            <a:spLocks/>
          </p:cNvSpPr>
          <p:nvPr/>
        </p:nvSpPr>
        <p:spPr bwMode="gray">
          <a:xfrm>
            <a:off x="2555875" y="2924175"/>
            <a:ext cx="3384550" cy="3944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32" y="2495"/>
              </a:cxn>
              <a:cxn ang="0">
                <a:pos x="1814" y="2495"/>
              </a:cxn>
              <a:cxn ang="0">
                <a:pos x="0" y="0"/>
              </a:cxn>
            </a:cxnLst>
            <a:rect l="0" t="0" r="r" b="b"/>
            <a:pathLst>
              <a:path w="2132" h="2495">
                <a:moveTo>
                  <a:pt x="0" y="0"/>
                </a:moveTo>
                <a:lnTo>
                  <a:pt x="2132" y="2495"/>
                </a:lnTo>
                <a:lnTo>
                  <a:pt x="1814" y="249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5001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0" name="Freeform 24"/>
          <p:cNvSpPr>
            <a:spLocks/>
          </p:cNvSpPr>
          <p:nvPr/>
        </p:nvSpPr>
        <p:spPr bwMode="gray">
          <a:xfrm>
            <a:off x="-19050" y="180975"/>
            <a:ext cx="2262188" cy="1914525"/>
          </a:xfrm>
          <a:custGeom>
            <a:avLst/>
            <a:gdLst/>
            <a:ahLst/>
            <a:cxnLst>
              <a:cxn ang="0">
                <a:pos x="1425" y="1206"/>
              </a:cxn>
              <a:cxn ang="0">
                <a:pos x="0" y="0"/>
              </a:cxn>
              <a:cxn ang="0">
                <a:pos x="0" y="186"/>
              </a:cxn>
              <a:cxn ang="0">
                <a:pos x="1425" y="1206"/>
              </a:cxn>
            </a:cxnLst>
            <a:rect l="0" t="0" r="r" b="b"/>
            <a:pathLst>
              <a:path w="1425" h="1206">
                <a:moveTo>
                  <a:pt x="1425" y="1206"/>
                </a:moveTo>
                <a:lnTo>
                  <a:pt x="0" y="0"/>
                </a:lnTo>
                <a:lnTo>
                  <a:pt x="0" y="186"/>
                </a:lnTo>
                <a:lnTo>
                  <a:pt x="1425" y="1206"/>
                </a:lnTo>
                <a:close/>
              </a:path>
            </a:pathLst>
          </a:custGeom>
          <a:solidFill>
            <a:srgbClr val="333333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1" name="Freeform 25"/>
          <p:cNvSpPr>
            <a:spLocks/>
          </p:cNvSpPr>
          <p:nvPr/>
        </p:nvSpPr>
        <p:spPr bwMode="gray">
          <a:xfrm>
            <a:off x="-12700" y="3105150"/>
            <a:ext cx="2327275" cy="3762375"/>
          </a:xfrm>
          <a:custGeom>
            <a:avLst/>
            <a:gdLst/>
            <a:ahLst/>
            <a:cxnLst>
              <a:cxn ang="0">
                <a:pos x="0" y="2248"/>
              </a:cxn>
              <a:cxn ang="0">
                <a:pos x="1466" y="0"/>
              </a:cxn>
              <a:cxn ang="0">
                <a:pos x="194" y="2370"/>
              </a:cxn>
              <a:cxn ang="0">
                <a:pos x="4" y="2364"/>
              </a:cxn>
              <a:cxn ang="0">
                <a:pos x="0" y="2248"/>
              </a:cxn>
            </a:cxnLst>
            <a:rect l="0" t="0" r="r" b="b"/>
            <a:pathLst>
              <a:path w="1466" h="2370">
                <a:moveTo>
                  <a:pt x="0" y="2248"/>
                </a:moveTo>
                <a:lnTo>
                  <a:pt x="1466" y="0"/>
                </a:lnTo>
                <a:lnTo>
                  <a:pt x="194" y="2370"/>
                </a:lnTo>
                <a:lnTo>
                  <a:pt x="4" y="2364"/>
                </a:lnTo>
                <a:lnTo>
                  <a:pt x="0" y="2248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2" name="Freeform 26"/>
          <p:cNvSpPr>
            <a:spLocks/>
          </p:cNvSpPr>
          <p:nvPr/>
        </p:nvSpPr>
        <p:spPr bwMode="gray">
          <a:xfrm>
            <a:off x="-9525" y="1403350"/>
            <a:ext cx="2317750" cy="5265738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643"/>
              </a:cxn>
              <a:cxn ang="0">
                <a:pos x="1410" y="564"/>
              </a:cxn>
              <a:cxn ang="0">
                <a:pos x="1410" y="1049"/>
              </a:cxn>
              <a:cxn ang="0">
                <a:pos x="0" y="2852"/>
              </a:cxn>
              <a:cxn ang="0">
                <a:pos x="0" y="3317"/>
              </a:cxn>
              <a:cxn ang="0">
                <a:pos x="1460" y="1062"/>
              </a:cxn>
              <a:cxn ang="0">
                <a:pos x="1460" y="505"/>
              </a:cxn>
              <a:cxn ang="0">
                <a:pos x="6" y="0"/>
              </a:cxn>
            </a:cxnLst>
            <a:rect l="0" t="0" r="r" b="b"/>
            <a:pathLst>
              <a:path w="1460" h="3317">
                <a:moveTo>
                  <a:pt x="6" y="0"/>
                </a:moveTo>
                <a:lnTo>
                  <a:pt x="6" y="643"/>
                </a:lnTo>
                <a:lnTo>
                  <a:pt x="1410" y="564"/>
                </a:lnTo>
                <a:lnTo>
                  <a:pt x="1410" y="1049"/>
                </a:lnTo>
                <a:lnTo>
                  <a:pt x="0" y="2852"/>
                </a:lnTo>
                <a:lnTo>
                  <a:pt x="0" y="3317"/>
                </a:lnTo>
                <a:lnTo>
                  <a:pt x="1460" y="1062"/>
                </a:lnTo>
                <a:lnTo>
                  <a:pt x="1460" y="505"/>
                </a:lnTo>
                <a:lnTo>
                  <a:pt x="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4132" name="Group 36"/>
          <p:cNvGrpSpPr>
            <a:grpSpLocks/>
          </p:cNvGrpSpPr>
          <p:nvPr/>
        </p:nvGrpSpPr>
        <p:grpSpPr bwMode="auto">
          <a:xfrm>
            <a:off x="0" y="-19050"/>
            <a:ext cx="9153525" cy="6886575"/>
            <a:chOff x="0" y="0"/>
            <a:chExt cx="5760" cy="4326"/>
          </a:xfrm>
        </p:grpSpPr>
        <p:pic>
          <p:nvPicPr>
            <p:cNvPr id="4131" name="Picture 35" descr="11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gray">
            <a:xfrm>
              <a:off x="0" y="0"/>
              <a:ext cx="5760" cy="4326"/>
            </a:xfrm>
            <a:prstGeom prst="rect">
              <a:avLst/>
            </a:prstGeom>
            <a:noFill/>
          </p:spPr>
        </p:pic>
        <p:sp>
          <p:nvSpPr>
            <p:cNvPr id="4123" name="Rectangle 27"/>
            <p:cNvSpPr>
              <a:spLocks noChangeArrowheads="1"/>
            </p:cNvSpPr>
            <p:nvPr userDrawn="1"/>
          </p:nvSpPr>
          <p:spPr bwMode="gray">
            <a:xfrm>
              <a:off x="212" y="462"/>
              <a:ext cx="5334" cy="3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4115" name="Picture 19" descr="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gray">
          <a:xfrm>
            <a:off x="4141788" y="4041775"/>
            <a:ext cx="415925" cy="415925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838" y="3787775"/>
            <a:ext cx="7772400" cy="88582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29150" y="3505200"/>
            <a:ext cx="4129088" cy="457200"/>
          </a:xfrm>
        </p:spPr>
        <p:txBody>
          <a:bodyPr/>
          <a:lstStyle>
            <a:lvl1pPr marL="0" indent="0" algn="dist">
              <a:buFontTx/>
              <a:buNone/>
              <a:defRPr sz="2000" b="1">
                <a:solidFill>
                  <a:srgbClr val="777777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gray">
          <a:xfrm>
            <a:off x="7561263" y="5476875"/>
            <a:ext cx="119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2000">
                <a:solidFill>
                  <a:srgbClr val="FF7F00"/>
                </a:solidFill>
                <a:latin typeface="Arial Black" pitchFamily="34" charset="0"/>
              </a:rPr>
              <a:t>L/O/G/O</a:t>
            </a: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gray">
          <a:xfrm>
            <a:off x="6618288" y="5781675"/>
            <a:ext cx="2139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600">
                <a:latin typeface="Times New Roman" pitchFamily="18" charset="0"/>
              </a:rPr>
              <a:t>www.themegallery.com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BFCFADA-D985-42B8-B40D-87D9B8B9FAD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gray">
          <a:xfrm>
            <a:off x="341313" y="722313"/>
            <a:ext cx="8478837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EFC3D-DF40-4679-9AB3-2950B26540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017CB-AFDF-494A-BB88-5588C6F453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447DC-5CD7-43E0-8A0C-79E07E34D5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A8107-A948-4D5C-BA90-FD19868401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55DD4-65E6-432D-974B-3F321B7F52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5C6CC-576E-4174-9852-8AB62B5376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7967A8-358A-4A46-84F2-C67C3A7E34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67801-09BC-490A-B90A-74A31F9484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D601C-C9FE-4F12-ACD6-62E76C3592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8438"/>
            <a:ext cx="2057400" cy="5927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8438"/>
            <a:ext cx="6019800" cy="5927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B360D-FF03-4BBB-BF50-4454E6AA5C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288" y="198438"/>
            <a:ext cx="630237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83325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83325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0B755548-7483-4605-AF9D-9B329F19F9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9"/>
          <p:cNvSpPr>
            <a:spLocks/>
          </p:cNvSpPr>
          <p:nvPr/>
        </p:nvSpPr>
        <p:spPr bwMode="gray">
          <a:xfrm>
            <a:off x="7658100" y="0"/>
            <a:ext cx="1104900" cy="6848475"/>
          </a:xfrm>
          <a:custGeom>
            <a:avLst/>
            <a:gdLst/>
            <a:ahLst/>
            <a:cxnLst>
              <a:cxn ang="0">
                <a:pos x="312" y="0"/>
              </a:cxn>
              <a:cxn ang="0">
                <a:pos x="528" y="444"/>
              </a:cxn>
              <a:cxn ang="0">
                <a:pos x="696" y="960"/>
              </a:cxn>
              <a:cxn ang="0">
                <a:pos x="426" y="4314"/>
              </a:cxn>
              <a:cxn ang="0">
                <a:pos x="108" y="4314"/>
              </a:cxn>
              <a:cxn ang="0">
                <a:pos x="648" y="960"/>
              </a:cxn>
              <a:cxn ang="0">
                <a:pos x="456" y="432"/>
              </a:cxn>
              <a:cxn ang="0">
                <a:pos x="0" y="0"/>
              </a:cxn>
              <a:cxn ang="0">
                <a:pos x="312" y="0"/>
              </a:cxn>
            </a:cxnLst>
            <a:rect l="0" t="0" r="r" b="b"/>
            <a:pathLst>
              <a:path w="696" h="4314">
                <a:moveTo>
                  <a:pt x="312" y="0"/>
                </a:moveTo>
                <a:lnTo>
                  <a:pt x="528" y="444"/>
                </a:lnTo>
                <a:lnTo>
                  <a:pt x="696" y="960"/>
                </a:lnTo>
                <a:lnTo>
                  <a:pt x="426" y="4314"/>
                </a:lnTo>
                <a:lnTo>
                  <a:pt x="108" y="4314"/>
                </a:lnTo>
                <a:lnTo>
                  <a:pt x="648" y="960"/>
                </a:lnTo>
                <a:lnTo>
                  <a:pt x="456" y="432"/>
                </a:lnTo>
                <a:lnTo>
                  <a:pt x="0" y="0"/>
                </a:lnTo>
                <a:lnTo>
                  <a:pt x="312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4" name="Freeform 10"/>
          <p:cNvSpPr>
            <a:spLocks/>
          </p:cNvSpPr>
          <p:nvPr/>
        </p:nvSpPr>
        <p:spPr bwMode="gray">
          <a:xfrm>
            <a:off x="1066800" y="0"/>
            <a:ext cx="7543800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36" y="0"/>
              </a:cxn>
              <a:cxn ang="0">
                <a:pos x="4590" y="450"/>
              </a:cxn>
              <a:cxn ang="0">
                <a:pos x="4752" y="972"/>
              </a:cxn>
              <a:cxn ang="0">
                <a:pos x="3600" y="4320"/>
              </a:cxn>
              <a:cxn ang="0">
                <a:pos x="3312" y="4320"/>
              </a:cxn>
              <a:cxn ang="0">
                <a:pos x="4712" y="994"/>
              </a:cxn>
              <a:cxn ang="0">
                <a:pos x="4518" y="524"/>
              </a:cxn>
              <a:cxn ang="0">
                <a:pos x="0" y="0"/>
              </a:cxn>
            </a:cxnLst>
            <a:rect l="0" t="0" r="r" b="b"/>
            <a:pathLst>
              <a:path w="4752" h="4320">
                <a:moveTo>
                  <a:pt x="0" y="0"/>
                </a:moveTo>
                <a:lnTo>
                  <a:pt x="1536" y="0"/>
                </a:lnTo>
                <a:lnTo>
                  <a:pt x="4590" y="450"/>
                </a:lnTo>
                <a:lnTo>
                  <a:pt x="4752" y="972"/>
                </a:lnTo>
                <a:lnTo>
                  <a:pt x="3600" y="4320"/>
                </a:lnTo>
                <a:lnTo>
                  <a:pt x="3312" y="4320"/>
                </a:lnTo>
                <a:lnTo>
                  <a:pt x="4712" y="994"/>
                </a:lnTo>
                <a:lnTo>
                  <a:pt x="4518" y="5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5" name="Freeform 11"/>
          <p:cNvSpPr>
            <a:spLocks/>
          </p:cNvSpPr>
          <p:nvPr/>
        </p:nvSpPr>
        <p:spPr bwMode="gray">
          <a:xfrm>
            <a:off x="5486400" y="1657350"/>
            <a:ext cx="2990850" cy="5200650"/>
          </a:xfrm>
          <a:custGeom>
            <a:avLst/>
            <a:gdLst/>
            <a:ahLst/>
            <a:cxnLst>
              <a:cxn ang="0">
                <a:pos x="384" y="3276"/>
              </a:cxn>
              <a:cxn ang="0">
                <a:pos x="1884" y="0"/>
              </a:cxn>
              <a:cxn ang="0">
                <a:pos x="0" y="3276"/>
              </a:cxn>
              <a:cxn ang="0">
                <a:pos x="384" y="3276"/>
              </a:cxn>
            </a:cxnLst>
            <a:rect l="0" t="0" r="r" b="b"/>
            <a:pathLst>
              <a:path w="1884" h="3276">
                <a:moveTo>
                  <a:pt x="384" y="3276"/>
                </a:moveTo>
                <a:lnTo>
                  <a:pt x="1884" y="0"/>
                </a:lnTo>
                <a:lnTo>
                  <a:pt x="0" y="3276"/>
                </a:lnTo>
                <a:lnTo>
                  <a:pt x="384" y="3276"/>
                </a:lnTo>
                <a:close/>
              </a:path>
            </a:pathLst>
          </a:custGeom>
          <a:solidFill>
            <a:srgbClr val="E0E0E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6" name="Freeform 12"/>
          <p:cNvSpPr>
            <a:spLocks/>
          </p:cNvSpPr>
          <p:nvPr/>
        </p:nvSpPr>
        <p:spPr bwMode="gray">
          <a:xfrm>
            <a:off x="3429000" y="0"/>
            <a:ext cx="5172075" cy="6858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82" y="475"/>
              </a:cxn>
              <a:cxn ang="0">
                <a:pos x="3210" y="936"/>
              </a:cxn>
              <a:cxn ang="0">
                <a:pos x="1728" y="4320"/>
              </a:cxn>
              <a:cxn ang="0">
                <a:pos x="1872" y="4320"/>
              </a:cxn>
              <a:cxn ang="0">
                <a:pos x="3258" y="912"/>
              </a:cxn>
              <a:cxn ang="0">
                <a:pos x="3120" y="432"/>
              </a:cxn>
              <a:cxn ang="0">
                <a:pos x="1296" y="0"/>
              </a:cxn>
              <a:cxn ang="0">
                <a:pos x="0" y="0"/>
              </a:cxn>
            </a:cxnLst>
            <a:rect l="0" t="0" r="r" b="b"/>
            <a:pathLst>
              <a:path w="3258" h="4320">
                <a:moveTo>
                  <a:pt x="0" y="0"/>
                </a:moveTo>
                <a:lnTo>
                  <a:pt x="3082" y="475"/>
                </a:lnTo>
                <a:lnTo>
                  <a:pt x="3210" y="936"/>
                </a:lnTo>
                <a:lnTo>
                  <a:pt x="1728" y="4320"/>
                </a:lnTo>
                <a:lnTo>
                  <a:pt x="1872" y="4320"/>
                </a:lnTo>
                <a:lnTo>
                  <a:pt x="3258" y="912"/>
                </a:lnTo>
                <a:lnTo>
                  <a:pt x="3120" y="432"/>
                </a:lnTo>
                <a:lnTo>
                  <a:pt x="1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8" name="Freeform 14"/>
          <p:cNvSpPr>
            <a:spLocks/>
          </p:cNvSpPr>
          <p:nvPr/>
        </p:nvSpPr>
        <p:spPr bwMode="gray">
          <a:xfrm>
            <a:off x="8382000" y="0"/>
            <a:ext cx="762000" cy="1143000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96"/>
              </a:cxn>
              <a:cxn ang="0">
                <a:pos x="354" y="690"/>
              </a:cxn>
              <a:cxn ang="0">
                <a:pos x="480" y="720"/>
              </a:cxn>
              <a:cxn ang="0">
                <a:pos x="480" y="576"/>
              </a:cxn>
              <a:cxn ang="0">
                <a:pos x="48" y="96"/>
              </a:cxn>
              <a:cxn ang="0">
                <a:pos x="89" y="0"/>
              </a:cxn>
              <a:cxn ang="0">
                <a:pos x="48" y="0"/>
              </a:cxn>
            </a:cxnLst>
            <a:rect l="0" t="0" r="r" b="b"/>
            <a:pathLst>
              <a:path w="480" h="720">
                <a:moveTo>
                  <a:pt x="48" y="0"/>
                </a:moveTo>
                <a:lnTo>
                  <a:pt x="0" y="96"/>
                </a:lnTo>
                <a:lnTo>
                  <a:pt x="354" y="690"/>
                </a:lnTo>
                <a:lnTo>
                  <a:pt x="480" y="720"/>
                </a:lnTo>
                <a:lnTo>
                  <a:pt x="480" y="576"/>
                </a:lnTo>
                <a:lnTo>
                  <a:pt x="48" y="96"/>
                </a:lnTo>
                <a:lnTo>
                  <a:pt x="89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9" name="Freeform 15"/>
          <p:cNvSpPr>
            <a:spLocks/>
          </p:cNvSpPr>
          <p:nvPr/>
        </p:nvSpPr>
        <p:spPr bwMode="gray">
          <a:xfrm>
            <a:off x="8610600" y="228600"/>
            <a:ext cx="533400" cy="533400"/>
          </a:xfrm>
          <a:custGeom>
            <a:avLst/>
            <a:gdLst/>
            <a:ahLst/>
            <a:cxnLst>
              <a:cxn ang="0">
                <a:pos x="336" y="336"/>
              </a:cxn>
              <a:cxn ang="0">
                <a:pos x="0" y="0"/>
              </a:cxn>
              <a:cxn ang="0">
                <a:pos x="336" y="240"/>
              </a:cxn>
              <a:cxn ang="0">
                <a:pos x="336" y="336"/>
              </a:cxn>
            </a:cxnLst>
            <a:rect l="0" t="0" r="r" b="b"/>
            <a:pathLst>
              <a:path w="336" h="336">
                <a:moveTo>
                  <a:pt x="336" y="336"/>
                </a:moveTo>
                <a:lnTo>
                  <a:pt x="0" y="0"/>
                </a:lnTo>
                <a:lnTo>
                  <a:pt x="336" y="240"/>
                </a:lnTo>
                <a:lnTo>
                  <a:pt x="336" y="33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073" name="Group 49"/>
          <p:cNvGrpSpPr>
            <a:grpSpLocks/>
          </p:cNvGrpSpPr>
          <p:nvPr/>
        </p:nvGrpSpPr>
        <p:grpSpPr bwMode="auto">
          <a:xfrm>
            <a:off x="5562600" y="0"/>
            <a:ext cx="3267075" cy="6858000"/>
            <a:chOff x="3504" y="0"/>
            <a:chExt cx="2058" cy="4320"/>
          </a:xfrm>
        </p:grpSpPr>
        <p:sp>
          <p:nvSpPr>
            <p:cNvPr id="1037" name="Freeform 13"/>
            <p:cNvSpPr>
              <a:spLocks/>
            </p:cNvSpPr>
            <p:nvPr userDrawn="1"/>
          </p:nvSpPr>
          <p:spPr bwMode="gray">
            <a:xfrm>
              <a:off x="3504" y="0"/>
              <a:ext cx="2058" cy="43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6" y="0"/>
                </a:cxn>
                <a:cxn ang="0">
                  <a:pos x="1854" y="402"/>
                </a:cxn>
                <a:cxn ang="0">
                  <a:pos x="2058" y="972"/>
                </a:cxn>
                <a:cxn ang="0">
                  <a:pos x="1296" y="4320"/>
                </a:cxn>
                <a:cxn ang="0">
                  <a:pos x="720" y="4320"/>
                </a:cxn>
                <a:cxn ang="0">
                  <a:pos x="1920" y="912"/>
                </a:cxn>
                <a:cxn ang="0">
                  <a:pos x="1776" y="432"/>
                </a:cxn>
                <a:cxn ang="0">
                  <a:pos x="0" y="0"/>
                </a:cxn>
              </a:cxnLst>
              <a:rect l="0" t="0" r="r" b="b"/>
              <a:pathLst>
                <a:path w="2058" h="4320">
                  <a:moveTo>
                    <a:pt x="0" y="0"/>
                  </a:moveTo>
                  <a:lnTo>
                    <a:pt x="1056" y="0"/>
                  </a:lnTo>
                  <a:lnTo>
                    <a:pt x="1854" y="402"/>
                  </a:lnTo>
                  <a:lnTo>
                    <a:pt x="2058" y="972"/>
                  </a:lnTo>
                  <a:lnTo>
                    <a:pt x="1296" y="4320"/>
                  </a:lnTo>
                  <a:lnTo>
                    <a:pt x="720" y="4320"/>
                  </a:lnTo>
                  <a:lnTo>
                    <a:pt x="1920" y="912"/>
                  </a:lnTo>
                  <a:lnTo>
                    <a:pt x="17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gray">
            <a:xfrm>
              <a:off x="4217" y="1056"/>
              <a:ext cx="1152" cy="3264"/>
            </a:xfrm>
            <a:custGeom>
              <a:avLst/>
              <a:gdLst/>
              <a:ahLst/>
              <a:cxnLst>
                <a:cxn ang="0">
                  <a:pos x="0" y="3264"/>
                </a:cxn>
                <a:cxn ang="0">
                  <a:pos x="1152" y="0"/>
                </a:cxn>
                <a:cxn ang="0">
                  <a:pos x="96" y="3264"/>
                </a:cxn>
                <a:cxn ang="0">
                  <a:pos x="0" y="3264"/>
                </a:cxn>
              </a:cxnLst>
              <a:rect l="0" t="0" r="r" b="b"/>
              <a:pathLst>
                <a:path w="1152" h="3264">
                  <a:moveTo>
                    <a:pt x="0" y="3264"/>
                  </a:moveTo>
                  <a:lnTo>
                    <a:pt x="1152" y="0"/>
                  </a:lnTo>
                  <a:lnTo>
                    <a:pt x="96" y="3264"/>
                  </a:lnTo>
                  <a:lnTo>
                    <a:pt x="0" y="326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46" name="Group 22"/>
          <p:cNvGrpSpPr>
            <a:grpSpLocks/>
          </p:cNvGrpSpPr>
          <p:nvPr/>
        </p:nvGrpSpPr>
        <p:grpSpPr bwMode="auto">
          <a:xfrm>
            <a:off x="142875" y="765175"/>
            <a:ext cx="8858250" cy="5943600"/>
            <a:chOff x="90" y="480"/>
            <a:chExt cx="5580" cy="3744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gray">
            <a:xfrm>
              <a:off x="90" y="480"/>
              <a:ext cx="5580" cy="3744"/>
            </a:xfrm>
            <a:prstGeom prst="rect">
              <a:avLst/>
            </a:prstGeom>
            <a:solidFill>
              <a:srgbClr val="FFFFFF">
                <a:alpha val="69000"/>
              </a:srgbClr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381000" y="676275"/>
            <a:ext cx="6248400" cy="152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043" name="Picture 19" descr="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>
            <a:off x="500063" y="577850"/>
            <a:ext cx="371475" cy="3714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03288" y="198438"/>
            <a:ext cx="6302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83325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83325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83325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213ECF-068C-43D8-A33F-CFF03804FDF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29058" y="3786190"/>
            <a:ext cx="714380" cy="7143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643702" y="5429264"/>
            <a:ext cx="2071702" cy="6429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Text Box 2"/>
          <p:cNvSpPr txBox="1">
            <a:spLocks noChangeArrowheads="1" noChangeShapeType="1"/>
          </p:cNvSpPr>
          <p:nvPr/>
        </p:nvSpPr>
        <p:spPr bwMode="auto">
          <a:xfrm>
            <a:off x="3000364" y="2643182"/>
            <a:ext cx="5429288" cy="785818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z="3500" b="1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Arial" pitchFamily="34" charset="0"/>
              </a:rPr>
              <a:t>Наркомания – чума 21 века</a:t>
            </a:r>
            <a:endParaRPr kumimoji="0" lang="ru-RU" sz="35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 noChangeShapeType="1"/>
          </p:cNvSpPr>
          <p:nvPr/>
        </p:nvSpPr>
        <p:spPr bwMode="auto">
          <a:xfrm>
            <a:off x="214282" y="1000108"/>
            <a:ext cx="5572164" cy="2428892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        </a:t>
            </a:r>
          </a:p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Наркотики знакомы людям уже несколько тысяч лет. Наркотики употребляли люди разных культур, в разных целях: во время религиозных обрядов, для восстановления сил, для изменения сознания, для снятия боли и неприятных ощущений. </a:t>
            </a:r>
          </a:p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Однако за последние 100 лет наркомания из предмета психиатрии превратилась в глобальную проблему, темпы ее распространения в нашей стране вызывают серьезную озабоченность. </a:t>
            </a:r>
          </a:p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                                     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Arial" pitchFamily="34" charset="0"/>
            </a:endParaRPr>
          </a:p>
          <a:p>
            <a:pPr lvl="0" algn="r">
              <a:lnSpc>
                <a:spcPct val="130000"/>
              </a:lnSpc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lvl="0" algn="r">
              <a:lnSpc>
                <a:spcPct val="130000"/>
              </a:lnSpc>
            </a:pP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Arial" pitchFamily="34" charset="0"/>
            </a:endParaRPr>
          </a:p>
          <a:p>
            <a:pPr lvl="0" algn="r">
              <a:lnSpc>
                <a:spcPct val="130000"/>
              </a:lnSpc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Text Box 3"/>
          <p:cNvSpPr txBox="1">
            <a:spLocks noChangeArrowheads="1" noChangeShapeType="1"/>
          </p:cNvSpPr>
          <p:nvPr/>
        </p:nvSpPr>
        <p:spPr bwMode="auto">
          <a:xfrm>
            <a:off x="1000100" y="571480"/>
            <a:ext cx="2400300" cy="358775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rgbClr val="711200"/>
                </a:solidFill>
                <a:effectLst/>
                <a:latin typeface="Times New Roman" pitchFamily="18" charset="0"/>
                <a:cs typeface="Arial" pitchFamily="34" charset="0"/>
              </a:rPr>
              <a:t>История наркотиков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http://www.riakchr.ru/wp-content/uploads/2015/03/Molodezh-protiv-narkotikov.jpg"/>
          <p:cNvPicPr>
            <a:picLocks noChangeAspect="1" noChangeArrowheads="1"/>
          </p:cNvPicPr>
          <p:nvPr/>
        </p:nvPicPr>
        <p:blipFill>
          <a:blip r:embed="rId2"/>
          <a:srcRect l="17500" r="14999"/>
          <a:stretch>
            <a:fillRect/>
          </a:stretch>
        </p:blipFill>
        <p:spPr bwMode="auto">
          <a:xfrm>
            <a:off x="5715008" y="857232"/>
            <a:ext cx="3278995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http://files8.adme.ru/files/news/part_1/18782/F0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429000"/>
            <a:ext cx="2143140" cy="285614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488" y="3286124"/>
            <a:ext cx="6000792" cy="2132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До середины 80-х годов в России самой актуальной была проблема алкоголизма, но позже наметилась тенденция к ее перетеканию в проблему наркомании. Самое неутешительное то, что проблема наркомании в России затрагивает не только взрослых, но также детей и молодежь.</a:t>
            </a:r>
          </a:p>
          <a:p>
            <a:pPr lvl="0" algn="just">
              <a:lnSpc>
                <a:spcPct val="130000"/>
              </a:lnSpc>
            </a:pP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        После преступности, наркомания является второй по важности проблемой нашей в стране. Количество наркоманов увеличивается с катастрофической скоростью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4744" y="5643578"/>
            <a:ext cx="4553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Наркомания – чума 21 века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 noChangeShapeType="1"/>
          </p:cNvSpPr>
          <p:nvPr/>
        </p:nvSpPr>
        <p:spPr bwMode="auto">
          <a:xfrm>
            <a:off x="1000100" y="714356"/>
            <a:ext cx="5429288" cy="1500198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Arial Narrow" pitchFamily="34" charset="0"/>
                <a:cs typeface="Arial" pitchFamily="34" charset="0"/>
              </a:rPr>
              <a:t>    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C0000"/>
                </a:solidFill>
                <a:effectLst/>
                <a:latin typeface="Arial Narrow" pitchFamily="34" charset="0"/>
                <a:cs typeface="Arial" pitchFamily="34" charset="0"/>
              </a:rPr>
              <a:t>26 июня - Международный день борьбы с наркоманией и незаконным оборотом наркотиков. Этот день отмечается с 1988 года по решению Генеральной Ассамблеи ООН.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ChangeArrowheads="1" noChangeShapeType="1"/>
          </p:cNvSpPr>
          <p:nvPr/>
        </p:nvSpPr>
        <p:spPr bwMode="auto">
          <a:xfrm>
            <a:off x="2500298" y="1928802"/>
            <a:ext cx="3929090" cy="642942"/>
          </a:xfrm>
          <a:prstGeom prst="rect">
            <a:avLst/>
          </a:prstGeom>
          <a:solidFill>
            <a:srgbClr val="FDCDB7"/>
          </a:solidFill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Наш девиз: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«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ЗДОРОВЫМ БЫТЬ ЗДОРОВО!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3071810"/>
            <a:ext cx="2611059" cy="121444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928802"/>
            <a:ext cx="2143140" cy="159204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071810"/>
            <a:ext cx="2444751" cy="145673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6" name="Picture 2" descr="IMG_01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4572008"/>
            <a:ext cx="2286016" cy="1714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IMG_022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4572008"/>
            <a:ext cx="2357454" cy="1768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IMG_009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72" y="4429132"/>
            <a:ext cx="238063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IMG_019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43702" y="1785926"/>
            <a:ext cx="2259227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71472" y="928670"/>
            <a:ext cx="8001056" cy="64294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Во всех мировых религиях именно родители почитаются после Бога. В Библии в частности говорится: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Почитай отца и мать твою, чтобы продолжились дни твои на земле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000100" y="500042"/>
            <a:ext cx="4786346" cy="57150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cs typeface="Arial" pitchFamily="34" charset="0"/>
              </a:rPr>
              <a:t>Отказ от наркотиков - счастье родителей!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http://admin.moyaokruga.ru/img/image_big/a8a475d7-91a4-4bb4-a67f-d2d737ec49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14620"/>
            <a:ext cx="2643206" cy="1982405"/>
          </a:xfrm>
          <a:prstGeom prst="rect">
            <a:avLst/>
          </a:prstGeom>
          <a:noFill/>
        </p:spPr>
      </p:pic>
      <p:pic>
        <p:nvPicPr>
          <p:cNvPr id="26628" name="Picture 4" descr="http://katecheta.narod.ru/photo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446619"/>
            <a:ext cx="2571768" cy="1927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30" name="Picture 6" descr="http://muslimwomen.kz/sites/default/files/imagecache/articlebig/1263941569_muslim_mother_big.jpg"/>
          <p:cNvPicPr>
            <a:picLocks noChangeAspect="1" noChangeArrowheads="1"/>
          </p:cNvPicPr>
          <p:nvPr/>
        </p:nvPicPr>
        <p:blipFill>
          <a:blip r:embed="rId4"/>
          <a:srcRect b="7000"/>
          <a:stretch>
            <a:fillRect/>
          </a:stretch>
        </p:blipFill>
        <p:spPr bwMode="auto">
          <a:xfrm>
            <a:off x="6215074" y="4714884"/>
            <a:ext cx="2773351" cy="2005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14282" y="5214950"/>
            <a:ext cx="5857916" cy="8572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      И в исламской религии на втором месте после вовремя сделанного намаза стоит почитание родителей. По тому, как человек заботится о своих родителях, можно судить и о нем самом.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28596" y="1785926"/>
            <a:ext cx="5786478" cy="78581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          Во всех мировых религиях именно родители почитаются после Бога. В Библии в частности говорится: 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«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Почитай отца и мать твою, чтобы продолжились дни твои на земле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»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071802" y="3429000"/>
            <a:ext cx="5857916" cy="107157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      Наши родители - наши Ангелы - Хранители на  Земле, именно они нам дали жизнь, они заботятся о нас, кормят, одевают, обувают, дают образование, защищают от бед и напастей. Наша святая обязанность -заботиться о них, приносить им радость и счастье, добро и уважение, потому что наша судьба, удача, успех в жизни во многом зависит от нашего отношения к родителям.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Arial" pitchFamily="34" charset="0"/>
              </a:rPr>
              <a:t>         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 noChangeShapeType="1"/>
          </p:cNvSpPr>
          <p:nvPr/>
        </p:nvSpPr>
        <p:spPr bwMode="auto">
          <a:xfrm>
            <a:off x="1000100" y="428604"/>
            <a:ext cx="3771900" cy="360362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336666"/>
                </a:solidFill>
                <a:effectLst/>
                <a:latin typeface="Times New Roman" pitchFamily="18" charset="0"/>
                <a:cs typeface="Arial" pitchFamily="34" charset="0"/>
              </a:rPr>
              <a:t>Притча о волшебнике и овцах…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1358900" cy="164307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4101" name="Text Box 5"/>
          <p:cNvSpPr txBox="1">
            <a:spLocks noChangeArrowheads="1" noChangeShapeType="1"/>
          </p:cNvSpPr>
          <p:nvPr/>
        </p:nvSpPr>
        <p:spPr bwMode="auto">
          <a:xfrm>
            <a:off x="6299200" y="2171700"/>
            <a:ext cx="2844800" cy="468630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000232" y="785794"/>
            <a:ext cx="6858048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Притча о волшебнике и овцах - любимая притча Георгия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Гурджиева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(философ, композитор, путешественник), который часто рассказывал ее своим ученикам.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 поляне, среди огромного леса, жил-был волшебник, у которого было большое стадо овец. Каждый день он съедал одну овцу из стада. Овцы причиняли волшебнику много беспокойства — они разбегались по лесу, и ему приходилось тратить очень много времени на то, чтобы поймать одну овцу, а других снова собрать в стадо. Конечно же овца, которую он собирался убить, чувствовала это и начинала отчаянно сопротивляться, и ее крики пугали других. И тогда волшебник решил придумать такую хитрость – он поговорил с каждой овцой наедине, и каждой что-то внушил.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Одной он сказал: 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 не овца, ты такой же человек, как и я. Тебе нечего бояться, ведь я убиваю и съедаю только овец, но ты единственный человек в этом стаде и значит — мой лучший друг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Второй он сказал: 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Почему ты убегаешь от меня, как другие овцы. Ты же львица и тебе нечего бояться. Я убиваю только овец, а ты мой друг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Третьей он внушил: 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Послушай, ты не овца, ты волчица. Волчица, которую я уважаю. Я, как и раньше, буду продолжать убивать ежедневно одну овцу из стада, но волчице, лучшему другу волшебника, нечего бояться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4" name="Picture 8" descr="IMG_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5072074"/>
            <a:ext cx="1571636" cy="178592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643182"/>
            <a:ext cx="1854200" cy="13414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3857628"/>
            <a:ext cx="1791356" cy="12858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42844" y="4143380"/>
            <a:ext cx="692948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После этого разговора поведение овец полностью изменилось – они совершенно спокойно паслись и больше никогда не убегали в лес. И когда волшебник убивал очередную овцу, они думали: 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Ну вот, убили еще одну овцу, а мне — льву, волку, человеку, лучшему другу волшебника, нечего бояться</a:t>
            </a: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».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И даже овцы, которых он убивал, перестали сопротивляться.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Волшебник был очень доволен. На протяжении многих лет волшебник легко управлялся с огромным стадом, и самое интересное, что остальные овцы стали ему помогать — если какая-нибудь слишком сообразительная овца начинала догадываться об истинном положении вещей, то остальные овцы ну, то есть львы, люди, волки — лучшие друзья волшебника, сообщали ему о странном поведении этой овцы, и на следующий день волшебник с удовольствием ее съедал.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Как же понять смысл притчи? Не хотелось бы давать готовых ответов, ведь человек сам должен думать , принимать решения, действовать!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3699238"/>
            <a:ext cx="2214578" cy="1552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DSC_00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500174"/>
            <a:ext cx="2571768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DSC_008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78390" y="1571612"/>
            <a:ext cx="246561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DSC_008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4857760"/>
            <a:ext cx="2678925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5" name="Text Box 5"/>
          <p:cNvSpPr txBox="1">
            <a:spLocks noChangeArrowheads="1" noChangeShapeType="1"/>
          </p:cNvSpPr>
          <p:nvPr/>
        </p:nvSpPr>
        <p:spPr bwMode="auto">
          <a:xfrm>
            <a:off x="2000232" y="571480"/>
            <a:ext cx="2857520" cy="360362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42708"/>
                </a:solidFill>
                <a:effectLst/>
                <a:latin typeface="Times New Roman" pitchFamily="18" charset="0"/>
                <a:cs typeface="Times New Roman" pitchFamily="18" charset="0"/>
              </a:rPr>
              <a:t>Знай, СТУДЕНТ!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786050" y="1214422"/>
            <a:ext cx="3857652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В последнее время очень много говорят о наркомании и её последствиях. Эта беда стала Всемирной, и найти пути её решения достаточно трудно.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Несмотря на то, что в последние годы работа по профилактике подростковой наркомании существенно активизировалась, дефицит знаний у студентов о последствиях и конкретных шагах противостояния этой пагубной привычки остается значительным.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Преподавателями техникума проводятся классные часы на тему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Твое здоровье и наркотики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Цель классных часов  разъяснить негативное влияние наркомании на здоровье молодых людей, раскрыть последствия наркомании для здоровья человека.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3500438"/>
            <a:ext cx="2500330" cy="165841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785786" y="642918"/>
            <a:ext cx="3286148" cy="100013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Действие наркотического вещества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cs typeface="Times New Roman" pitchFamily="18" charset="0"/>
              </a:rPr>
              <a:t> на организм человека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85720" y="1428736"/>
            <a:ext cx="3786214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Наркотик попадает в организм, затем в кровь. Кровь переносит наркотик по организму, попадает в мозг и действует на центры положительных эмоций. Организм перестает вырабатывать гормон счастья - эндотрофен, так как наркотик убивает самостоятельную работу этого центра в головном мозге. Как только действие наркотика заканчивается, у человека появляется боль и депрессия. Человек, принимающий наркотики, в среднем не доживает до 30-летнего возраста.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Наркоманы зачастую совершают попытки самоубийства: среди мужчин их совершает каждый шестой, а среди женщин каждая четвертая.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5429256" y="1000108"/>
            <a:ext cx="35004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10 факторов, предостерегающих нас от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неверного, страшного шага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3988" y="571481"/>
            <a:ext cx="1326706" cy="18573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4714876" y="2285992"/>
            <a:ext cx="4286280" cy="413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1. Наркотики дают фальшивое    представление о счастье.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2. Наркотики лишают права мыслить за самого себя.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 Наркотики приводят к несчастным случаям и трагедиям.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4. Наркотики уничтожают дружбу.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5. Наркотики делают человека слабым и безвольным.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6. Наркотики толкают людей на кражи и насилие.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7. Наркотики являются источниками многих заболеваний.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8. Наркотики разрушают семьи.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9. Наркотики приводят к уродствам детей.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10. Наркотики являются препятствием к духовному и карьерному развитию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7170" name="Picture 2" descr="http://ic.pics.livejournal.com/tipolog/9755416/1589051/1589051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643446"/>
            <a:ext cx="277814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 noChangeShapeType="1"/>
          </p:cNvSpPr>
          <p:nvPr/>
        </p:nvSpPr>
        <p:spPr bwMode="auto">
          <a:xfrm>
            <a:off x="1071538" y="500042"/>
            <a:ext cx="4286280" cy="571504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rgbClr val="CC3300"/>
                </a:solidFill>
                <a:effectLst/>
                <a:latin typeface="Monotype Corsiva" pitchFamily="66" charset="0"/>
                <a:cs typeface="Arial" pitchFamily="34" charset="0"/>
              </a:rPr>
              <a:t>Полежаевцы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Monotype Corsiva" pitchFamily="66" charset="0"/>
                <a:cs typeface="Arial" pitchFamily="34" charset="0"/>
              </a:rPr>
              <a:t> против наркотиков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5094567"/>
            <a:ext cx="2714644" cy="176343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1142984"/>
            <a:ext cx="1809176" cy="135732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5000636"/>
            <a:ext cx="3027853" cy="185736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2714620"/>
            <a:ext cx="1890715" cy="142060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286124"/>
            <a:ext cx="2143140" cy="15145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68" y="4286256"/>
            <a:ext cx="1757364" cy="132164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214422"/>
            <a:ext cx="2214546" cy="174076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2285984" y="1000108"/>
            <a:ext cx="450059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Студенты техникума под руководством преподавателей активно участвуют в мероприятиях, проводимых с целью пропаганды Здорового Образа Жизни.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Ежегодно мы являемся участниками социальной акции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Урок Жизни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в рамках Республиканского фестиваля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 выбираешь сам!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 - 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Жизнь без наркотиков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Уроки для школьников старших классов и студентов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ССУЗов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г.о. Саранск и Республики Мордовия проводят наши студенты.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В рамках крупномасштабной акции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Сообщи, где торгуют смертью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студенты активно принимают  участие в конкурсах рисунков и плакатов на тему: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Мы - против наркотиков!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 мероприятиях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Мы выбираем жизнь, свет! Мы говорим вредным привычкам - нет!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о вреде наркотиков говорят не только студенты, но фельдшер медицинского пункта техникума, и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священник отец  Максим, которые очень понятно и доходчиво разъясняют о губительном воздействии наркотиков.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 noChangeShapeType="1"/>
          </p:cNvSpPr>
          <p:nvPr/>
        </p:nvSpPr>
        <p:spPr bwMode="auto">
          <a:xfrm>
            <a:off x="1000100" y="642918"/>
            <a:ext cx="5214974" cy="360362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EC2C06"/>
                </a:solidFill>
                <a:effectLst/>
                <a:latin typeface="Monotype Corsiva" pitchFamily="66" charset="0"/>
                <a:cs typeface="Arial" pitchFamily="34" charset="0"/>
              </a:rPr>
              <a:t>Я не хочу, чтоб были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EC2C06"/>
                </a:solidFill>
                <a:effectLst/>
                <a:latin typeface="Monotype Corsiva" pitchFamily="66" charset="0"/>
                <a:cs typeface="Arial" pitchFamily="34" charset="0"/>
              </a:rPr>
              <a:t>Only teardrops...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EC2C06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2770" name="Picture 2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857364"/>
            <a:ext cx="1928826" cy="251324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285984" y="1285860"/>
            <a:ext cx="6500826" cy="500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Соли,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спайсы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шприц-игла - твои слуги, наркота!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Легко с ними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улететь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»,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Жизнь не видя, умереть.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В современном мире есть всё, чтобы жить красиво, достойно. Но мы, к сожалению, часто не ценим этого. Почему гибнут молодые люди, совсем ещё не видевшие жизни? Что заставляет их быть наркоманами? Однозначного ответа на этот вопрос, я думаю, нет. К сожалению, для многих подростков часто жизненная цепь – детство, юношество, взрослая жизнь – прерывается именно на этапе первых осмысленных шагов, потому  что на их пути встаёт барьер – наркотики!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Ведь наркотики можно сравнить со скорпионом, медленно вводящим в жертву своё жало, в какой-то момент впрыскивающим яд в плоть человеческую. А она, наша плоть, заражённая смертельным недугом, буквально горит от действия наркотика: разрушаются клетки, гибнет нервная система. И всё это ради чего? Только лишь ради взлёта в наркотических галлюцинациях? А затем? Ломка, боль, психоз... И жизнь окончена –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Game over!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Люди! Будьте же разумнее! Не помогайте наживаться на вас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наркодиллерам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этим паукам, повсюду расставившим свои мерзкие сети. Не попадайтесь в них!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Я не хочу, чтоб были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Only teardrops…»(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только слёзы)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000100" y="571480"/>
            <a:ext cx="4857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Поэтические минутки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071670" y="1285860"/>
            <a:ext cx="2714644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Шесть цифр спасенья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Когда бывает в жизни сложно,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Не стоит ничего скрывать,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Нажми на номер неотложно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4-7-0-6-0-5.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Открой скорей свои проблемы,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Сорви молчания печать,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И разберет твои все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темы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4-7-0-6-0-5.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Когда с печальными глазами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Не можешь есть, не можешь спать,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Нажми в волненье, со слезами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4-7-0-6-0-5.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И голос искренний ответит,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Помочь сумеет и понять,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И все представит в лучшем свете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4-7-0-6-0-5.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Когда вдруг опустились руки,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Мир не желая замечать,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Доверься номеру как другу: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4-7-0-6-0-5.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Е.Кириллова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072066" y="1785926"/>
            <a:ext cx="371477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Вернувшись к наркотикам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 вновь во власти боли и потерь,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 вновь решил сыграть с судьбой в рулетку,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 умирающий от боли зверь,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Твой дом—из героина клетка.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Скажи, что двигало тобой в тот день?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Скажи, кто сунул порошка ту пачку?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Ты—умирающий от боли зверь,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И клетку ты свою считаешь сказкой.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 рук уже не чувствуешь своих,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Они искололи проверенной иглою,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Ты—умирающий от боли зверь,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Для клетки стал ты вечною игрою!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Жизнь? Смерть? Что выберешь теперь?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Веревку, мыло, в кухне табуретку…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Ты—умирающий от боли зверь,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Ты заперт в героиновую клетку!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Е.Сторчакова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4098" name="Picture 2" descr="http://pechora-cbs.ru/wp-content/uploads/2013/05/copiraitin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1727802" cy="1857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 descr="http://steet.edurm.ru/images/foto/2.jpg"/>
          <p:cNvSpPr>
            <a:spLocks noChangeAspect="1" noChangeArrowheads="1"/>
          </p:cNvSpPr>
          <p:nvPr/>
        </p:nvSpPr>
        <p:spPr bwMode="auto">
          <a:xfrm>
            <a:off x="25400" y="15144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0" name="AutoShape 4" descr="http://steet.edurm.ru/images/foto/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2" name="AutoShape 6" descr="http://krgv-museum.ru/resize/900x0x600x0x100/upload/iblock/ae3/ae3bb276f589ae1d20a908e6b722d11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4" name="AutoShape 8" descr="http://krgv-museum.ru/resize/900x0x600x0x100/upload/iblock/ae3/ae3bb276f589ae1d20a908e6b722d11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6" name="AutoShape 10" descr="http://krgv-museum.ru/resize/900x0x600x0x100/upload/iblock/ae3/ae3bb276f589ae1d20a908e6b722d11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8" name="AutoShape 12" descr="http://old.gov-murman.ru/img/newsimages/2_a34b144884a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30" name="AutoShape 14" descr="http://old.gov-murman.ru/img/newsimages/2_a34b144884a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31" name="Picture 15" descr="C:\Users\Home\Desktop\2_a34b144884a8.jpg"/>
          <p:cNvPicPr>
            <a:picLocks noChangeAspect="1" noChangeArrowheads="1"/>
          </p:cNvPicPr>
          <p:nvPr/>
        </p:nvPicPr>
        <p:blipFill>
          <a:blip r:embed="rId2"/>
          <a:srcRect l="16562" t="2703" r="22706" b="13513"/>
          <a:stretch>
            <a:fillRect/>
          </a:stretch>
        </p:blipFill>
        <p:spPr bwMode="auto">
          <a:xfrm>
            <a:off x="928661" y="285728"/>
            <a:ext cx="1901173" cy="178595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357290" y="1571612"/>
            <a:ext cx="7429552" cy="4987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обращаемся к молодым согражданам нашей страны:</a:t>
            </a:r>
          </a:p>
          <a:p>
            <a:pPr lvl="0"/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Умейте противостоять злу, которое несут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наркодельцы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Не поддавайтесь на провокации больных наркоманией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Щадите себя, своих близких, помните, что второй жизни не будет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Не позволяйте унижать свое человеческое достоинство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Не позволяйте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наркодельцам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обогащаться на своем здоровье и жизни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Увлечение наркотиками – это слишком опасное и дорогое занятие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Не будет спроса на наркотики – не будет их ввоза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Не будь игрушкой в руках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наркодельцов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 Помните: наркоторговцы – это звери в образе человека, которые несут слезу и горе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20000"/>
              </a:lnSpc>
              <a:buFontTx/>
              <a:buChar char="•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  Поверьте: вы – будущее нашей страны, вот только те, кто употребляет наркотики, останутся без здоровья и без профессии</a:t>
            </a:r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hangingPunct="0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hangingPunct="0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hangingPunct="0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БУДЬТЕ СИЛЬНЫМИ ДУХОМ,</a:t>
            </a:r>
          </a:p>
          <a:p>
            <a:pPr lvl="0" algn="ctr" eaLnBrk="0" hangingPunct="0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ЗДОРОВЫМИ,</a:t>
            </a:r>
          </a:p>
          <a:p>
            <a:pPr lvl="0" algn="ctr" eaLnBrk="0" hangingPunct="0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КРАСИВЫМИ,</a:t>
            </a:r>
          </a:p>
          <a:p>
            <a:pPr lvl="0" algn="ctr" eaLnBrk="0" hangingPunct="0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ГОРДЫМИ!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WordArt 1"/>
          <p:cNvSpPr>
            <a:spLocks noChangeArrowheads="1" noChangeShapeType="1" noTextEdit="1"/>
          </p:cNvSpPr>
          <p:nvPr/>
        </p:nvSpPr>
        <p:spPr bwMode="auto">
          <a:xfrm>
            <a:off x="1000100" y="500042"/>
            <a:ext cx="4857784" cy="571504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2000" kern="10" spc="0" dirty="0" smtClean="0">
                <a:ln w="9525">
                  <a:solidFill>
                    <a:srgbClr val="252587"/>
                  </a:solidFill>
                  <a:round/>
                  <a:headEnd/>
                  <a:tailEnd/>
                </a:ln>
                <a:solidFill>
                  <a:srgbClr val="F7778C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Смотри на МИР с позитивом!</a:t>
            </a:r>
            <a:endParaRPr lang="ru-RU" sz="2000" kern="10" spc="0" dirty="0">
              <a:ln w="9525">
                <a:solidFill>
                  <a:srgbClr val="252587"/>
                </a:solidFill>
                <a:round/>
                <a:headEnd/>
                <a:tailEnd/>
              </a:ln>
              <a:solidFill>
                <a:srgbClr val="F7778C"/>
              </a:soli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92560">
            <a:off x="6121416" y="4318756"/>
            <a:ext cx="2722612" cy="186363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071810"/>
            <a:ext cx="2500330" cy="166905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909314">
            <a:off x="6047560" y="1528700"/>
            <a:ext cx="2644081" cy="180278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376165">
            <a:off x="656063" y="1704612"/>
            <a:ext cx="2528241" cy="16876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1270" name="Picture 6" descr="фот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1214422"/>
            <a:ext cx="2210388" cy="150019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4857760"/>
            <a:ext cx="2347993" cy="156737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417484">
            <a:off x="664797" y="4283913"/>
            <a:ext cx="2623009" cy="18426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 rot="20933372">
            <a:off x="309057" y="1267908"/>
            <a:ext cx="2081248" cy="44462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336666"/>
                </a:solidFill>
                <a:latin typeface="Times New Roman" pitchFamily="18" charset="0"/>
                <a:cs typeface="Arial" pitchFamily="34" charset="0"/>
              </a:rPr>
              <a:t>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36666"/>
                </a:solidFill>
                <a:effectLst/>
                <a:latin typeface="Times New Roman" pitchFamily="18" charset="0"/>
                <a:cs typeface="Arial" pitchFamily="34" charset="0"/>
              </a:rPr>
              <a:t>ружба с родителями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665288" y="1083632"/>
            <a:ext cx="1806447" cy="40445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275945"/>
                </a:solidFill>
                <a:latin typeface="Times New Roman" pitchFamily="18" charset="0"/>
                <a:cs typeface="Arial" pitchFamily="34" charset="0"/>
              </a:rPr>
              <a:t>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275945"/>
                </a:solidFill>
                <a:effectLst/>
                <a:latin typeface="Times New Roman" pitchFamily="18" charset="0"/>
                <a:cs typeface="Arial" pitchFamily="34" charset="0"/>
              </a:rPr>
              <a:t>важение, любовь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 rot="411449">
            <a:off x="1081187" y="3765973"/>
            <a:ext cx="2071702" cy="2857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CC3300"/>
                </a:solidFill>
                <a:latin typeface="Times New Roman" pitchFamily="18" charset="0"/>
                <a:cs typeface="Arial" pitchFamily="34" charset="0"/>
              </a:rPr>
              <a:t>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C3300"/>
                </a:solidFill>
                <a:effectLst/>
                <a:latin typeface="Times New Roman" pitchFamily="18" charset="0"/>
                <a:cs typeface="Arial" pitchFamily="34" charset="0"/>
              </a:rPr>
              <a:t>нтересные встречи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 rot="-266635">
            <a:off x="6586602" y="3724552"/>
            <a:ext cx="2114465" cy="45212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90099"/>
                </a:solidFill>
                <a:effectLst/>
                <a:latin typeface="Times New Roman" pitchFamily="18" charset="0"/>
                <a:cs typeface="Arial" pitchFamily="34" charset="0"/>
              </a:rPr>
              <a:t>Увлекательные занятия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port_light">
  <a:themeElements>
    <a:clrScheme name="Default Design 1">
      <a:dk1>
        <a:srgbClr val="000000"/>
      </a:dk1>
      <a:lt1>
        <a:srgbClr val="B4E3EE"/>
      </a:lt1>
      <a:dk2>
        <a:srgbClr val="189180"/>
      </a:dk2>
      <a:lt2>
        <a:srgbClr val="808080"/>
      </a:lt2>
      <a:accent1>
        <a:srgbClr val="FF7F00"/>
      </a:accent1>
      <a:accent2>
        <a:srgbClr val="B3DC27"/>
      </a:accent2>
      <a:accent3>
        <a:srgbClr val="D6EFF5"/>
      </a:accent3>
      <a:accent4>
        <a:srgbClr val="000000"/>
      </a:accent4>
      <a:accent5>
        <a:srgbClr val="FFC0AA"/>
      </a:accent5>
      <a:accent6>
        <a:srgbClr val="A2C722"/>
      </a:accent6>
      <a:hlink>
        <a:srgbClr val="6FB9D7"/>
      </a:hlink>
      <a:folHlink>
        <a:srgbClr val="F93D1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4E3EE"/>
        </a:lt1>
        <a:dk2>
          <a:srgbClr val="189180"/>
        </a:dk2>
        <a:lt2>
          <a:srgbClr val="808080"/>
        </a:lt2>
        <a:accent1>
          <a:srgbClr val="FF7F00"/>
        </a:accent1>
        <a:accent2>
          <a:srgbClr val="B3DC27"/>
        </a:accent2>
        <a:accent3>
          <a:srgbClr val="D6EFF5"/>
        </a:accent3>
        <a:accent4>
          <a:srgbClr val="000000"/>
        </a:accent4>
        <a:accent5>
          <a:srgbClr val="FFC0AA"/>
        </a:accent5>
        <a:accent6>
          <a:srgbClr val="A2C722"/>
        </a:accent6>
        <a:hlink>
          <a:srgbClr val="6FB9D7"/>
        </a:hlink>
        <a:folHlink>
          <a:srgbClr val="F93D1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EE384"/>
        </a:lt1>
        <a:dk2>
          <a:srgbClr val="FD8334"/>
        </a:dk2>
        <a:lt2>
          <a:srgbClr val="808080"/>
        </a:lt2>
        <a:accent1>
          <a:srgbClr val="F98EB2"/>
        </a:accent1>
        <a:accent2>
          <a:srgbClr val="FCB43E"/>
        </a:accent2>
        <a:accent3>
          <a:srgbClr val="FEEFC2"/>
        </a:accent3>
        <a:accent4>
          <a:srgbClr val="000000"/>
        </a:accent4>
        <a:accent5>
          <a:srgbClr val="FBC6D5"/>
        </a:accent5>
        <a:accent6>
          <a:srgbClr val="E4A337"/>
        </a:accent6>
        <a:hlink>
          <a:srgbClr val="FA6D73"/>
        </a:hlink>
        <a:folHlink>
          <a:srgbClr val="D264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4E1EE"/>
        </a:lt1>
        <a:dk2>
          <a:srgbClr val="2F84AF"/>
        </a:dk2>
        <a:lt2>
          <a:srgbClr val="808080"/>
        </a:lt2>
        <a:accent1>
          <a:srgbClr val="9899C1"/>
        </a:accent1>
        <a:accent2>
          <a:srgbClr val="4BBAC3"/>
        </a:accent2>
        <a:accent3>
          <a:srgbClr val="E6EEF5"/>
        </a:accent3>
        <a:accent4>
          <a:srgbClr val="000000"/>
        </a:accent4>
        <a:accent5>
          <a:srgbClr val="CACADD"/>
        </a:accent5>
        <a:accent6>
          <a:srgbClr val="43A8B0"/>
        </a:accent6>
        <a:hlink>
          <a:srgbClr val="7AC5B9"/>
        </a:hlink>
        <a:folHlink>
          <a:srgbClr val="719FC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report_light</Template>
  <TotalTime>319</TotalTime>
  <Words>1141</Words>
  <Application>Microsoft Office PowerPoint</Application>
  <PresentationFormat>Экран (4:3)</PresentationFormat>
  <Paragraphs>145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report_light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PowerTemplate</dc:title>
  <dc:creator>1</dc:creator>
  <cp:lastModifiedBy>Admin</cp:lastModifiedBy>
  <cp:revision>42</cp:revision>
  <dcterms:created xsi:type="dcterms:W3CDTF">2014-10-08T09:46:37Z</dcterms:created>
  <dcterms:modified xsi:type="dcterms:W3CDTF">2024-12-07T06:48:19Z</dcterms:modified>
</cp:coreProperties>
</file>