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91583-4D09-423D-A9C3-D157CE9C0665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73CE9-2CAC-484B-B05D-97B97E8454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2.jpe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14.jpeg"/><Relationship Id="rId10" Type="http://schemas.openxmlformats.org/officeDocument/2006/relationships/image" Target="../media/image20.jpeg"/><Relationship Id="rId4" Type="http://schemas.openxmlformats.org/officeDocument/2006/relationships/image" Target="../media/image12.jpeg"/><Relationship Id="rId9" Type="http://schemas.openxmlformats.org/officeDocument/2006/relationships/image" Target="../media/image19.jpe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3.png"/><Relationship Id="rId12" Type="http://schemas.openxmlformats.org/officeDocument/2006/relationships/image" Target="../media/image24.jpeg"/><Relationship Id="rId17" Type="http://schemas.openxmlformats.org/officeDocument/2006/relationships/image" Target="../media/image25.jpeg"/><Relationship Id="rId2" Type="http://schemas.openxmlformats.org/officeDocument/2006/relationships/image" Target="../media/image2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6.png"/><Relationship Id="rId15" Type="http://schemas.openxmlformats.org/officeDocument/2006/relationships/image" Target="../media/image20.jpeg"/><Relationship Id="rId10" Type="http://schemas.openxmlformats.org/officeDocument/2006/relationships/image" Target="../media/image17.jpeg"/><Relationship Id="rId19" Type="http://schemas.openxmlformats.org/officeDocument/2006/relationships/image" Target="../media/image27.jpeg"/><Relationship Id="rId4" Type="http://schemas.openxmlformats.org/officeDocument/2006/relationships/image" Target="../media/image12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izain.guru/wp-content/uploads/2017/12/novogodnyaya-elka-v-interere.jpg"/>
          <p:cNvPicPr>
            <a:picLocks noChangeAspect="1" noChangeArrowheads="1"/>
          </p:cNvPicPr>
          <p:nvPr/>
        </p:nvPicPr>
        <p:blipFill>
          <a:blip r:embed="rId2" cstate="print"/>
          <a:srcRect r="15349" b="15349"/>
          <a:stretch>
            <a:fillRect/>
          </a:stretch>
        </p:blipFill>
        <p:spPr bwMode="auto">
          <a:xfrm>
            <a:off x="-1" y="0"/>
            <a:ext cx="9144001" cy="685865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260648"/>
            <a:ext cx="6624736" cy="1470025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История </a:t>
            </a:r>
            <a:br>
              <a:rPr lang="ru-RU" sz="5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ru-RU" sz="5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НОВОГОДНЕЙ ЕЛКИ</a:t>
            </a:r>
            <a:endParaRPr lang="ru-RU" sz="5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5229200"/>
            <a:ext cx="5608712" cy="1464568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БДОУ г.Омска «Центр развития ребенка – детский сад №44»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Воспитатель Кузнецова Н.И.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4098" name="Picture 2" descr="http://www.mobilmusic.ru/mfile/2b/61/cb/11965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336"/>
            <a:ext cx="4427984" cy="6826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На мохнатых колких лапах</a:t>
            </a:r>
          </a:p>
          <a:p>
            <a:pPr>
              <a:buNone/>
            </a:pPr>
            <a:r>
              <a:rPr lang="ru-RU" b="1" dirty="0"/>
              <a:t>Елка в дом приносит запах:</a:t>
            </a:r>
          </a:p>
          <a:p>
            <a:pPr>
              <a:buNone/>
            </a:pPr>
            <a:r>
              <a:rPr lang="ru-RU" b="1" dirty="0"/>
              <a:t>Запах хвои разогретой,</a:t>
            </a:r>
          </a:p>
          <a:p>
            <a:pPr>
              <a:buNone/>
            </a:pPr>
            <a:r>
              <a:rPr lang="ru-RU" b="1" dirty="0"/>
              <a:t>Запах свежести и ветра,</a:t>
            </a:r>
          </a:p>
          <a:p>
            <a:pPr>
              <a:buNone/>
            </a:pPr>
            <a:r>
              <a:rPr lang="ru-RU" b="1" dirty="0"/>
              <a:t>И заснеженного леса,</a:t>
            </a:r>
          </a:p>
          <a:p>
            <a:pPr>
              <a:buNone/>
            </a:pPr>
            <a:r>
              <a:rPr lang="ru-RU" b="1" dirty="0"/>
              <a:t>И чуть слышный запах лета.</a:t>
            </a:r>
          </a:p>
          <a:p>
            <a:pPr>
              <a:buNone/>
            </a:pPr>
            <a:r>
              <a:rPr lang="ru-RU" b="1" i="1" dirty="0"/>
              <a:t>Ю. Щербаков</a:t>
            </a: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26469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4900" b="1" dirty="0" smtClean="0"/>
              <a:t>Сейчас мы не можем </a:t>
            </a:r>
            <a:r>
              <a:rPr lang="ru-RU" sz="4900" b="1" dirty="0"/>
              <a:t>себе представить </a:t>
            </a:r>
            <a:r>
              <a:rPr lang="ru-RU" sz="4900" b="1" dirty="0" smtClean="0"/>
              <a:t>встречу Нового </a:t>
            </a:r>
            <a:r>
              <a:rPr lang="ru-RU" sz="4900" b="1" dirty="0"/>
              <a:t>года без его символа — пушистой вечнозеленой красавицы ели. </a:t>
            </a:r>
            <a:r>
              <a:rPr lang="ru-RU" sz="4900" b="1" dirty="0" smtClean="0"/>
              <a:t>Ее </a:t>
            </a:r>
            <a:r>
              <a:rPr lang="ru-RU" sz="4900" b="1" dirty="0"/>
              <a:t>устанавливают в каждом доме, украшают игрушками, мишурой и гирляндами. Ароматный запах свежей хвои, вкус мандаринов - вот с чем ассоциируется новогодний </a:t>
            </a:r>
            <a:r>
              <a:rPr lang="ru-RU" sz="4900" b="1" dirty="0" smtClean="0"/>
              <a:t>праздник. Под </a:t>
            </a:r>
            <a:r>
              <a:rPr lang="ru-RU" sz="4900" b="1" dirty="0"/>
              <a:t>елочкой детвора находит свои подарки. На утренниках вокруг нее водят хороводы, поют песни. Но так было не во все времена. </a:t>
            </a:r>
            <a:endParaRPr lang="ru-RU" sz="4900" b="1" dirty="0" smtClean="0"/>
          </a:p>
          <a:p>
            <a:pPr algn="ctr">
              <a:buNone/>
            </a:pPr>
            <a:r>
              <a:rPr lang="ru-RU" sz="4900" b="1" dirty="0" smtClean="0"/>
              <a:t>Откуда </a:t>
            </a:r>
            <a:r>
              <a:rPr lang="ru-RU" sz="4900" b="1" dirty="0"/>
              <a:t>на Руси появилась новогодняя елка? </a:t>
            </a:r>
            <a:r>
              <a:rPr lang="ru-RU" sz="4900" b="1" dirty="0" smtClean="0"/>
              <a:t>-</a:t>
            </a:r>
            <a:endParaRPr lang="ru-RU" sz="4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15362" name="Picture 2" descr="http://otdih72.ru/gal_images/p17p8pr2hu1pdv1ub7vpvnn13ka1.JPG"/>
          <p:cNvPicPr>
            <a:picLocks noChangeAspect="1" noChangeArrowheads="1"/>
          </p:cNvPicPr>
          <p:nvPr/>
        </p:nvPicPr>
        <p:blipFill>
          <a:blip r:embed="rId3" cstate="print"/>
          <a:srcRect r="15896" b="13480"/>
          <a:stretch>
            <a:fillRect/>
          </a:stretch>
        </p:blipFill>
        <p:spPr bwMode="auto">
          <a:xfrm>
            <a:off x="4246094" y="3501008"/>
            <a:ext cx="4897906" cy="3356992"/>
          </a:xfrm>
          <a:prstGeom prst="rect">
            <a:avLst/>
          </a:prstGeom>
          <a:noFill/>
        </p:spPr>
      </p:pic>
      <p:pic>
        <p:nvPicPr>
          <p:cNvPr id="15364" name="Picture 4" descr="http://www.perunica.ru/uploads/posts/2012-07/1341955007_img_6912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3454280" cy="5122317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3491880" y="188640"/>
            <a:ext cx="5544616" cy="4525963"/>
          </a:xfrm>
        </p:spPr>
        <p:txBody>
          <a:bodyPr lIns="0" rIns="0">
            <a:normAutofit/>
          </a:bodyPr>
          <a:lstStyle/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b="1" dirty="0" smtClean="0"/>
              <a:t>Наши </a:t>
            </a:r>
            <a:r>
              <a:rPr lang="ru-RU" sz="2400" b="1" dirty="0"/>
              <a:t>предки верили, что все </a:t>
            </a:r>
            <a:r>
              <a:rPr lang="ru-RU" sz="2400" b="1" dirty="0" smtClean="0"/>
              <a:t>деревья живые</a:t>
            </a:r>
            <a:r>
              <a:rPr lang="ru-RU" sz="2400" b="1" dirty="0"/>
              <a:t>, в них обитают духи. Существовал такой обычай: в конце декабря люди шли в лес, выбирали самое пушистое и высокое дерево, украшали его разноцветными лентами и делали различные подношения. Затем вокруг </a:t>
            </a:r>
            <a:r>
              <a:rPr lang="ru-RU" sz="2400" b="1" dirty="0" smtClean="0"/>
              <a:t>водили </a:t>
            </a:r>
            <a:r>
              <a:rPr lang="ru-RU" sz="2400" b="1" dirty="0"/>
              <a:t>хороводы и пели обрядовые песни.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5373216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Древние славяне вместо елки наряжали дуб или березу.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17412" name="Picture 4" descr="http://xn----7sbjcioeighdzhcbn.xn--p1ai/wp-content/uploads/2016/01/%D1%80%D0%BE%D0%B6%D0%B4%D0%B5%D1%81%D1%82%D0%B2%D0%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0"/>
            <a:ext cx="8316416" cy="519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16" y="4293096"/>
            <a:ext cx="9145016" cy="25649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2400" b="1" dirty="0" smtClean="0"/>
              <a:t>Однажды </a:t>
            </a:r>
            <a:r>
              <a:rPr lang="ru-RU" sz="2400" b="1" dirty="0"/>
              <a:t>в предрождественскую ночь </a:t>
            </a:r>
            <a:r>
              <a:rPr lang="ru-RU" sz="2400" b="1" dirty="0" smtClean="0"/>
              <a:t>бедный лесоруб приютил </a:t>
            </a:r>
            <a:r>
              <a:rPr lang="ru-RU" sz="2400" b="1" dirty="0"/>
              <a:t>у себя потерявшегося в лесу маленького мальчика. Он согрел, накормил и оставил у себя ночевать заблудившегося ребенка. На следующее утро мальчик исчез, а вместо себя оставил у дверей небольшое хвойное деревце. </a:t>
            </a:r>
            <a:r>
              <a:rPr lang="ru-RU" sz="2400" b="1" dirty="0" smtClean="0"/>
              <a:t>С </a:t>
            </a:r>
            <a:r>
              <a:rPr lang="ru-RU" sz="2400" b="1" dirty="0"/>
              <a:t>тех пор ели стали главным рождественским </a:t>
            </a:r>
            <a:r>
              <a:rPr lang="ru-RU" sz="2400" b="1" dirty="0" smtClean="0"/>
              <a:t>атрибутом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18434" name="Picture 2" descr="https://ic.pics.livejournal.com/kohama_natalia/81938621/525045/525045_900.jpg"/>
          <p:cNvPicPr>
            <a:picLocks noChangeAspect="1" noChangeArrowheads="1"/>
          </p:cNvPicPr>
          <p:nvPr/>
        </p:nvPicPr>
        <p:blipFill>
          <a:blip r:embed="rId3" cstate="print"/>
          <a:srcRect r="1721" b="5501"/>
          <a:stretch>
            <a:fillRect/>
          </a:stretch>
        </p:blipFill>
        <p:spPr bwMode="auto">
          <a:xfrm>
            <a:off x="0" y="0"/>
            <a:ext cx="6552200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97152"/>
            <a:ext cx="9144000" cy="16115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Рождеством надобно украшать свои дома сосновыми и можжевеловыми древами и ветвями. Первого января также повелевалось запускать ракеты, устраивать фейерверки и наряжать здания столицы хвойными ветвями. </a:t>
            </a:r>
            <a:endParaRPr lang="ru-RU" sz="2400" b="1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156176" y="0"/>
            <a:ext cx="2808312" cy="45811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Обычай устанавливать рождественскую ель появился в стране во времена царствования Петра I.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2400" b="1" dirty="0" smtClean="0"/>
              <a:t>   Российским царем был издан указ о том,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400" b="1" dirty="0" smtClean="0"/>
              <a:t>что знати перед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6633"/>
            <a:ext cx="4932040" cy="67413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b="1" dirty="0" smtClean="0"/>
              <a:t>В</a:t>
            </a:r>
            <a:r>
              <a:rPr lang="ru-RU" sz="2600" b="1" dirty="0"/>
              <a:t> разные времена и елки наряжали по-разному: сначала фруктами, живыми и искусственными </a:t>
            </a:r>
            <a:r>
              <a:rPr lang="ru-RU" sz="2600" b="1" dirty="0" smtClean="0"/>
              <a:t>цветами. </a:t>
            </a:r>
            <a:r>
              <a:rPr lang="ru-RU" sz="2600" b="1" dirty="0"/>
              <a:t>Позже украшения стали сказочными: позолоченные шишки, коробочки с сюрпризами, сладости, орехи и горящие рождественские свечи. Вскоре добавились игрушки, сделанные своими руками: дети и взрослые мастерили их из воска, картона, ваты и фольги. А в конце XIX века на смену восковым свечам пришли электрические гирлянды.</a:t>
            </a:r>
          </a:p>
        </p:txBody>
      </p:sp>
      <p:pic>
        <p:nvPicPr>
          <p:cNvPr id="19458" name="Picture 2" descr="http://tiroz.org/wp-content/uploads/2014/12/34.jpg"/>
          <p:cNvPicPr>
            <a:picLocks noChangeAspect="1" noChangeArrowheads="1"/>
          </p:cNvPicPr>
          <p:nvPr/>
        </p:nvPicPr>
        <p:blipFill>
          <a:blip r:embed="rId3" cstate="print"/>
          <a:srcRect l="27509" b="7288"/>
          <a:stretch>
            <a:fillRect/>
          </a:stretch>
        </p:blipFill>
        <p:spPr bwMode="auto">
          <a:xfrm>
            <a:off x="4583216" y="-5129"/>
            <a:ext cx="4560783" cy="6808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3068960"/>
            <a:ext cx="3384376" cy="36724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400" b="1" dirty="0" smtClean="0"/>
              <a:t>Сейчас новогодние </a:t>
            </a:r>
            <a:r>
              <a:rPr lang="ru-RU" sz="2400" b="1" dirty="0"/>
              <a:t>елки устанавливают на всех крупных площадях</a:t>
            </a:r>
            <a:r>
              <a:rPr lang="ru-RU" sz="2400" b="1" dirty="0" smtClean="0"/>
              <a:t>. В нашей стране самая большая новогодняя елка – это Кремлевская елка в Москве</a:t>
            </a:r>
            <a:endParaRPr lang="ru-RU" sz="2400" b="1" dirty="0"/>
          </a:p>
        </p:txBody>
      </p:sp>
      <p:pic>
        <p:nvPicPr>
          <p:cNvPr id="20482" name="Picture 2" descr="https://pronedra.ru/upkeep/uploads/2017/12/ny_mos2.jpg"/>
          <p:cNvPicPr>
            <a:picLocks noChangeAspect="1" noChangeArrowheads="1"/>
          </p:cNvPicPr>
          <p:nvPr/>
        </p:nvPicPr>
        <p:blipFill>
          <a:blip r:embed="rId3" cstate="print"/>
          <a:srcRect r="38576"/>
          <a:stretch>
            <a:fillRect/>
          </a:stretch>
        </p:blipFill>
        <p:spPr bwMode="auto">
          <a:xfrm>
            <a:off x="3059832" y="260648"/>
            <a:ext cx="5922072" cy="6182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169368"/>
            <a:ext cx="3563888" cy="5688632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8000" b="1" dirty="0"/>
              <a:t>Елка (отрывок)</a:t>
            </a:r>
          </a:p>
          <a:p>
            <a:pPr algn="ctr">
              <a:buNone/>
            </a:pPr>
            <a:r>
              <a:rPr lang="ru-RU" sz="5100" b="1" dirty="0"/>
              <a:t>Гнутся ветви мохнатые</a:t>
            </a:r>
          </a:p>
          <a:p>
            <a:pPr algn="ctr">
              <a:buNone/>
            </a:pPr>
            <a:r>
              <a:rPr lang="ru-RU" sz="5100" b="1" dirty="0"/>
              <a:t>Вниз к головкам детей;</a:t>
            </a:r>
          </a:p>
          <a:p>
            <a:pPr algn="ctr">
              <a:buNone/>
            </a:pPr>
            <a:r>
              <a:rPr lang="ru-RU" sz="5100" b="1" dirty="0"/>
              <a:t>Блещут бусы богатые</a:t>
            </a:r>
          </a:p>
          <a:p>
            <a:pPr algn="ctr">
              <a:buNone/>
            </a:pPr>
            <a:r>
              <a:rPr lang="ru-RU" sz="5100" b="1" dirty="0"/>
              <a:t>Переливом огней;</a:t>
            </a:r>
          </a:p>
          <a:p>
            <a:pPr algn="ctr">
              <a:buNone/>
            </a:pPr>
            <a:r>
              <a:rPr lang="ru-RU" sz="5100" b="1" dirty="0"/>
              <a:t>Шар за шариком прячется,</a:t>
            </a:r>
          </a:p>
          <a:p>
            <a:pPr algn="ctr">
              <a:buNone/>
            </a:pPr>
            <a:r>
              <a:rPr lang="ru-RU" sz="5100" b="1" dirty="0"/>
              <a:t>А звезда за звездой,</a:t>
            </a:r>
          </a:p>
          <a:p>
            <a:pPr algn="ctr">
              <a:buNone/>
            </a:pPr>
            <a:r>
              <a:rPr lang="ru-RU" sz="5100" b="1" dirty="0"/>
              <a:t>Нити светлые катятся,</a:t>
            </a:r>
          </a:p>
          <a:p>
            <a:pPr algn="ctr">
              <a:buNone/>
            </a:pPr>
            <a:r>
              <a:rPr lang="ru-RU" sz="5100" b="1" dirty="0"/>
              <a:t>Словно дождь золотой...</a:t>
            </a:r>
          </a:p>
          <a:p>
            <a:pPr algn="ctr">
              <a:buNone/>
            </a:pPr>
            <a:r>
              <a:rPr lang="ru-RU" sz="5100" b="1" dirty="0"/>
              <a:t>Поиграть, позабавиться</a:t>
            </a:r>
          </a:p>
          <a:p>
            <a:pPr algn="ctr">
              <a:buNone/>
            </a:pPr>
            <a:r>
              <a:rPr lang="ru-RU" sz="5100" b="1" dirty="0"/>
              <a:t>Собрались дети тут</a:t>
            </a:r>
          </a:p>
          <a:p>
            <a:pPr algn="ctr">
              <a:buNone/>
            </a:pPr>
            <a:r>
              <a:rPr lang="ru-RU" sz="5100" b="1" dirty="0"/>
              <a:t>И тебе, ель-красавица,</a:t>
            </a:r>
          </a:p>
          <a:p>
            <a:pPr algn="ctr">
              <a:buNone/>
            </a:pPr>
            <a:r>
              <a:rPr lang="ru-RU" sz="5100" b="1" dirty="0"/>
              <a:t>Свою песню поют.</a:t>
            </a:r>
          </a:p>
          <a:p>
            <a:pPr algn="ctr">
              <a:buNone/>
            </a:pPr>
            <a:r>
              <a:rPr lang="ru-RU" sz="5100" b="1" dirty="0"/>
              <a:t>Все звенит, разрастается</a:t>
            </a:r>
          </a:p>
          <a:p>
            <a:pPr algn="ctr">
              <a:buNone/>
            </a:pPr>
            <a:r>
              <a:rPr lang="ru-RU" sz="5100" b="1" dirty="0"/>
              <a:t>Голосков детских хор,</a:t>
            </a:r>
          </a:p>
          <a:p>
            <a:pPr algn="ctr">
              <a:buNone/>
            </a:pPr>
            <a:r>
              <a:rPr lang="ru-RU" sz="5100" b="1" dirty="0"/>
              <a:t>И, сверкая, качается</a:t>
            </a:r>
          </a:p>
          <a:p>
            <a:pPr algn="ctr">
              <a:buNone/>
            </a:pPr>
            <a:r>
              <a:rPr lang="ru-RU" sz="5100" b="1" dirty="0"/>
              <a:t>Елки пышный убор.</a:t>
            </a:r>
          </a:p>
          <a:p>
            <a:pPr algn="ctr">
              <a:buNone/>
            </a:pPr>
            <a:r>
              <a:rPr lang="ru-RU" sz="5100" b="1" i="1" dirty="0"/>
              <a:t>Р. Кудашева</a:t>
            </a:r>
            <a:endParaRPr lang="ru-RU" sz="5100" b="1" dirty="0"/>
          </a:p>
          <a:p>
            <a:endParaRPr lang="ru-RU" dirty="0"/>
          </a:p>
        </p:txBody>
      </p:sp>
      <p:pic>
        <p:nvPicPr>
          <p:cNvPr id="21506" name="Picture 2" descr="http://www.stihi.ru/pics/2017/12/31/15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401" y="188640"/>
            <a:ext cx="6238599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24590" name="Picture 14" descr="http://oboi-na.ru/cache/2011/12/31/oboi-na.ru_20111231_004_resized_1440x900.jpg"/>
          <p:cNvPicPr>
            <a:picLocks noChangeAspect="1" noChangeArrowheads="1"/>
          </p:cNvPicPr>
          <p:nvPr/>
        </p:nvPicPr>
        <p:blipFill>
          <a:blip r:embed="rId3" cstate="print"/>
          <a:srcRect l="23098" r="18331"/>
          <a:stretch>
            <a:fillRect/>
          </a:stretch>
        </p:blipFill>
        <p:spPr bwMode="auto">
          <a:xfrm>
            <a:off x="4031432" y="0"/>
            <a:ext cx="5112568" cy="6724328"/>
          </a:xfrm>
          <a:prstGeom prst="rect">
            <a:avLst/>
          </a:prstGeom>
          <a:noFill/>
        </p:spPr>
      </p:pic>
      <p:pic>
        <p:nvPicPr>
          <p:cNvPr id="13" name="Picture 20" descr="http://sorokulya.ru/wp-content/uploads/2014/12/Navidecor-Andalucia-2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07"/>
          <a:stretch>
            <a:fillRect/>
          </a:stretch>
        </p:blipFill>
        <p:spPr bwMode="auto">
          <a:xfrm>
            <a:off x="4360692" y="116632"/>
            <a:ext cx="4783308" cy="67413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3672408" cy="648072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2800" b="1" dirty="0"/>
              <a:t>Елка (игра)</a:t>
            </a:r>
          </a:p>
          <a:p>
            <a:pPr>
              <a:buNone/>
            </a:pPr>
            <a:r>
              <a:rPr lang="ru-RU" sz="9600" b="1" dirty="0"/>
              <a:t>Есть одна игра для вас:</a:t>
            </a:r>
          </a:p>
          <a:p>
            <a:pPr>
              <a:buNone/>
            </a:pPr>
            <a:r>
              <a:rPr lang="ru-RU" sz="9600" b="1" dirty="0"/>
              <a:t>Я начну стихи сейчас.</a:t>
            </a:r>
          </a:p>
          <a:p>
            <a:pPr>
              <a:buNone/>
            </a:pPr>
            <a:r>
              <a:rPr lang="ru-RU" sz="9600" b="1" dirty="0"/>
              <a:t>Я начну, а вы кончайте!</a:t>
            </a:r>
          </a:p>
          <a:p>
            <a:pPr>
              <a:buNone/>
            </a:pPr>
            <a:r>
              <a:rPr lang="ru-RU" sz="9600" b="1" dirty="0"/>
              <a:t>Хором дружно отвечайте.</a:t>
            </a:r>
          </a:p>
          <a:p>
            <a:pPr>
              <a:buNone/>
            </a:pPr>
            <a:r>
              <a:rPr lang="ru-RU" sz="9600" b="1" dirty="0"/>
              <a:t>На дворе снежок идет,</a:t>
            </a:r>
          </a:p>
          <a:p>
            <a:pPr>
              <a:buNone/>
            </a:pPr>
            <a:r>
              <a:rPr lang="ru-RU" sz="9600" b="1" dirty="0"/>
              <a:t>Скоро праздник...</a:t>
            </a:r>
          </a:p>
          <a:p>
            <a:pPr>
              <a:buNone/>
            </a:pPr>
            <a:r>
              <a:rPr lang="ru-RU" sz="9600" b="1" dirty="0"/>
              <a:t>- Новый год!</a:t>
            </a:r>
          </a:p>
          <a:p>
            <a:pPr>
              <a:buNone/>
            </a:pPr>
            <a:r>
              <a:rPr lang="ru-RU" sz="9600" b="1" dirty="0"/>
              <a:t> </a:t>
            </a:r>
          </a:p>
          <a:p>
            <a:pPr>
              <a:buNone/>
            </a:pPr>
            <a:r>
              <a:rPr lang="ru-RU" sz="9600" b="1" dirty="0"/>
              <a:t>Мягко светятся иголки,</a:t>
            </a:r>
          </a:p>
          <a:p>
            <a:pPr>
              <a:buNone/>
            </a:pPr>
            <a:r>
              <a:rPr lang="ru-RU" sz="9600" b="1" dirty="0"/>
              <a:t>Хвойный дух идет...</a:t>
            </a:r>
          </a:p>
          <a:p>
            <a:pPr>
              <a:buNone/>
            </a:pPr>
            <a:r>
              <a:rPr lang="ru-RU" sz="9600" b="1" dirty="0"/>
              <a:t>- От елки!</a:t>
            </a:r>
          </a:p>
          <a:p>
            <a:pPr>
              <a:buNone/>
            </a:pPr>
            <a:r>
              <a:rPr lang="ru-RU" sz="9600" b="1" dirty="0"/>
              <a:t> </a:t>
            </a:r>
          </a:p>
          <a:p>
            <a:pPr>
              <a:buNone/>
            </a:pPr>
            <a:r>
              <a:rPr lang="ru-RU" sz="9600" b="1" dirty="0"/>
              <a:t>Ветви слабо шелестят,</a:t>
            </a:r>
          </a:p>
          <a:p>
            <a:pPr>
              <a:buNone/>
            </a:pPr>
            <a:r>
              <a:rPr lang="ru-RU" sz="9600" b="1" dirty="0"/>
              <a:t>Бусы яркие...</a:t>
            </a:r>
          </a:p>
          <a:p>
            <a:pPr>
              <a:buNone/>
            </a:pPr>
            <a:r>
              <a:rPr lang="ru-RU" sz="9600" b="1" dirty="0"/>
              <a:t>- Блестят!</a:t>
            </a:r>
          </a:p>
          <a:p>
            <a:pPr>
              <a:buNone/>
            </a:pPr>
            <a:r>
              <a:rPr lang="ru-RU" sz="6000" dirty="0"/>
              <a:t> </a:t>
            </a:r>
          </a:p>
          <a:p>
            <a:pPr>
              <a:buNone/>
            </a:pPr>
            <a:r>
              <a:rPr lang="ru-RU" sz="6000" dirty="0"/>
              <a:t> </a:t>
            </a:r>
          </a:p>
          <a:p>
            <a:endParaRPr lang="ru-RU" dirty="0"/>
          </a:p>
        </p:txBody>
      </p:sp>
      <p:pic>
        <p:nvPicPr>
          <p:cNvPr id="24584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356992"/>
            <a:ext cx="2520280" cy="1504374"/>
          </a:xfrm>
          <a:prstGeom prst="rect">
            <a:avLst/>
          </a:prstGeom>
          <a:noFill/>
        </p:spPr>
      </p:pic>
      <p:pic>
        <p:nvPicPr>
          <p:cNvPr id="24588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796136" y="2564904"/>
            <a:ext cx="1941133" cy="938485"/>
          </a:xfrm>
          <a:prstGeom prst="rect">
            <a:avLst/>
          </a:prstGeom>
          <a:noFill/>
        </p:spPr>
      </p:pic>
      <p:pic>
        <p:nvPicPr>
          <p:cNvPr id="10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004048" y="4437112"/>
            <a:ext cx="3634863" cy="1757356"/>
          </a:xfrm>
          <a:prstGeom prst="rect">
            <a:avLst/>
          </a:prstGeom>
          <a:noFill/>
        </p:spPr>
      </p:pic>
      <p:pic>
        <p:nvPicPr>
          <p:cNvPr id="11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1628800"/>
            <a:ext cx="1447620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pic>
        <p:nvPicPr>
          <p:cNvPr id="21" name="Picture 14" descr="http://oboi-na.ru/cache/2011/12/31/oboi-na.ru_20111231_004_resized_1440x900.jpg"/>
          <p:cNvPicPr>
            <a:picLocks noChangeAspect="1" noChangeArrowheads="1"/>
          </p:cNvPicPr>
          <p:nvPr/>
        </p:nvPicPr>
        <p:blipFill>
          <a:blip r:embed="rId3" cstate="print"/>
          <a:srcRect l="23098" r="18331"/>
          <a:stretch>
            <a:fillRect/>
          </a:stretch>
        </p:blipFill>
        <p:spPr bwMode="auto">
          <a:xfrm>
            <a:off x="4031432" y="0"/>
            <a:ext cx="5112568" cy="6724328"/>
          </a:xfrm>
          <a:prstGeom prst="rect">
            <a:avLst/>
          </a:prstGeom>
          <a:noFill/>
        </p:spPr>
      </p:pic>
      <p:pic>
        <p:nvPicPr>
          <p:cNvPr id="22" name="Picture 20" descr="http://sorokulya.ru/wp-content/uploads/2014/12/Navidecor-Andalucia-2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07"/>
          <a:stretch>
            <a:fillRect/>
          </a:stretch>
        </p:blipFill>
        <p:spPr bwMode="auto">
          <a:xfrm>
            <a:off x="4360692" y="116632"/>
            <a:ext cx="4783308" cy="6741368"/>
          </a:xfrm>
          <a:prstGeom prst="rect">
            <a:avLst/>
          </a:prstGeom>
          <a:noFill/>
        </p:spPr>
      </p:pic>
      <p:pic>
        <p:nvPicPr>
          <p:cNvPr id="26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004048" y="4437112"/>
            <a:ext cx="3634863" cy="1757356"/>
          </a:xfrm>
          <a:prstGeom prst="rect">
            <a:avLst/>
          </a:prstGeom>
          <a:noFill/>
        </p:spPr>
      </p:pic>
      <p:pic>
        <p:nvPicPr>
          <p:cNvPr id="25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3356992"/>
            <a:ext cx="2520280" cy="150437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3610744" cy="612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И качаются игрушки -</a:t>
            </a:r>
          </a:p>
          <a:p>
            <a:pPr>
              <a:buNone/>
            </a:pPr>
            <a:r>
              <a:rPr lang="ru-RU" sz="2400" b="1" dirty="0" smtClean="0"/>
              <a:t>Флаги, звездочки,..</a:t>
            </a:r>
          </a:p>
          <a:p>
            <a:pPr>
              <a:buNone/>
            </a:pPr>
            <a:r>
              <a:rPr lang="ru-RU" sz="2400" b="1" dirty="0" smtClean="0"/>
              <a:t>- Хлопушки!</a:t>
            </a:r>
          </a:p>
          <a:p>
            <a:pPr>
              <a:buNone/>
            </a:pPr>
            <a:r>
              <a:rPr lang="ru-RU" sz="2400" b="1" dirty="0" smtClean="0"/>
              <a:t> </a:t>
            </a:r>
          </a:p>
          <a:p>
            <a:pPr>
              <a:buNone/>
            </a:pPr>
            <a:r>
              <a:rPr lang="ru-RU" sz="2400" b="1" dirty="0" smtClean="0"/>
              <a:t>Нити пестрой мишуры,</a:t>
            </a:r>
          </a:p>
          <a:p>
            <a:pPr>
              <a:buNone/>
            </a:pPr>
            <a:r>
              <a:rPr lang="ru-RU" sz="2400" b="1" dirty="0" smtClean="0"/>
              <a:t>Колокольчики,..</a:t>
            </a:r>
          </a:p>
          <a:p>
            <a:pPr>
              <a:buNone/>
            </a:pPr>
            <a:r>
              <a:rPr lang="ru-RU" sz="2400" b="1" dirty="0" smtClean="0"/>
              <a:t>- Шары!</a:t>
            </a:r>
          </a:p>
          <a:p>
            <a:pPr>
              <a:buNone/>
            </a:pPr>
            <a:r>
              <a:rPr lang="ru-RU" sz="2400" b="1" dirty="0" smtClean="0"/>
              <a:t> </a:t>
            </a:r>
          </a:p>
          <a:p>
            <a:pPr>
              <a:buNone/>
            </a:pPr>
            <a:r>
              <a:rPr lang="ru-RU" sz="2400" b="1" dirty="0" smtClean="0"/>
              <a:t>Рыбок хрупкие фигурки,</a:t>
            </a:r>
          </a:p>
          <a:p>
            <a:pPr>
              <a:buNone/>
            </a:pPr>
            <a:r>
              <a:rPr lang="ru-RU" sz="2400" b="1" dirty="0" smtClean="0"/>
              <a:t>Птицы, лыжницы,..</a:t>
            </a:r>
          </a:p>
          <a:p>
            <a:pPr>
              <a:buNone/>
            </a:pPr>
            <a:r>
              <a:rPr lang="ru-RU" sz="2400" b="1" dirty="0" smtClean="0"/>
              <a:t>- Снегурки!</a:t>
            </a:r>
          </a:p>
          <a:p>
            <a:endParaRPr lang="ru-RU" dirty="0"/>
          </a:p>
        </p:txBody>
      </p:sp>
      <p:pic>
        <p:nvPicPr>
          <p:cNvPr id="22534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932040" y="1844824"/>
            <a:ext cx="1584176" cy="1584176"/>
          </a:xfrm>
          <a:prstGeom prst="rect">
            <a:avLst/>
          </a:prstGeom>
          <a:noFill/>
        </p:spPr>
      </p:pic>
      <p:pic>
        <p:nvPicPr>
          <p:cNvPr id="8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7308304" y="3140968"/>
            <a:ext cx="1584176" cy="1584176"/>
          </a:xfrm>
          <a:prstGeom prst="rect">
            <a:avLst/>
          </a:prstGeom>
          <a:noFill/>
        </p:spPr>
      </p:pic>
      <p:pic>
        <p:nvPicPr>
          <p:cNvPr id="9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283968" y="4149080"/>
            <a:ext cx="1584176" cy="1584176"/>
          </a:xfrm>
          <a:prstGeom prst="rect">
            <a:avLst/>
          </a:prstGeom>
          <a:noFill/>
        </p:spPr>
      </p:pic>
      <p:pic>
        <p:nvPicPr>
          <p:cNvPr id="22536" name="Picture 8" descr="http://www.graycell.ru/picture/big/hlopushk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21478">
            <a:off x="6324543" y="4605480"/>
            <a:ext cx="1200275" cy="1200275"/>
          </a:xfrm>
          <a:prstGeom prst="rect">
            <a:avLst/>
          </a:prstGeom>
          <a:noFill/>
        </p:spPr>
      </p:pic>
      <p:pic>
        <p:nvPicPr>
          <p:cNvPr id="22538" name="Picture 10" descr="http://www.char.ru/books/8929365_Nabor_novogodnih_sharov_art_EK0305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980728"/>
            <a:ext cx="864096" cy="864096"/>
          </a:xfrm>
          <a:prstGeom prst="rect">
            <a:avLst/>
          </a:prstGeom>
          <a:noFill/>
        </p:spPr>
      </p:pic>
      <p:pic>
        <p:nvPicPr>
          <p:cNvPr id="13" name="Picture 10" descr="http://www.char.ru/books/8929365_Nabor_novogodnih_sharov_art_EK0305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01008"/>
            <a:ext cx="864096" cy="864096"/>
          </a:xfrm>
          <a:prstGeom prst="rect">
            <a:avLst/>
          </a:prstGeom>
          <a:noFill/>
        </p:spPr>
      </p:pic>
      <p:pic>
        <p:nvPicPr>
          <p:cNvPr id="22540" name="Picture 12" descr="https://megatoys24.ru/uploads/all/f0/c4/f9/f0c4f967076d99dc3b45c086fbf9835f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620688"/>
            <a:ext cx="864096" cy="864096"/>
          </a:xfrm>
          <a:prstGeom prst="rect">
            <a:avLst/>
          </a:prstGeom>
          <a:noFill/>
        </p:spPr>
      </p:pic>
      <p:pic>
        <p:nvPicPr>
          <p:cNvPr id="15" name="Picture 12" descr="https://megatoys24.ru/uploads/all/f0/c4/f9/f0c4f967076d99dc3b45c086fbf9835f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5157192"/>
            <a:ext cx="864096" cy="864096"/>
          </a:xfrm>
          <a:prstGeom prst="rect">
            <a:avLst/>
          </a:prstGeom>
          <a:noFill/>
        </p:spPr>
      </p:pic>
      <p:pic>
        <p:nvPicPr>
          <p:cNvPr id="22542" name="Picture 14" descr="https://igrushkanaelku.ru/_sh/59/5948m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3F4F8"/>
              </a:clrFrom>
              <a:clrTo>
                <a:srgbClr val="F3F4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988840"/>
            <a:ext cx="1224135" cy="1224136"/>
          </a:xfrm>
          <a:prstGeom prst="rect">
            <a:avLst/>
          </a:prstGeom>
          <a:noFill/>
        </p:spPr>
      </p:pic>
      <p:pic>
        <p:nvPicPr>
          <p:cNvPr id="22544" name="Picture 16" descr="http://www.bookin.org.ru/book/4063268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4869160"/>
            <a:ext cx="864096" cy="864096"/>
          </a:xfrm>
          <a:prstGeom prst="rect">
            <a:avLst/>
          </a:prstGeom>
          <a:noFill/>
        </p:spPr>
      </p:pic>
      <p:pic>
        <p:nvPicPr>
          <p:cNvPr id="22546" name="Picture 18" descr="https://www.kidrom.ru/pi/3/218/2171194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501008"/>
            <a:ext cx="1512168" cy="1512168"/>
          </a:xfrm>
          <a:prstGeom prst="rect">
            <a:avLst/>
          </a:prstGeom>
          <a:noFill/>
        </p:spPr>
      </p:pic>
      <p:pic>
        <p:nvPicPr>
          <p:cNvPr id="23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12160" y="1628800"/>
            <a:ext cx="1447620" cy="864096"/>
          </a:xfrm>
          <a:prstGeom prst="rect">
            <a:avLst/>
          </a:prstGeom>
          <a:noFill/>
        </p:spPr>
      </p:pic>
      <p:pic>
        <p:nvPicPr>
          <p:cNvPr id="11" name="Picture 8" descr="http://www.graycell.ru/picture/big/hlopushk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21478">
            <a:off x="6684583" y="1221104"/>
            <a:ext cx="1200275" cy="1200275"/>
          </a:xfrm>
          <a:prstGeom prst="rect">
            <a:avLst/>
          </a:prstGeom>
          <a:noFill/>
        </p:spPr>
      </p:pic>
      <p:pic>
        <p:nvPicPr>
          <p:cNvPr id="24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796136" y="2564904"/>
            <a:ext cx="1941133" cy="938485"/>
          </a:xfrm>
          <a:prstGeom prst="rect">
            <a:avLst/>
          </a:prstGeom>
          <a:noFill/>
        </p:spPr>
      </p:pic>
      <p:pic>
        <p:nvPicPr>
          <p:cNvPr id="19" name="Picture 18" descr="https://www.kidrom.ru/pi/3/218/2171194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2132856"/>
            <a:ext cx="1575792" cy="1575792"/>
          </a:xfrm>
          <a:prstGeom prst="rect">
            <a:avLst/>
          </a:prstGeom>
          <a:noFill/>
        </p:spPr>
      </p:pic>
      <p:pic>
        <p:nvPicPr>
          <p:cNvPr id="27" name="Picture 8" descr="http://www.graycell.ru/picture/big/hlopushk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21478">
            <a:off x="6324544" y="4605481"/>
            <a:ext cx="1200275" cy="1200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 descr="https://avatanplus.com/files/resources/original/5862ce581edf315941f6083e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2664296" cy="593752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400" b="1" dirty="0" smtClean="0"/>
              <a:t>Белоус и краснонос</a:t>
            </a:r>
          </a:p>
          <a:p>
            <a:pPr>
              <a:buNone/>
            </a:pPr>
            <a:r>
              <a:rPr lang="ru-RU" sz="7400" b="1" dirty="0" smtClean="0"/>
              <a:t>Под ветвями...</a:t>
            </a:r>
          </a:p>
          <a:p>
            <a:pPr>
              <a:buNone/>
            </a:pPr>
            <a:r>
              <a:rPr lang="ru-RU" sz="7400" b="1" dirty="0" smtClean="0"/>
              <a:t>- Дед Мороз!</a:t>
            </a:r>
          </a:p>
          <a:p>
            <a:pPr>
              <a:buNone/>
            </a:pPr>
            <a:r>
              <a:rPr lang="ru-RU" sz="7400" b="1" dirty="0" smtClean="0"/>
              <a:t> </a:t>
            </a:r>
          </a:p>
          <a:p>
            <a:pPr>
              <a:buNone/>
            </a:pPr>
            <a:r>
              <a:rPr lang="ru-RU" sz="7400" b="1" dirty="0" smtClean="0"/>
              <a:t>И, верхушку украшая,</a:t>
            </a:r>
          </a:p>
          <a:p>
            <a:pPr>
              <a:buNone/>
            </a:pPr>
            <a:r>
              <a:rPr lang="ru-RU" sz="7400" b="1" dirty="0" smtClean="0"/>
              <a:t>Там сияет, как всегда,</a:t>
            </a:r>
          </a:p>
          <a:p>
            <a:pPr>
              <a:buNone/>
            </a:pPr>
            <a:r>
              <a:rPr lang="ru-RU" sz="7400" b="1" dirty="0" smtClean="0"/>
              <a:t>Очень яркая, большая,</a:t>
            </a:r>
          </a:p>
          <a:p>
            <a:pPr>
              <a:buNone/>
            </a:pPr>
            <a:r>
              <a:rPr lang="ru-RU" sz="7400" b="1" dirty="0" err="1" smtClean="0"/>
              <a:t>Пятикрылая</a:t>
            </a:r>
            <a:r>
              <a:rPr lang="ru-RU" sz="7400" b="1" dirty="0" smtClean="0"/>
              <a:t>...</a:t>
            </a:r>
          </a:p>
          <a:p>
            <a:pPr>
              <a:buNone/>
            </a:pPr>
            <a:r>
              <a:rPr lang="ru-RU" sz="7400" b="1" dirty="0" smtClean="0"/>
              <a:t>- Звезда!</a:t>
            </a:r>
          </a:p>
          <a:p>
            <a:pPr>
              <a:buNone/>
            </a:pPr>
            <a:r>
              <a:rPr lang="ru-RU" sz="7400" b="1" dirty="0" smtClean="0"/>
              <a:t> </a:t>
            </a:r>
          </a:p>
          <a:p>
            <a:pPr>
              <a:buNone/>
            </a:pPr>
            <a:r>
              <a:rPr lang="ru-RU" sz="7400" b="1" dirty="0" smtClean="0"/>
              <a:t>Ну а елка, просто диво!</a:t>
            </a:r>
          </a:p>
          <a:p>
            <a:pPr>
              <a:buNone/>
            </a:pPr>
            <a:r>
              <a:rPr lang="ru-RU" sz="7400" b="1" dirty="0" smtClean="0"/>
              <a:t>Как нарядна, как...</a:t>
            </a:r>
          </a:p>
          <a:p>
            <a:pPr>
              <a:buNone/>
            </a:pPr>
            <a:r>
              <a:rPr lang="ru-RU" sz="7400" b="1" dirty="0" smtClean="0"/>
              <a:t>- Красива!</a:t>
            </a:r>
          </a:p>
          <a:p>
            <a:pPr>
              <a:buNone/>
            </a:pPr>
            <a:r>
              <a:rPr lang="ru-RU" sz="7400" b="1" dirty="0" smtClean="0"/>
              <a:t> </a:t>
            </a:r>
          </a:p>
          <a:p>
            <a:pPr>
              <a:buNone/>
            </a:pPr>
            <a:r>
              <a:rPr lang="ru-RU" sz="7400" b="1" dirty="0" smtClean="0"/>
              <a:t>Вот они зажглись на ней - </a:t>
            </a:r>
          </a:p>
          <a:p>
            <a:pPr>
              <a:buNone/>
            </a:pPr>
            <a:r>
              <a:rPr lang="ru-RU" sz="7400" b="1" dirty="0" smtClean="0"/>
              <a:t>Сотни крошечных...</a:t>
            </a:r>
          </a:p>
          <a:p>
            <a:pPr>
              <a:buNone/>
            </a:pPr>
            <a:r>
              <a:rPr lang="ru-RU" sz="7400" b="1" dirty="0" smtClean="0"/>
              <a:t>- Огней!</a:t>
            </a:r>
          </a:p>
          <a:p>
            <a:pPr>
              <a:buNone/>
            </a:pPr>
            <a:r>
              <a:rPr lang="ru-RU" sz="7400" b="1" dirty="0" smtClean="0"/>
              <a:t> </a:t>
            </a:r>
          </a:p>
          <a:p>
            <a:pPr>
              <a:buNone/>
            </a:pPr>
            <a:r>
              <a:rPr lang="ru-RU" sz="7400" i="1" dirty="0" smtClean="0"/>
              <a:t>Е. Благинина</a:t>
            </a:r>
            <a:endParaRPr lang="ru-RU" sz="7400" dirty="0" smtClean="0"/>
          </a:p>
          <a:p>
            <a:endParaRPr lang="ru-RU" dirty="0"/>
          </a:p>
        </p:txBody>
      </p:sp>
      <p:pic>
        <p:nvPicPr>
          <p:cNvPr id="4" name="Picture 14" descr="http://oboi-na.ru/cache/2011/12/31/oboi-na.ru_20111231_004_resized_1440x900.jpg"/>
          <p:cNvPicPr>
            <a:picLocks noChangeAspect="1" noChangeArrowheads="1"/>
          </p:cNvPicPr>
          <p:nvPr/>
        </p:nvPicPr>
        <p:blipFill>
          <a:blip r:embed="rId3" cstate="print"/>
          <a:srcRect l="23098" r="18331"/>
          <a:stretch>
            <a:fillRect/>
          </a:stretch>
        </p:blipFill>
        <p:spPr bwMode="auto">
          <a:xfrm>
            <a:off x="4031432" y="0"/>
            <a:ext cx="5112568" cy="6724328"/>
          </a:xfrm>
          <a:prstGeom prst="rect">
            <a:avLst/>
          </a:prstGeom>
          <a:noFill/>
        </p:spPr>
      </p:pic>
      <p:pic>
        <p:nvPicPr>
          <p:cNvPr id="5" name="Picture 20" descr="http://sorokulya.ru/wp-content/uploads/2014/12/Navidecor-Andalucia-2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07"/>
          <a:stretch>
            <a:fillRect/>
          </a:stretch>
        </p:blipFill>
        <p:spPr bwMode="auto">
          <a:xfrm>
            <a:off x="4360692" y="116632"/>
            <a:ext cx="4783308" cy="6741368"/>
          </a:xfrm>
          <a:prstGeom prst="rect">
            <a:avLst/>
          </a:prstGeom>
          <a:noFill/>
        </p:spPr>
      </p:pic>
      <p:pic>
        <p:nvPicPr>
          <p:cNvPr id="6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628800"/>
            <a:ext cx="1447620" cy="864096"/>
          </a:xfrm>
          <a:prstGeom prst="rect">
            <a:avLst/>
          </a:prstGeom>
          <a:noFill/>
        </p:spPr>
      </p:pic>
      <p:pic>
        <p:nvPicPr>
          <p:cNvPr id="7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796136" y="2564904"/>
            <a:ext cx="1941133" cy="938485"/>
          </a:xfrm>
          <a:prstGeom prst="rect">
            <a:avLst/>
          </a:prstGeom>
          <a:noFill/>
        </p:spPr>
      </p:pic>
      <p:pic>
        <p:nvPicPr>
          <p:cNvPr id="8" name="Picture 8" descr="http://orenburg.snert.ru/wa-data/public/shop/products/94/75/7594/images/12039/12039.970x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3356992"/>
            <a:ext cx="2520280" cy="1504374"/>
          </a:xfrm>
          <a:prstGeom prst="rect">
            <a:avLst/>
          </a:prstGeom>
          <a:noFill/>
        </p:spPr>
      </p:pic>
      <p:pic>
        <p:nvPicPr>
          <p:cNvPr id="9" name="Picture 12" descr="https://kirov.harat.ru/files/images/product/large_image/126/1264245/novogodnyaya_igrushka_busi_iz_sharov._dlina_1300_m_8d12486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197"/>
          <a:stretch>
            <a:fillRect/>
          </a:stretch>
        </p:blipFill>
        <p:spPr bwMode="auto">
          <a:xfrm>
            <a:off x="5004048" y="4437112"/>
            <a:ext cx="3634863" cy="1757356"/>
          </a:xfrm>
          <a:prstGeom prst="rect">
            <a:avLst/>
          </a:prstGeom>
          <a:noFill/>
        </p:spPr>
      </p:pic>
      <p:pic>
        <p:nvPicPr>
          <p:cNvPr id="10" name="Picture 8" descr="http://www.graycell.ru/picture/big/hlopushka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21478">
            <a:off x="6684583" y="1221104"/>
            <a:ext cx="1200275" cy="1200275"/>
          </a:xfrm>
          <a:prstGeom prst="rect">
            <a:avLst/>
          </a:prstGeom>
          <a:noFill/>
        </p:spPr>
      </p:pic>
      <p:pic>
        <p:nvPicPr>
          <p:cNvPr id="11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932040" y="1844824"/>
            <a:ext cx="1584176" cy="1584176"/>
          </a:xfrm>
          <a:prstGeom prst="rect">
            <a:avLst/>
          </a:prstGeom>
          <a:noFill/>
        </p:spPr>
      </p:pic>
      <p:pic>
        <p:nvPicPr>
          <p:cNvPr id="12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4283968" y="4149080"/>
            <a:ext cx="1584176" cy="1584176"/>
          </a:xfrm>
          <a:prstGeom prst="rect">
            <a:avLst/>
          </a:prstGeom>
          <a:noFill/>
        </p:spPr>
      </p:pic>
      <p:pic>
        <p:nvPicPr>
          <p:cNvPr id="13" name="Picture 6" descr="http://123pli.ru/upload/iblock/678/6782b2f376934e21946939f3b3658e4e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V="1">
            <a:off x="7308304" y="3140968"/>
            <a:ext cx="1584176" cy="1584176"/>
          </a:xfrm>
          <a:prstGeom prst="rect">
            <a:avLst/>
          </a:prstGeom>
          <a:noFill/>
        </p:spPr>
      </p:pic>
      <p:pic>
        <p:nvPicPr>
          <p:cNvPr id="15" name="Picture 8" descr="http://www.graycell.ru/picture/big/hlopushka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21478">
            <a:off x="6324544" y="4605481"/>
            <a:ext cx="1200275" cy="1200275"/>
          </a:xfrm>
          <a:prstGeom prst="rect">
            <a:avLst/>
          </a:prstGeom>
          <a:noFill/>
        </p:spPr>
      </p:pic>
      <p:pic>
        <p:nvPicPr>
          <p:cNvPr id="17" name="Picture 10" descr="http://www.char.ru/books/8929365_Nabor_novogodnih_sharov_art_EK0305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980728"/>
            <a:ext cx="864096" cy="864096"/>
          </a:xfrm>
          <a:prstGeom prst="rect">
            <a:avLst/>
          </a:prstGeom>
          <a:noFill/>
        </p:spPr>
      </p:pic>
      <p:pic>
        <p:nvPicPr>
          <p:cNvPr id="18" name="Picture 18" descr="https://www.kidrom.ru/pi/3/218/2171194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2132856"/>
            <a:ext cx="1575792" cy="1575792"/>
          </a:xfrm>
          <a:prstGeom prst="rect">
            <a:avLst/>
          </a:prstGeom>
          <a:noFill/>
        </p:spPr>
      </p:pic>
      <p:pic>
        <p:nvPicPr>
          <p:cNvPr id="19" name="Picture 14" descr="https://igrushkanaelku.ru/_sh/59/5948m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3F4F8"/>
              </a:clrFrom>
              <a:clrTo>
                <a:srgbClr val="F3F4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988840"/>
            <a:ext cx="1224135" cy="1224136"/>
          </a:xfrm>
          <a:prstGeom prst="rect">
            <a:avLst/>
          </a:prstGeom>
          <a:noFill/>
        </p:spPr>
      </p:pic>
      <p:pic>
        <p:nvPicPr>
          <p:cNvPr id="20" name="Picture 10" descr="http://www.char.ru/books/8929365_Nabor_novogodnih_sharov_art_EK0305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501008"/>
            <a:ext cx="864096" cy="864096"/>
          </a:xfrm>
          <a:prstGeom prst="rect">
            <a:avLst/>
          </a:prstGeom>
          <a:noFill/>
        </p:spPr>
      </p:pic>
      <p:pic>
        <p:nvPicPr>
          <p:cNvPr id="21" name="Picture 18" descr="https://www.kidrom.ru/pi/3/218/2171194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501008"/>
            <a:ext cx="1512168" cy="1512168"/>
          </a:xfrm>
          <a:prstGeom prst="rect">
            <a:avLst/>
          </a:prstGeom>
          <a:noFill/>
        </p:spPr>
      </p:pic>
      <p:pic>
        <p:nvPicPr>
          <p:cNvPr id="22" name="Picture 12" descr="https://megatoys24.ru/uploads/all/f0/c4/f9/f0c4f967076d99dc3b45c086fbf9835f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5157192"/>
            <a:ext cx="864096" cy="864096"/>
          </a:xfrm>
          <a:prstGeom prst="rect">
            <a:avLst/>
          </a:prstGeom>
          <a:noFill/>
        </p:spPr>
      </p:pic>
      <p:pic>
        <p:nvPicPr>
          <p:cNvPr id="24" name="Picture 16" descr="http://www.bookin.org.ru/book/4063268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4869160"/>
            <a:ext cx="864096" cy="864096"/>
          </a:xfrm>
          <a:prstGeom prst="rect">
            <a:avLst/>
          </a:prstGeom>
          <a:noFill/>
        </p:spPr>
      </p:pic>
      <p:pic>
        <p:nvPicPr>
          <p:cNvPr id="23554" name="Picture 2" descr="http://cdn.st100sp.com/cache_pictures/001308791/thumb300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8F8FA"/>
              </a:clrFrom>
              <a:clrTo>
                <a:srgbClr val="F8F8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2998440"/>
            <a:ext cx="2573040" cy="3859560"/>
          </a:xfrm>
          <a:prstGeom prst="rect">
            <a:avLst/>
          </a:prstGeom>
          <a:noFill/>
        </p:spPr>
      </p:pic>
      <p:pic>
        <p:nvPicPr>
          <p:cNvPr id="23558" name="Picture 6" descr="http://spb.novogod-shop.ru/common/data/resourses/images/novogodshop/1007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793"/>
          <a:stretch>
            <a:fillRect/>
          </a:stretch>
        </p:blipFill>
        <p:spPr bwMode="auto">
          <a:xfrm>
            <a:off x="6222279" y="-35226"/>
            <a:ext cx="1008112" cy="939629"/>
          </a:xfrm>
          <a:prstGeom prst="rect">
            <a:avLst/>
          </a:prstGeom>
          <a:noFill/>
        </p:spPr>
      </p:pic>
      <p:pic>
        <p:nvPicPr>
          <p:cNvPr id="16" name="Picture 12" descr="https://megatoys24.ru/uploads/all/f0/c4/f9/f0c4f967076d99dc3b45c086fbf9835f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620688"/>
            <a:ext cx="864096" cy="864096"/>
          </a:xfrm>
          <a:prstGeom prst="rect">
            <a:avLst/>
          </a:prstGeom>
          <a:noFill/>
        </p:spPr>
      </p:pic>
      <p:pic>
        <p:nvPicPr>
          <p:cNvPr id="23560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5580112" y="1772816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6804248" y="2276872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5724128" y="3140968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7308304" y="4221088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6444208" y="1340768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5868144" y="4509120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4716016" y="3933056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7380312" y="5805264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6876256" y="3429000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4932040" y="5733256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8" descr="https://www.megadacha.ru/upload/iblock/acb/acb53f0f55054004f41332704d104623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1" r="50540" b="86984"/>
          <a:stretch>
            <a:fillRect/>
          </a:stretch>
        </p:blipFill>
        <p:spPr bwMode="auto">
          <a:xfrm>
            <a:off x="8423920" y="5013176"/>
            <a:ext cx="720080" cy="6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451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История  НОВОГОДНЕЙ ЕЛКИ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 НОВОГОДНЕЙ ЕЛКИ</dc:title>
  <dc:creator>Николай</dc:creator>
  <cp:lastModifiedBy>Николай</cp:lastModifiedBy>
  <cp:revision>25</cp:revision>
  <dcterms:created xsi:type="dcterms:W3CDTF">2018-01-28T13:48:22Z</dcterms:created>
  <dcterms:modified xsi:type="dcterms:W3CDTF">2018-01-28T17:58:42Z</dcterms:modified>
</cp:coreProperties>
</file>