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5" r:id="rId3"/>
    <p:sldId id="263" r:id="rId4"/>
    <p:sldId id="258" r:id="rId5"/>
    <p:sldId id="259" r:id="rId6"/>
    <p:sldId id="266" r:id="rId7"/>
    <p:sldId id="262" r:id="rId8"/>
    <p:sldId id="267" r:id="rId9"/>
    <p:sldId id="260" r:id="rId10"/>
    <p:sldId id="261" r:id="rId11"/>
    <p:sldId id="269" r:id="rId12"/>
    <p:sldId id="270" r:id="rId13"/>
    <p:sldId id="280" r:id="rId14"/>
    <p:sldId id="271" r:id="rId15"/>
    <p:sldId id="278" r:id="rId16"/>
    <p:sldId id="264" r:id="rId17"/>
    <p:sldId id="27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12/20/2024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pikabu.ru/story/khudozhnik_nikolay_kochergin_i_ego_tvorcheskiy_put_7822863" TargetMode="External"/><Relationship Id="rId3" Type="http://schemas.openxmlformats.org/officeDocument/2006/relationships/hyperlink" Target="https://www.livemaster.ru/topic/1005459-volshebnye-skazki-nikolaya-kochergina" TargetMode="External"/><Relationship Id="rId7" Type="http://schemas.openxmlformats.org/officeDocument/2006/relationships/hyperlink" Target="https://babiki.ru/blog/kulturnoe-nasledie/146783.html?utm_referrer=https%3A%2F%2Fyandex.ru%2F" TargetMode="External"/><Relationship Id="rId2" Type="http://schemas.openxmlformats.org/officeDocument/2006/relationships/hyperlink" Target="https://dzen.ru/a/YnkPTPaAQW6j-L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d-nigma.livejournal.com/20938.html" TargetMode="External"/><Relationship Id="rId5" Type="http://schemas.openxmlformats.org/officeDocument/2006/relationships/hyperlink" Target="https://fantlab.ru/art1506" TargetMode="External"/><Relationship Id="rId4" Type="http://schemas.openxmlformats.org/officeDocument/2006/relationships/hyperlink" Target="https://krest9nka.livejournal.com/1752.html" TargetMode="External"/><Relationship Id="rId9" Type="http://schemas.openxmlformats.org/officeDocument/2006/relationships/hyperlink" Target="https://rech-deti.ru/artists/?eid=11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avatars.dzeninfra.ru/get-zen_doc/5318099/pub_62790f4cf680416ea3f8b745_62799637e71a825dbd8d1e26/scale_1200" TargetMode="External"/><Relationship Id="rId13" Type="http://schemas.openxmlformats.org/officeDocument/2006/relationships/hyperlink" Target="https://avatars.dzeninfra.ru/get-zen_doc/5234501/pub_62790f4cf680416ea3f8b745_6279b051d2a0584ec496f8b3/scale_1200" TargetMode="External"/><Relationship Id="rId18" Type="http://schemas.openxmlformats.org/officeDocument/2006/relationships/hyperlink" Target="https://avatars.dzeninfra.ru/get-zen_doc/118017/pub_62790f4cf680416ea3f8b745_6279e477aef4a05c455a01d7/scale_1200" TargetMode="External"/><Relationship Id="rId3" Type="http://schemas.openxmlformats.org/officeDocument/2006/relationships/hyperlink" Target="https://avatars.dzeninfra.ru/get-zen_doc/1336031/pub_62790f4cf680416ea3f8b745_6279d4d6bcf94359020d7c7c/scale_1200" TargetMode="External"/><Relationship Id="rId7" Type="http://schemas.openxmlformats.org/officeDocument/2006/relationships/hyperlink" Target="https://avatars.dzeninfra.ru/get-zen_doc/5257032/pub_62790f4cf680416ea3f8b745_6279d873d4ec0d15422b0a03/scale_1200" TargetMode="External"/><Relationship Id="rId12" Type="http://schemas.openxmlformats.org/officeDocument/2006/relationships/hyperlink" Target="https://avatars.dzeninfra.ru/get-zen_doc/1586206/pub_62790f4cf680416ea3f8b745_6279af714cf2aa440379a5ad/scale_1200" TargetMode="External"/><Relationship Id="rId17" Type="http://schemas.openxmlformats.org/officeDocument/2006/relationships/hyperlink" Target="https://avatars.dzeninfra.ru/get-zen_doc/3396902/pub_62790f4cf680416ea3f8b745_6279e10ad2a0584ec4b47955/scale_1200" TargetMode="External"/><Relationship Id="rId2" Type="http://schemas.openxmlformats.org/officeDocument/2006/relationships/hyperlink" Target="https://avatars.dzeninfra.ru/get-zen_doc/4979934/pub_62790f4cf680416ea3f8b745_6279d386d2a0584ec4a968df/scale_1200" TargetMode="External"/><Relationship Id="rId16" Type="http://schemas.openxmlformats.org/officeDocument/2006/relationships/hyperlink" Target="https://avatars.dzeninfra.ru/get-zen_doc/1246934/pub_62790f4cf680416ea3f8b745_6279b1d84cf2aa44037a9fac/scale_120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vatars.dzeninfra.ru/get-zen_doc/4340095/pub_62790f4cf680416ea3f8b745_627990fb1ae7846cd20e16fb/scale_1200" TargetMode="External"/><Relationship Id="rId11" Type="http://schemas.openxmlformats.org/officeDocument/2006/relationships/hyperlink" Target="https://avatars.dzeninfra.ru/get-zen_doc/3950646/pub_62790f4cf680416ea3f8b745_6279af1c794d713356895169/scale_1200" TargetMode="External"/><Relationship Id="rId5" Type="http://schemas.openxmlformats.org/officeDocument/2006/relationships/hyperlink" Target="https://avatars.dzeninfra.ru/get-zen_doc/4340095/pub_62790f4cf680416ea3f8b745_627990fb1ae7846cd20e16fb" TargetMode="External"/><Relationship Id="rId15" Type="http://schemas.openxmlformats.org/officeDocument/2006/relationships/hyperlink" Target="https://avatars.dzeninfra.ru/get-zen_doc/5249897/pub_62790f4cf680416ea3f8b745_6279d34fd4ec0d1542271869/scale_1200" TargetMode="External"/><Relationship Id="rId10" Type="http://schemas.openxmlformats.org/officeDocument/2006/relationships/hyperlink" Target="https://avatars.dzeninfra.ru/get-zen_doc/5365952/pub_62790f4cf680416ea3f8b745_6279aeb94cf2aa4403794e08/scale_1200" TargetMode="External"/><Relationship Id="rId4" Type="http://schemas.openxmlformats.org/officeDocument/2006/relationships/hyperlink" Target="https://avatars.dzeninfra.ru/get-zen_doc/5253732/pub_62790f4cf680416ea3f8b745_62798ec8aef4a05c4524260a/scale_1200" TargetMode="External"/><Relationship Id="rId9" Type="http://schemas.openxmlformats.org/officeDocument/2006/relationships/hyperlink" Target="https://avatars.dzeninfra.ru/get-zen_doc/198359/pub_62790f4cf680416ea3f8b745_6279ab13fabf455791f79625/scale_1200" TargetMode="External"/><Relationship Id="rId14" Type="http://schemas.openxmlformats.org/officeDocument/2006/relationships/hyperlink" Target="https://avatars.dzeninfra.ru/get-zen_doc/5232922/pub_62790f4cf680416ea3f8b745_6279b181d2a0584ec4977a80/scale_120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0B041E-C895-48E4-BF6C-3755B4E31A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ru-RU" b="1" i="0" dirty="0">
                <a:effectLst/>
                <a:latin typeface="-apple-system"/>
              </a:rPr>
            </a:br>
            <a:endParaRPr lang="ru-RU" dirty="0"/>
          </a:p>
        </p:txBody>
      </p:sp>
      <p:pic>
        <p:nvPicPr>
          <p:cNvPr id="2050" name="Picture 2" descr="Кочергин Николай Михайлович">
            <a:extLst>
              <a:ext uri="{FF2B5EF4-FFF2-40B4-BE49-F238E27FC236}">
                <a16:creationId xmlns:a16="http://schemas.microsoft.com/office/drawing/2014/main" id="{87A45424-0FBF-4E27-8699-D992668C0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61" y="1390580"/>
            <a:ext cx="3520440" cy="491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E5C06D-9DA9-4D77-86B5-04BAD84A915A}"/>
              </a:ext>
            </a:extLst>
          </p:cNvPr>
          <p:cNvSpPr txBox="1"/>
          <p:nvPr/>
        </p:nvSpPr>
        <p:spPr>
          <a:xfrm>
            <a:off x="478465" y="159488"/>
            <a:ext cx="87080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i="1" dirty="0"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Муниципальное учреждение дополнительного образования</a:t>
            </a:r>
            <a:br>
              <a:rPr lang="ru-RU" sz="1800" i="1" dirty="0"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</a:br>
            <a:r>
              <a:rPr lang="ru-RU" sz="1800" i="1" dirty="0"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«Центр эстетического воспитания детей»</a:t>
            </a:r>
            <a:br>
              <a:rPr lang="ru-RU" sz="1800" i="1" dirty="0"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</a:br>
            <a:r>
              <a:rPr lang="ru-RU" sz="1800" i="1" dirty="0"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города Саранска Республики Мордовия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D9CDA7-7D87-49B0-9164-44BBEB59B8E8}"/>
              </a:ext>
            </a:extLst>
          </p:cNvPr>
          <p:cNvSpPr txBox="1"/>
          <p:nvPr/>
        </p:nvSpPr>
        <p:spPr>
          <a:xfrm>
            <a:off x="6096000" y="4465674"/>
            <a:ext cx="6003850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i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Подготовила: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педагог дополнительного образования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студии изобразительного искусства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Павельева Елена Федоровна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                              Саранск 2024</a:t>
            </a:r>
            <a:endParaRPr lang="ru-RU" sz="1600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DEEB40-836D-4FF6-BF21-FFF70AD12D77}"/>
              </a:ext>
            </a:extLst>
          </p:cNvPr>
          <p:cNvSpPr txBox="1"/>
          <p:nvPr/>
        </p:nvSpPr>
        <p:spPr>
          <a:xfrm>
            <a:off x="3423684" y="2030819"/>
            <a:ext cx="867616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i="0" dirty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Методическая разработка  </a:t>
            </a:r>
            <a:r>
              <a:rPr lang="ru-RU" sz="2800" b="1" dirty="0">
                <a:solidFill>
                  <a:srgbClr val="FFC000"/>
                </a:solidFill>
                <a:latin typeface="Arial Black" panose="020B0A04020102020204" pitchFamily="34" charset="0"/>
              </a:rPr>
              <a:t>по изобразительному искусству на тему:</a:t>
            </a:r>
            <a:r>
              <a:rPr lang="ru-RU" sz="2800" b="1" i="0" dirty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ru-RU" sz="2800" b="1" i="0" dirty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«Сказки и былины в иллюстрациях Николая Михайловича Кочергина».</a:t>
            </a:r>
            <a:endParaRPr lang="ru-RU" sz="28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147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347F5F-D3A6-44C3-B2EE-1DC9C885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"/>
            <a:ext cx="9404723" cy="499730"/>
          </a:xfrm>
        </p:spPr>
        <p:txBody>
          <a:bodyPr/>
          <a:lstStyle/>
          <a:p>
            <a:r>
              <a:rPr lang="ru-RU" sz="2800" dirty="0">
                <a:solidFill>
                  <a:schemeClr val="accent1"/>
                </a:solidFill>
                <a:latin typeface="Bahnschrift SemiBold Condensed" panose="020B0502040204020203" pitchFamily="34" charset="0"/>
              </a:rPr>
              <a:t>Биография художника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9AA1FD-10CD-4502-8CF0-3F90C170E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815" y="584791"/>
            <a:ext cx="11653284" cy="6071189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dirty="0"/>
              <a:t>	</a:t>
            </a:r>
            <a:r>
              <a:rPr lang="ru-RU" dirty="0">
                <a:latin typeface="Arial Black" panose="020B0A04020102020204" pitchFamily="34" charset="0"/>
              </a:rPr>
              <a:t>Николай Михайлович Кочергин родился 1897 года в селе Всесвятском. Это небольшое село находилось в нескольких верстах от Тверской заставы. Сегодня именно здесь расположена станция метро "Сокол”. После нескольких лет занятий в сельской школе Николай Кочергин был определен в городское училище в Замоскворечье, где учился без особого желания и предпочитал вместо уроков убегать в Третьяковскую галерею или Румянцевский музей. Любовь к искусству привела его в 1908 году в Строгановское художественно-промышленное училище. Получив сначала общее образование, Кочергин успешно овладел и специальными предметами. Этому способствовали опытные преподаватели, работавшие в училище. Умение свободно разбираться в эпохах и стилях, привычка просматривать альбомы, справочники, знакомясь с которыми художник постоянно пополнял свои знания, подтолкнули Кочергина к собиранию книг. За несколько десятилетий им была собрана богатая библиотека по изобразительному искусству, одна из наиболее значительных в частных коллекциях Ленинграда. Продолжая занятия в училище, Николай Кочергин увлекся скульптурой из дерева, а через некоторое время был даже назначен помощником заведующего резчицкой деревянной мастерской. Летом 1918 года он вступил добровольцем в Красную Армию и вскоре был направлен в высшую школу военной маскировки (ВШВМ). Кочергин создавал советский плакат, внеся в него свой оригинальный вклад, такими произведениями агитационного искусства, как "Очередь за Врангелем”, "1 Мая”, "Дети-цветы коммуны”. К этому необходимо добавить его обширную деятельность для газет и журналов двадцатых-сороковых годов в карикатуре, в оформлении периодических изданий "Красная панорама”, "Огонек”, "Вокруг света” и "Мир приключений”.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>
                <a:latin typeface="Arial Black" panose="020B0A04020102020204" pitchFamily="34" charset="0"/>
              </a:rPr>
              <a:t>	С 1941 года основным делом Кочергина стала агитационо - плакатная тематика. В блокадном Ленинграде, как и тысячи ленинградцев, тяжело-больной Кочергин отдавал созданию агитационных произведений все свои силы. Он принимал участие и в создании "Окон ТАСС”. Весной 1942 года он был вывезен в тяжелом состоянии из города "дорогой жизни” по льду Ладожского озера. Кочергин с семьей эвакуировался в город Фрунзе. В конце сороковых годов художником был создан ряд монументальных полотен — "Новгород наш” (1946), "Ленинградцы” (1948), "Штурм Зимнего дворца” (1950).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>
                <a:latin typeface="Arial Black" panose="020B0A040201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849222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7ACFA0-CF4E-436F-824A-621F490AA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74428"/>
            <a:ext cx="9404723" cy="648586"/>
          </a:xfrm>
        </p:spPr>
        <p:txBody>
          <a:bodyPr/>
          <a:lstStyle/>
          <a:p>
            <a:r>
              <a:rPr lang="ru-RU" sz="2800" dirty="0">
                <a:solidFill>
                  <a:schemeClr val="accent1"/>
                </a:solidFill>
                <a:latin typeface="Bahnschrift SemiBold Condensed" panose="020B0502040204020203" pitchFamily="34" charset="0"/>
              </a:rPr>
              <a:t>Биография художника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72B9FD-E44F-47DC-BC2B-040CEEDA5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548" y="723014"/>
            <a:ext cx="11536325" cy="5525386"/>
          </a:xfrm>
        </p:spPr>
        <p:txBody>
          <a:bodyPr>
            <a:normAutofit fontScale="77500" lnSpcReduction="2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ru-RU" b="0" i="0" dirty="0">
                <a:effectLst/>
                <a:latin typeface="-apple-system"/>
              </a:rPr>
              <a:t>	</a:t>
            </a:r>
            <a:r>
              <a:rPr lang="ru-RU" b="0" i="0" dirty="0">
                <a:effectLst/>
                <a:latin typeface="Arial Black" panose="020B0A04020102020204" pitchFamily="34" charset="0"/>
              </a:rPr>
              <a:t>Его чудесные завораживающие иллюстрации, которые хочется рассматривать снова и снова, входят в нашу жизнь с самого раннего детства вместе с русскими народными сказками и былинами, они безо всякого преувеличения создают представление о нашем далёком героическом прошлом, они узнаваемы и любимы не одним поколением читателей.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ru-RU" b="0" i="0" dirty="0">
                <a:effectLst/>
                <a:latin typeface="Arial Black" panose="020B0A04020102020204" pitchFamily="34" charset="0"/>
              </a:rPr>
              <a:t>	Кочергин Николай Михайлович (1897 - 1974) - один из самых ярких представителей «золотого века» детской иллюстрации.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ru-RU" b="0" i="0" dirty="0">
                <a:effectLst/>
                <a:latin typeface="Arial Black" panose="020B0A04020102020204" pitchFamily="34" charset="0"/>
              </a:rPr>
              <a:t>	Но не сразу Кочергин пришёл к иллюстрированию книг, прежде были плакаты, монументально-декоративное искусство, живопись, деревянная скульптура, газетная и журнальная графика. В годы гражданской войны Николай Михайлович руководил плакатной мастерской в Харькове, затем был одним из организаторов Бакинского отделения «Окон сатиры РОСТА», затем – Кавказского («Окна РОСТА» — специфическая форма массового агитационного искусства, возникшая в период Гражданской войны и интервенции (1918—1920)). В 30-е годы Кочергин оформлял физкультурные парады и праздники, делал агитационные плакаты. Во время Великой Отечественной войны в блокадном Ленинграде создавал патриотические плакаты. Художник чудом выжил во время блокады Ленинграда. Его, уже полуживого, эвакуировали по дороге жизни.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ru-RU" b="0" i="0">
                <a:effectLst/>
                <a:latin typeface="Arial Black" panose="020B0A04020102020204" pitchFamily="34" charset="0"/>
              </a:rPr>
              <a:t>	</a:t>
            </a:r>
            <a:r>
              <a:rPr lang="ru-RU" b="0" i="0" dirty="0">
                <a:effectLst/>
                <a:latin typeface="Arial Black" panose="020B0A04020102020204" pitchFamily="34" charset="0"/>
              </a:rPr>
              <a:t>	После войны Кочергин в качестве художника-иллюстратора начал сотрудничать с детскими журналами, он очень увлёкся рисованием для детей, и для него детская книжная иллюстрация стала не просто дополнением к повествованию, а настоящим искусством.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3608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0B041E-C895-48E4-BF6C-3755B4E31A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628" y="148857"/>
            <a:ext cx="9448985" cy="425301"/>
          </a:xfrm>
        </p:spPr>
        <p:txBody>
          <a:bodyPr/>
          <a:lstStyle/>
          <a:p>
            <a:r>
              <a:rPr lang="ru-RU" sz="2400" dirty="0">
                <a:solidFill>
                  <a:srgbClr val="FFC000"/>
                </a:solidFill>
                <a:latin typeface="Arial Black" panose="020B0A04020102020204" pitchFamily="34" charset="0"/>
              </a:rPr>
              <a:t>Маша и медведь              </a:t>
            </a:r>
            <a:r>
              <a:rPr lang="ru-RU" sz="2400" b="0" i="0" dirty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Конёк-горбунок</a:t>
            </a:r>
            <a:endParaRPr lang="ru-RU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074" name="Picture 2" descr="Маша и медведь">
            <a:extLst>
              <a:ext uri="{FF2B5EF4-FFF2-40B4-BE49-F238E27FC236}">
                <a16:creationId xmlns:a16="http://schemas.microsoft.com/office/drawing/2014/main" id="{3DB908D3-D14B-4742-8D76-F07F3343B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85" y="637953"/>
            <a:ext cx="3894506" cy="564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Конёк-горбунок">
            <a:extLst>
              <a:ext uri="{FF2B5EF4-FFF2-40B4-BE49-F238E27FC236}">
                <a16:creationId xmlns:a16="http://schemas.microsoft.com/office/drawing/2014/main" id="{8AA0FAD1-C1B0-4CBB-AA11-297623480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055" y="637953"/>
            <a:ext cx="4209693" cy="5688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27CB6B-A87C-4197-A284-B070CD5A0D4F}"/>
              </a:ext>
            </a:extLst>
          </p:cNvPr>
          <p:cNvSpPr txBox="1"/>
          <p:nvPr/>
        </p:nvSpPr>
        <p:spPr>
          <a:xfrm>
            <a:off x="8871346" y="1424764"/>
            <a:ext cx="315786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latin typeface="Arial Black" panose="020B0A04020102020204" pitchFamily="34" charset="0"/>
              </a:rPr>
              <a:t>Иллюстрирование именно детских сказок принесло художнику любовь и признание. Знаменитая сказка Ершова «Конёк-горбунок» с иллюстрациями Кочергина переиздавалась несколько раз.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5EA789-FBD5-4C61-AF24-D74584456179}"/>
              </a:ext>
            </a:extLst>
          </p:cNvPr>
          <p:cNvSpPr txBox="1"/>
          <p:nvPr/>
        </p:nvSpPr>
        <p:spPr>
          <a:xfrm>
            <a:off x="829340" y="3062177"/>
            <a:ext cx="831731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(Фото 1)                                            (Фото 2)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7770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0B041E-C895-48E4-BF6C-3755B4E31A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628" y="116958"/>
            <a:ext cx="9448985" cy="861420"/>
          </a:xfrm>
        </p:spPr>
        <p:txBody>
          <a:bodyPr/>
          <a:lstStyle/>
          <a:p>
            <a:pPr algn="ctr"/>
            <a:r>
              <a:rPr lang="ru-RU" sz="2400" b="0" i="0" dirty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Царевна-лягушка</a:t>
            </a:r>
            <a:br>
              <a:rPr lang="ru-RU" sz="2400" dirty="0">
                <a:solidFill>
                  <a:srgbClr val="FFC000"/>
                </a:solidFill>
                <a:latin typeface="Arial Black" panose="020B0A04020102020204" pitchFamily="34" charset="0"/>
              </a:rPr>
            </a:br>
            <a:endParaRPr lang="ru-RU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633A85-6D63-4D46-8A14-BF6FC7B70D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934" y="630865"/>
            <a:ext cx="11224437" cy="5007935"/>
          </a:xfrm>
        </p:spPr>
        <p:txBody>
          <a:bodyPr>
            <a:normAutofit/>
          </a:bodyPr>
          <a:lstStyle/>
          <a:p>
            <a:r>
              <a:rPr lang="ru-RU" sz="14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Со временем народные сказки стали занимать особое место в творчестве Николая Михайловича. Его рисунки на темы русской старины отнесены к числу выдающихся произведений отечественной книжной графики.</a:t>
            </a:r>
            <a:endParaRPr lang="ru-RU" sz="1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5128" name="Picture 8" descr="Царевна-лягушка">
            <a:extLst>
              <a:ext uri="{FF2B5EF4-FFF2-40B4-BE49-F238E27FC236}">
                <a16:creationId xmlns:a16="http://schemas.microsoft.com/office/drawing/2014/main" id="{29C4ED59-5E4C-4445-89AE-D6E788672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34" y="1422164"/>
            <a:ext cx="4040373" cy="4897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Царевна-лягушка">
            <a:extLst>
              <a:ext uri="{FF2B5EF4-FFF2-40B4-BE49-F238E27FC236}">
                <a16:creationId xmlns:a16="http://schemas.microsoft.com/office/drawing/2014/main" id="{F2147840-731D-4C78-B24B-F982C0648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037" y="1454990"/>
            <a:ext cx="6780029" cy="4864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8AC77B-803E-4AD4-BC4B-4BA1D5C8E632}"/>
              </a:ext>
            </a:extLst>
          </p:cNvPr>
          <p:cNvSpPr txBox="1"/>
          <p:nvPr/>
        </p:nvSpPr>
        <p:spPr>
          <a:xfrm>
            <a:off x="1233377" y="3115341"/>
            <a:ext cx="9374557" cy="38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  (Фото 3)                                                                   (Фото 4)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877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0A6AAF5-C1E3-41B3-B61B-BE617EDD0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550" y="244549"/>
            <a:ext cx="5851450" cy="6251943"/>
          </a:xfrm>
        </p:spPr>
        <p:txBody>
          <a:bodyPr/>
          <a:lstStyle/>
          <a:p>
            <a:pPr marL="0" indent="0">
              <a:buNone/>
            </a:pPr>
            <a:r>
              <a:rPr lang="ru-RU" b="0" i="0" dirty="0">
                <a:effectLst/>
                <a:latin typeface="-apple-system"/>
              </a:rPr>
              <a:t>	</a:t>
            </a:r>
          </a:p>
          <a:p>
            <a:pPr marL="0" indent="0">
              <a:buNone/>
            </a:pPr>
            <a:endParaRPr lang="ru-RU" dirty="0">
              <a:latin typeface="-apple-system"/>
            </a:endParaRPr>
          </a:p>
          <a:p>
            <a:pPr marL="0" indent="0">
              <a:buNone/>
            </a:pPr>
            <a:r>
              <a:rPr lang="ru-RU" b="0" i="0" dirty="0">
                <a:effectLst/>
                <a:latin typeface="-apple-system"/>
              </a:rPr>
              <a:t>	</a:t>
            </a:r>
            <a:r>
              <a:rPr lang="ru-RU" b="0" i="0" dirty="0">
                <a:effectLst/>
                <a:latin typeface="Arial Black" panose="020B0A04020102020204" pitchFamily="34" charset="0"/>
              </a:rPr>
              <a:t>Художник глубоко изучал быт, уклад и архитектуру стародавних времён. Он писал: «Чтобы изучить, зарисовать древние русские крепости, соборы, старинные здания, я ездил в Новгород, в Псков, Изборск, Печоры.</a:t>
            </a:r>
          </a:p>
          <a:p>
            <a:pPr marL="0" indent="0">
              <a:buNone/>
            </a:pPr>
            <a:r>
              <a:rPr lang="ru-RU" b="0" i="0" dirty="0">
                <a:effectLst/>
                <a:latin typeface="Arial Black" panose="020B0A04020102020204" pitchFamily="34" charset="0"/>
              </a:rPr>
              <a:t>	Легко себе представить, что именно над такими башнями и куполами, над такими зубчатыми стенами пролетали змеи-Горынычи и деревянные воздушные корабли, построенные мастером на все руки Иванушкой-дурачком».</a:t>
            </a:r>
            <a:endParaRPr lang="ru-RU" dirty="0">
              <a:latin typeface="Arial Black" panose="020B0A04020102020204" pitchFamily="34" charset="0"/>
            </a:endParaRPr>
          </a:p>
          <a:p>
            <a:endParaRPr lang="ru-RU" dirty="0"/>
          </a:p>
        </p:txBody>
      </p:sp>
      <p:pic>
        <p:nvPicPr>
          <p:cNvPr id="6146" name="Picture 2" descr="-6">
            <a:extLst>
              <a:ext uri="{FF2B5EF4-FFF2-40B4-BE49-F238E27FC236}">
                <a16:creationId xmlns:a16="http://schemas.microsoft.com/office/drawing/2014/main" id="{48859E78-9516-46A6-89ED-6F0E1450C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145" y="126262"/>
            <a:ext cx="4901246" cy="6133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DA2DDC-F230-42DE-84E3-393B5E3571FB}"/>
              </a:ext>
            </a:extLst>
          </p:cNvPr>
          <p:cNvSpPr txBox="1"/>
          <p:nvPr/>
        </p:nvSpPr>
        <p:spPr>
          <a:xfrm>
            <a:off x="8537944" y="3063580"/>
            <a:ext cx="22860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 </a:t>
            </a: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(Фото 5)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944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0B041E-C895-48E4-BF6C-3755B4E31A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181" y="0"/>
            <a:ext cx="10313582" cy="1626781"/>
          </a:xfrm>
        </p:spPr>
        <p:txBody>
          <a:bodyPr/>
          <a:lstStyle/>
          <a:p>
            <a:pPr algn="ctr"/>
            <a:r>
              <a:rPr lang="ru-RU" sz="2400" b="0" i="0" dirty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«Иван-Царевич и Серый Волк»</a:t>
            </a:r>
            <a:br>
              <a:rPr lang="ru-RU" b="0" i="0" dirty="0">
                <a:effectLst/>
                <a:latin typeface="-apple-system"/>
              </a:rPr>
            </a:br>
            <a:endParaRPr lang="ru-RU" dirty="0"/>
          </a:p>
        </p:txBody>
      </p:sp>
      <p:pic>
        <p:nvPicPr>
          <p:cNvPr id="7170" name="Picture 2" descr="Иван-Царевич и Серый Волк">
            <a:extLst>
              <a:ext uri="{FF2B5EF4-FFF2-40B4-BE49-F238E27FC236}">
                <a16:creationId xmlns:a16="http://schemas.microsoft.com/office/drawing/2014/main" id="{321AC1D2-1B22-4909-8470-2F541564D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60" y="568958"/>
            <a:ext cx="9397150" cy="6108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6B801D-10BD-4347-A3D8-D3F2362647A8}"/>
              </a:ext>
            </a:extLst>
          </p:cNvPr>
          <p:cNvSpPr txBox="1"/>
          <p:nvPr/>
        </p:nvSpPr>
        <p:spPr>
          <a:xfrm>
            <a:off x="10065489" y="3233701"/>
            <a:ext cx="184297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   (Фото 6)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3108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087035-874A-46C5-9272-729067690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38223"/>
            <a:ext cx="9404723" cy="701749"/>
          </a:xfrm>
        </p:spPr>
        <p:txBody>
          <a:bodyPr/>
          <a:lstStyle/>
          <a:p>
            <a:pPr algn="ctr"/>
            <a:r>
              <a:rPr lang="ru-RU" sz="2400" b="0" i="0" dirty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«Про Иванушку-дурачка»</a:t>
            </a:r>
            <a:endParaRPr lang="ru-RU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pic>
        <p:nvPicPr>
          <p:cNvPr id="8194" name="Picture 2" descr="Про Иванушку-дурачка">
            <a:extLst>
              <a:ext uri="{FF2B5EF4-FFF2-40B4-BE49-F238E27FC236}">
                <a16:creationId xmlns:a16="http://schemas.microsoft.com/office/drawing/2014/main" id="{C9169EFC-27DF-4C21-BBFE-1A3F38A02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86" y="661665"/>
            <a:ext cx="8946541" cy="581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836366-2DF2-433A-A1AD-953F4C2589DF}"/>
              </a:ext>
            </a:extLst>
          </p:cNvPr>
          <p:cNvSpPr txBox="1"/>
          <p:nvPr/>
        </p:nvSpPr>
        <p:spPr>
          <a:xfrm>
            <a:off x="9835116" y="3233700"/>
            <a:ext cx="206271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 (Фото 7)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3275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0B041E-C895-48E4-BF6C-3755B4E31A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832" y="0"/>
            <a:ext cx="10239153" cy="627321"/>
          </a:xfrm>
        </p:spPr>
        <p:txBody>
          <a:bodyPr/>
          <a:lstStyle/>
          <a:p>
            <a:r>
              <a:rPr lang="ru-RU" sz="2400" b="0" i="0" dirty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«Летучий корабль»                           </a:t>
            </a:r>
            <a:r>
              <a:rPr lang="ru-RU" sz="1200" b="0" i="0" dirty="0">
                <a:effectLst/>
                <a:latin typeface="-apple-system"/>
              </a:rPr>
              <a:t> </a:t>
            </a:r>
            <a:r>
              <a:rPr lang="ru-RU" sz="2400" b="0" i="0" dirty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«Сивка-бурка»</a:t>
            </a:r>
            <a:endParaRPr lang="ru-RU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218" name="Picture 2" descr="Летучий корабль">
            <a:extLst>
              <a:ext uri="{FF2B5EF4-FFF2-40B4-BE49-F238E27FC236}">
                <a16:creationId xmlns:a16="http://schemas.microsoft.com/office/drawing/2014/main" id="{47FA9E78-AD37-401A-9ACD-9F7FDE9EE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78" y="680958"/>
            <a:ext cx="4508206" cy="5658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Сивка-бурка">
            <a:extLst>
              <a:ext uri="{FF2B5EF4-FFF2-40B4-BE49-F238E27FC236}">
                <a16:creationId xmlns:a16="http://schemas.microsoft.com/office/drawing/2014/main" id="{674C774F-CB5C-471F-B7D4-E57C5687C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883" y="680958"/>
            <a:ext cx="4652247" cy="566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6EF653-F9F3-434F-AB1F-9A535089EB4E}"/>
              </a:ext>
            </a:extLst>
          </p:cNvPr>
          <p:cNvSpPr txBox="1"/>
          <p:nvPr/>
        </p:nvSpPr>
        <p:spPr>
          <a:xfrm>
            <a:off x="839971" y="3095202"/>
            <a:ext cx="1072825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             (Фото 8)                                                                   (Фото 9)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2922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0B041E-C895-48E4-BF6C-3755B4E31A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725" y="121186"/>
            <a:ext cx="9506888" cy="396607"/>
          </a:xfrm>
        </p:spPr>
        <p:txBody>
          <a:bodyPr/>
          <a:lstStyle/>
          <a:p>
            <a:pPr algn="ctr"/>
            <a:r>
              <a:rPr lang="ru-RU" sz="2400" b="0" i="0" dirty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«По щучьему веленью»</a:t>
            </a:r>
            <a:endParaRPr lang="ru-RU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1266" name="Picture 2" descr="По щучьему веленью">
            <a:extLst>
              <a:ext uri="{FF2B5EF4-FFF2-40B4-BE49-F238E27FC236}">
                <a16:creationId xmlns:a16="http://schemas.microsoft.com/office/drawing/2014/main" id="{4A77ACC9-4B7B-45AA-873D-03D523E2C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81" y="517793"/>
            <a:ext cx="9793575" cy="592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C99403-0346-4851-8678-676883A143A6}"/>
              </a:ext>
            </a:extLst>
          </p:cNvPr>
          <p:cNvSpPr txBox="1"/>
          <p:nvPr/>
        </p:nvSpPr>
        <p:spPr>
          <a:xfrm>
            <a:off x="10388009" y="3233701"/>
            <a:ext cx="147360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(Фото 10)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0723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9C3304-FDA4-4CC8-B8F4-7513D35F9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61" y="85061"/>
            <a:ext cx="9965774" cy="1768187"/>
          </a:xfrm>
        </p:spPr>
        <p:txBody>
          <a:bodyPr/>
          <a:lstStyle/>
          <a:p>
            <a:r>
              <a:rPr lang="ru-RU" sz="2400" b="0" i="0" dirty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«Пойди туда – не знаю куда»</a:t>
            </a:r>
            <a:endParaRPr lang="ru-RU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2290" name="Picture 2" descr="Пойди туда – не знаю куда">
            <a:extLst>
              <a:ext uri="{FF2B5EF4-FFF2-40B4-BE49-F238E27FC236}">
                <a16:creationId xmlns:a16="http://schemas.microsoft.com/office/drawing/2014/main" id="{FE0B184A-AF4E-4674-9909-E7D46848B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14" y="632637"/>
            <a:ext cx="4619177" cy="5592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07B7F47-934F-48EB-B8C3-544F22161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725" y="238222"/>
            <a:ext cx="4470954" cy="598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A0F4D4-A0B1-4CBF-A8A3-EDCA3594864C}"/>
              </a:ext>
            </a:extLst>
          </p:cNvPr>
          <p:cNvSpPr txBox="1"/>
          <p:nvPr/>
        </p:nvSpPr>
        <p:spPr>
          <a:xfrm>
            <a:off x="1275906" y="3095202"/>
            <a:ext cx="943107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  (Фото 11)                                                                      (Фото 12)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7994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B7C156-1C74-469A-A559-E817D07A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0"/>
            <a:ext cx="9404723" cy="1853248"/>
          </a:xfrm>
        </p:spPr>
        <p:txBody>
          <a:bodyPr/>
          <a:lstStyle/>
          <a:p>
            <a:pPr algn="ctr"/>
            <a:r>
              <a:rPr lang="ru-RU" sz="2400" b="0" i="0" dirty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«Конёк-горбунок»</a:t>
            </a:r>
            <a:endParaRPr lang="ru-RU" sz="24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3314" name="Picture 2" descr="Конёк-горбунок">
            <a:extLst>
              <a:ext uri="{FF2B5EF4-FFF2-40B4-BE49-F238E27FC236}">
                <a16:creationId xmlns:a16="http://schemas.microsoft.com/office/drawing/2014/main" id="{BA20369B-C282-4596-A770-8202F2FAD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255" y="524541"/>
            <a:ext cx="7536269" cy="6029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076FB4-3300-42F2-B5AE-4B1574993AA5}"/>
              </a:ext>
            </a:extLst>
          </p:cNvPr>
          <p:cNvSpPr txBox="1"/>
          <p:nvPr/>
        </p:nvSpPr>
        <p:spPr>
          <a:xfrm>
            <a:off x="9750056" y="3217751"/>
            <a:ext cx="190322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(Фото 13)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9338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C8F93ED-673A-4068-8770-B55C32D2C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82" y="1244009"/>
            <a:ext cx="11621386" cy="500439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3900" b="0" i="0" dirty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Русские богатыри и герои вдохновляли Николая Михайловича на создание целых циклов сказочных иллюстраций.</a:t>
            </a:r>
          </a:p>
          <a:p>
            <a:pPr marL="0" indent="0" algn="ctr">
              <a:buNone/>
            </a:pPr>
            <a:r>
              <a:rPr lang="ru-RU" sz="3900" b="0" i="0" dirty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Так, в 1949 году художник проиллюстрировал книгу «Русь богатырская» в пересказе Карнауховой Ирины, и эта книга стала своего рода литературным памятником погибшим воинам Великой войны. Кочергин проиллюстрировал более двадцати былин, среди которых «</a:t>
            </a:r>
            <a:r>
              <a:rPr lang="ru-RU" sz="3900" b="0" i="0" dirty="0" err="1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Светогор</a:t>
            </a:r>
            <a:r>
              <a:rPr lang="ru-RU" sz="3900" b="0" i="0" dirty="0">
                <a:solidFill>
                  <a:srgbClr val="FFC000"/>
                </a:solidFill>
                <a:effectLst/>
                <a:latin typeface="Arial Black" panose="020B0A04020102020204" pitchFamily="34" charset="0"/>
              </a:rPr>
              <a:t>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4620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59" name="Picture 23" descr="-17">
            <a:extLst>
              <a:ext uri="{FF2B5EF4-FFF2-40B4-BE49-F238E27FC236}">
                <a16:creationId xmlns:a16="http://schemas.microsoft.com/office/drawing/2014/main" id="{1656112A-7F8D-42E9-BB7B-DA384A69A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19" y="206702"/>
            <a:ext cx="5046443" cy="606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61" name="Picture 25" descr="Светогор">
            <a:extLst>
              <a:ext uri="{FF2B5EF4-FFF2-40B4-BE49-F238E27FC236}">
                <a16:creationId xmlns:a16="http://schemas.microsoft.com/office/drawing/2014/main" id="{A1D18D9C-F6A3-4B40-8CBC-53C2590C5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860" y="251636"/>
            <a:ext cx="4231775" cy="601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EB2F3F-804D-411B-92F3-DD55F6DA938C}"/>
              </a:ext>
            </a:extLst>
          </p:cNvPr>
          <p:cNvSpPr txBox="1"/>
          <p:nvPr/>
        </p:nvSpPr>
        <p:spPr>
          <a:xfrm>
            <a:off x="1474365" y="3051544"/>
            <a:ext cx="9381476" cy="3700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 </a:t>
            </a: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(Фото 14)                                                                      (Фото 15)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5488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8BFF98F-0B47-4178-BBAC-BC5945BA6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019" y="499730"/>
            <a:ext cx="11759609" cy="574866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>
                <a:solidFill>
                  <a:srgbClr val="FFC000"/>
                </a:solidFill>
                <a:latin typeface="Arial Black" panose="020B0A04020102020204" pitchFamily="34" charset="0"/>
              </a:rPr>
              <a:t>Эти творческие достижения еще раз убеждают, что Кочергин — один из самых опытных и значительных мастеров советской детской книги, завоевавший широкое признание. Достижения Кочергина в иллюстрировании детской литературы и в эстампах на темы фольклора знаменовали высший этап развития его графики, связанный с общим подъемом советского искусства в середине шестидесятых и в семидесятые годы. </a:t>
            </a:r>
          </a:p>
          <a:p>
            <a:pPr marL="0" indent="0" algn="ctr">
              <a:buNone/>
            </a:pPr>
            <a:r>
              <a:rPr lang="ru-RU" sz="2800" dirty="0">
                <a:solidFill>
                  <a:srgbClr val="FFC000"/>
                </a:solidFill>
                <a:latin typeface="Arial Black" panose="020B0A04020102020204" pitchFamily="34" charset="0"/>
              </a:rPr>
              <a:t>Количество произведений Кочергина очень велико. Художник работал в искусстве более полувека и всегда говорил, что он стремился, чтобы его искусство было доступно самым широким слоям зрителей. </a:t>
            </a:r>
          </a:p>
        </p:txBody>
      </p:sp>
    </p:spTree>
    <p:extLst>
      <p:ext uri="{BB962C8B-B14F-4D97-AF65-F5344CB8AC3E}">
        <p14:creationId xmlns:p14="http://schemas.microsoft.com/office/powerpoint/2010/main" val="546887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6A35C9-7A29-45A7-B8A4-95253B935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791" y="116958"/>
            <a:ext cx="9466043" cy="701749"/>
          </a:xfrm>
        </p:spPr>
        <p:txBody>
          <a:bodyPr/>
          <a:lstStyle/>
          <a:p>
            <a:r>
              <a:rPr lang="ru-RU" sz="2800" dirty="0">
                <a:solidFill>
                  <a:schemeClr val="accent1"/>
                </a:solidFill>
                <a:latin typeface="Bahnschrift Condensed" panose="020B0502040204020203" pitchFamily="34" charset="0"/>
              </a:rPr>
              <a:t>Интернет источник: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F41650-BA2E-4548-8959-D74CBB7C0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977" y="818708"/>
            <a:ext cx="11419367" cy="542969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dirty="0">
                <a:latin typeface="Arial Black" panose="020B0A04020102020204" pitchFamily="34" charset="0"/>
                <a:hlinkClick r:id="rId2"/>
              </a:rPr>
              <a:t>https://dzen.ru/a/YnkPTPaAQW6j-LdF</a:t>
            </a:r>
            <a:endParaRPr lang="ru-RU" sz="1800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dirty="0">
                <a:latin typeface="Arial Black" panose="020B0A04020102020204" pitchFamily="34" charset="0"/>
                <a:hlinkClick r:id="rId3"/>
              </a:rPr>
              <a:t>https://www.livemaster.ru/topic/1005459-volshebnye-skazki-nikolaya-kochergina</a:t>
            </a:r>
            <a:endParaRPr lang="ru-RU" sz="1800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dirty="0">
                <a:latin typeface="Arial Black" panose="020B0A04020102020204" pitchFamily="34" charset="0"/>
                <a:hlinkClick r:id="rId4"/>
              </a:rPr>
              <a:t>https://krest9nka.livejournal.com/1752.html</a:t>
            </a:r>
            <a:endParaRPr lang="ru-RU" sz="1800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dirty="0">
                <a:latin typeface="Arial Black" panose="020B0A04020102020204" pitchFamily="34" charset="0"/>
                <a:hlinkClick r:id="rId5"/>
              </a:rPr>
              <a:t>https://fantlab.ru/art1506</a:t>
            </a:r>
            <a:endParaRPr lang="ru-RU" sz="1800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dirty="0">
                <a:latin typeface="Arial Black" panose="020B0A04020102020204" pitchFamily="34" charset="0"/>
                <a:hlinkClick r:id="rId6"/>
              </a:rPr>
              <a:t>https://id-nigma.livejournal.com/20938.html</a:t>
            </a:r>
            <a:endParaRPr lang="ru-RU" sz="1800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dirty="0">
                <a:latin typeface="Arial Black" panose="020B0A04020102020204" pitchFamily="34" charset="0"/>
                <a:hlinkClick r:id="rId7"/>
              </a:rPr>
              <a:t>https://babiki.ru/blog/kulturnoe-nasledie/146783.html?utm_referrer=https%3A%2F%2Fyandex.ru%2F</a:t>
            </a:r>
            <a:endParaRPr lang="ru-RU" sz="1800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dirty="0">
                <a:latin typeface="Arial Black" panose="020B0A04020102020204" pitchFamily="34" charset="0"/>
                <a:hlinkClick r:id="rId8"/>
              </a:rPr>
              <a:t>https://pikabu.ru/story/khudozhnik_nikolay_kochergin_i_ego_tvorcheskiy_put_7822863</a:t>
            </a:r>
            <a:endParaRPr lang="ru-RU" sz="1800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dirty="0">
                <a:latin typeface="Arial Black" panose="020B0A04020102020204" pitchFamily="34" charset="0"/>
                <a:hlinkClick r:id="rId9"/>
              </a:rPr>
              <a:t>https://rech-deti.ru/artists/?eid=11</a:t>
            </a:r>
            <a:endParaRPr lang="ru-RU" sz="1800" dirty="0">
              <a:latin typeface="Arial Black" panose="020B0A040201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dirty="0">
              <a:latin typeface="Arial Black" panose="020B0A040201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3981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C304A1-B2EE-4F6B-8E83-B80307905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874" y="159488"/>
            <a:ext cx="9699961" cy="1693760"/>
          </a:xfrm>
        </p:spPr>
        <p:txBody>
          <a:bodyPr/>
          <a:lstStyle/>
          <a:p>
            <a:r>
              <a:rPr lang="ru-RU" sz="2800" b="1" dirty="0">
                <a:solidFill>
                  <a:schemeClr val="accent1"/>
                </a:solidFill>
                <a:latin typeface="Bahnschrift SemiBold SemiConden" panose="020B0502040204020203" pitchFamily="34" charset="0"/>
              </a:rPr>
              <a:t>Источник фотографий: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111002-7EC4-44C6-B64B-3DCE91A28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874" y="809272"/>
            <a:ext cx="11600121" cy="5889240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на титульном листе)</a:t>
            </a:r>
            <a:r>
              <a:rPr lang="en-US" sz="2200" dirty="0">
                <a:latin typeface="Arial Black" panose="020B0A04020102020204" pitchFamily="34" charset="0"/>
                <a:hlinkClick r:id="rId2"/>
              </a:rPr>
              <a:t> https://avatars.dzeninfra.ru/get-zen_doc/4979934/pub_62790f4cf680416ea3f8b745_6279d386d2a0584ec4a968df/scale_1200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1)</a:t>
            </a:r>
            <a:r>
              <a:rPr lang="en-US" sz="2200" dirty="0">
                <a:latin typeface="Arial Black" panose="020B0A04020102020204" pitchFamily="34" charset="0"/>
              </a:rPr>
              <a:t> </a:t>
            </a:r>
            <a:r>
              <a:rPr lang="en-US" sz="2200" dirty="0">
                <a:latin typeface="Arial Black" panose="020B0A04020102020204" pitchFamily="34" charset="0"/>
                <a:hlinkClick r:id="rId3"/>
              </a:rPr>
              <a:t>https://avatars.dzeninfra.ru/get-zen_doc/1336031/pub_62790f4cf680416ea3f8b745_6279d4d6bcf94359020d7c7c/scale_1200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2)</a:t>
            </a:r>
            <a:r>
              <a:rPr lang="en-US" sz="2200" dirty="0">
                <a:latin typeface="Arial Black" panose="020B0A04020102020204" pitchFamily="34" charset="0"/>
                <a:hlinkClick r:id="rId4"/>
              </a:rPr>
              <a:t> https://avatars.dzeninfra.ru/get-zen_doc/5253732/pub_62790f4cf680416ea3f8b745_62798ec8aef4a05c4524260a/scale_1200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3)</a:t>
            </a:r>
            <a:r>
              <a:rPr lang="en-US" sz="2200" dirty="0">
                <a:latin typeface="Arial Black" panose="020B0A04020102020204" pitchFamily="34" charset="0"/>
                <a:hlinkClick r:id="rId5"/>
              </a:rPr>
              <a:t> https://avatars.dzeninfra.ru/get-zen_doc/4340095/pub_62790f4cf680416ea3f8b745_627990fb1ae7846cd20e16fb</a:t>
            </a:r>
            <a:r>
              <a:rPr lang="en-US" sz="2200" dirty="0">
                <a:latin typeface="Arial Black" panose="020B0A04020102020204" pitchFamily="34" charset="0"/>
                <a:hlinkClick r:id="rId6"/>
              </a:rPr>
              <a:t>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4)</a:t>
            </a:r>
            <a:r>
              <a:rPr lang="en-US" sz="2200" dirty="0">
                <a:latin typeface="Arial Black" panose="020B0A04020102020204" pitchFamily="34" charset="0"/>
                <a:hlinkClick r:id="rId7"/>
              </a:rPr>
              <a:t> https://avatars.dzeninfra.ru/get-zen_doc/5257032/pub_62790f4cf680416ea3f8b745_6279d873d4ec0d15422b0a03/scale_1200</a:t>
            </a:r>
            <a:br>
              <a:rPr lang="ru-RU" sz="2200" dirty="0">
                <a:latin typeface="Arial Black" panose="020B0A04020102020204" pitchFamily="34" charset="0"/>
              </a:rPr>
            </a:br>
            <a:r>
              <a:rPr lang="ru-RU" sz="2200" dirty="0">
                <a:latin typeface="Arial Black" panose="020B0A04020102020204" pitchFamily="34" charset="0"/>
              </a:rPr>
              <a:t>(Фото 5)</a:t>
            </a:r>
            <a:r>
              <a:rPr lang="en-US" sz="2200" dirty="0">
                <a:latin typeface="Arial Black" panose="020B0A04020102020204" pitchFamily="34" charset="0"/>
                <a:hlinkClick r:id="rId8"/>
              </a:rPr>
              <a:t> https://avatars.dzeninfra.ru/get-zen_doc/5318099/pub_62790f4cf680416ea3f8b745_62799637e71a825dbd8d1e26/scale_1200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6)</a:t>
            </a:r>
            <a:r>
              <a:rPr lang="en-US" sz="2200" dirty="0">
                <a:latin typeface="Arial Black" panose="020B0A04020102020204" pitchFamily="34" charset="0"/>
                <a:hlinkClick r:id="rId9"/>
              </a:rPr>
              <a:t> https://avatars.dzeninfra.ru/get-zen_doc/198359/pub_62790f4cf680416ea3f8b745_6279ab13fabf455791f79625/scale_1200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7)</a:t>
            </a:r>
            <a:r>
              <a:rPr lang="en-US" sz="2200" dirty="0">
                <a:latin typeface="Arial Black" panose="020B0A04020102020204" pitchFamily="34" charset="0"/>
                <a:hlinkClick r:id="rId10"/>
              </a:rPr>
              <a:t> https://avatars.dzeninfra.ru/get-zen_doc/5365952/pub_62790f4cf680416ea3f8b745_6279aeb94cf2aa4403794e08/scale_1200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8)</a:t>
            </a:r>
            <a:r>
              <a:rPr lang="en-US" sz="2200" dirty="0">
                <a:latin typeface="Arial Black" panose="020B0A04020102020204" pitchFamily="34" charset="0"/>
                <a:hlinkClick r:id="rId11"/>
              </a:rPr>
              <a:t> https://avatars.dzeninfra.ru/get-zen_doc/3950646/pub_62790f4cf680416ea3f8b745_6279af1c794d713356895169/scale_1200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9)</a:t>
            </a:r>
            <a:r>
              <a:rPr lang="en-US" sz="2200" dirty="0">
                <a:latin typeface="Arial Black" panose="020B0A04020102020204" pitchFamily="34" charset="0"/>
                <a:hlinkClick r:id="rId12"/>
              </a:rPr>
              <a:t> https://avatars.dzeninfra.ru/get-zen_doc/1586206/pub_62790f4cf680416ea3f8b745_6279af714cf2aa440379a5ad/scale_1200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10) </a:t>
            </a:r>
            <a:r>
              <a:rPr lang="en-US" sz="2200" dirty="0">
                <a:latin typeface="Arial Black" panose="020B0A04020102020204" pitchFamily="34" charset="0"/>
                <a:hlinkClick r:id="rId13"/>
              </a:rPr>
              <a:t>https://avatars.dzeninfra.ru/get-zen_doc/5234501/pub_62790f4cf680416ea3f8b745_6279b051d2a0584ec496f8b3/scale_1200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11)</a:t>
            </a:r>
            <a:r>
              <a:rPr lang="en-US" sz="2200" dirty="0">
                <a:latin typeface="Arial Black" panose="020B0A04020102020204" pitchFamily="34" charset="0"/>
                <a:hlinkClick r:id="rId14"/>
              </a:rPr>
              <a:t> https://avatars.dzeninfra.ru/get-zen_doc/5232922/pub_62790f4cf680416ea3f8b745_6279b181d2a0584ec4977a80/scale_1200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12)</a:t>
            </a:r>
            <a:r>
              <a:rPr lang="en-US" sz="2200" dirty="0">
                <a:latin typeface="Arial Black" panose="020B0A04020102020204" pitchFamily="34" charset="0"/>
                <a:hlinkClick r:id="rId15"/>
              </a:rPr>
              <a:t> https://avatars.dzeninfra.ru/get-zen_doc/5249897/pub_62790f4cf680416ea3f8b745_6279d34fd4ec0d1542271869/scale_1200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13)</a:t>
            </a:r>
            <a:r>
              <a:rPr lang="en-US" sz="2200" dirty="0">
                <a:latin typeface="Arial Black" panose="020B0A04020102020204" pitchFamily="34" charset="0"/>
                <a:hlinkClick r:id="rId16"/>
              </a:rPr>
              <a:t> https://avatars.dzeninfra.ru/get-zen_doc/1246934/pub_62790f4cf680416ea3f8b745_6279b1d84cf2aa44037a9fac/scale_1200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14)</a:t>
            </a:r>
            <a:r>
              <a:rPr lang="en-US" sz="2200" dirty="0">
                <a:latin typeface="Arial Black" panose="020B0A04020102020204" pitchFamily="34" charset="0"/>
                <a:hlinkClick r:id="rId17"/>
              </a:rPr>
              <a:t> https://avatars.dzeninfra.ru/get-zen_doc/3396902/pub_62790f4cf680416ea3f8b745_6279e10ad2a0584ec4b47955/scale_1200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15)</a:t>
            </a:r>
            <a:r>
              <a:rPr lang="en-US" sz="2200" dirty="0">
                <a:latin typeface="Arial Black" panose="020B0A04020102020204" pitchFamily="34" charset="0"/>
                <a:hlinkClick r:id="rId18"/>
              </a:rPr>
              <a:t> https://avatars.dzeninfra.ru/get-zen_doc/118017/pub_62790f4cf680416ea3f8b745_6279e477aef4a05c455a01d7/scale_1200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2200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82930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118</TotalTime>
  <Words>1571</Words>
  <Application>Microsoft Office PowerPoint</Application>
  <PresentationFormat>Широкоэкранный</PresentationFormat>
  <Paragraphs>193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-apple-system</vt:lpstr>
      <vt:lpstr>Arial</vt:lpstr>
      <vt:lpstr>Arial Black</vt:lpstr>
      <vt:lpstr>Bahnschrift Condensed</vt:lpstr>
      <vt:lpstr>Bahnschrift SemiBold Condensed</vt:lpstr>
      <vt:lpstr>Bahnschrift SemiBold SemiConden</vt:lpstr>
      <vt:lpstr>Century Gothic</vt:lpstr>
      <vt:lpstr>Wingdings 3</vt:lpstr>
      <vt:lpstr>Ион</vt:lpstr>
      <vt:lpstr> </vt:lpstr>
      <vt:lpstr>Биография художника</vt:lpstr>
      <vt:lpstr>Биография художника</vt:lpstr>
      <vt:lpstr>Маша и медведь              Конёк-горбунок</vt:lpstr>
      <vt:lpstr>Царевна-лягушка </vt:lpstr>
      <vt:lpstr>Презентация PowerPoint</vt:lpstr>
      <vt:lpstr>«Иван-Царевич и Серый Волк» </vt:lpstr>
      <vt:lpstr>«Про Иванушку-дурачка»</vt:lpstr>
      <vt:lpstr>«Летучий корабль»                            «Сивка-бурка»</vt:lpstr>
      <vt:lpstr>«По щучьему веленью»</vt:lpstr>
      <vt:lpstr>«Пойди туда – не знаю куда»</vt:lpstr>
      <vt:lpstr>«Конёк-горбунок»</vt:lpstr>
      <vt:lpstr>Презентация PowerPoint</vt:lpstr>
      <vt:lpstr>Презентация PowerPoint</vt:lpstr>
      <vt:lpstr>Презентация PowerPoint</vt:lpstr>
      <vt:lpstr>Интернет источник:</vt:lpstr>
      <vt:lpstr>Источник фотографий: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Сказки и былины в иллюстрациях Кочергина </dc:title>
  <dc:creator>Елена</dc:creator>
  <cp:lastModifiedBy>Елена</cp:lastModifiedBy>
  <cp:revision>6</cp:revision>
  <dcterms:created xsi:type="dcterms:W3CDTF">2024-12-16T08:54:34Z</dcterms:created>
  <dcterms:modified xsi:type="dcterms:W3CDTF">2024-12-20T07:14:46Z</dcterms:modified>
</cp:coreProperties>
</file>