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4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73" r:id="rId15"/>
    <p:sldId id="271" r:id="rId16"/>
    <p:sldId id="276" r:id="rId17"/>
    <p:sldId id="277" r:id="rId18"/>
    <p:sldId id="268" r:id="rId19"/>
    <p:sldId id="269" r:id="rId20"/>
    <p:sldId id="270" r:id="rId21"/>
    <p:sldId id="272" r:id="rId22"/>
    <p:sldId id="27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avatars.dzeninfra.ru/get-zen_doc/271828/pub_64aeade5f6af215488e23d94_65303013e90008794d5988c0/scale_1200" TargetMode="External"/><Relationship Id="rId13" Type="http://schemas.openxmlformats.org/officeDocument/2006/relationships/hyperlink" Target="https://avatars.dzeninfra.ru/get-zen_doc/271828/pub_64aeade5f6af215488e23d94_653031ec5939720dfb9eed14/scale_1200" TargetMode="External"/><Relationship Id="rId18" Type="http://schemas.openxmlformats.org/officeDocument/2006/relationships/hyperlink" Target="http://svistanet.com/wp-content/uploads/2018/12/xudozhnik_Mixail_Kalinin_04.jpg" TargetMode="External"/><Relationship Id="rId3" Type="http://schemas.openxmlformats.org/officeDocument/2006/relationships/hyperlink" Target="https://artolyan.com/artists_all/mikhail-kalinin/" TargetMode="External"/><Relationship Id="rId21" Type="http://schemas.openxmlformats.org/officeDocument/2006/relationships/hyperlink" Target="https://avatars.dzeninfra.ru/get-zen_doc/271828/pub_64aeade5f6af215488e23d94_653040ae2e3c0e0626084d5e/scale_1200" TargetMode="External"/><Relationship Id="rId7" Type="http://schemas.openxmlformats.org/officeDocument/2006/relationships/hyperlink" Target="https://avatars.dzeninfra.ru/get-zen_doc/9865229/pub_64aeade5f6af215488e23d94_64aeaef70b530f4e2b571d85/scale_1200" TargetMode="External"/><Relationship Id="rId12" Type="http://schemas.openxmlformats.org/officeDocument/2006/relationships/hyperlink" Target="https://avatars.dzeninfra.ru/get-zen_doc/271828/pub_64aeade5f6af215488e23d94_6530c42b4f359a5199673159/scale_1200" TargetMode="External"/><Relationship Id="rId17" Type="http://schemas.openxmlformats.org/officeDocument/2006/relationships/hyperlink" Target="https://avatars.dzeninfra.ru/get-zen_doc/271828/pub_64aeade5f6af215488e23d94_65303d84837888561144a590/scale_1200" TargetMode="External"/><Relationship Id="rId2" Type="http://schemas.openxmlformats.org/officeDocument/2006/relationships/hyperlink" Target="https://svistanet.com/hudozhniki-i-art-proekty/kartini-i-zhivopis/xudozhnik-mixail-kalinin-osennie-korabli-i-vesennee-nastroenie.html" TargetMode="External"/><Relationship Id="rId16" Type="http://schemas.openxmlformats.org/officeDocument/2006/relationships/hyperlink" Target="https://avatars.dzeninfra.ru/get-zen_doc/10312763/pub_64aeade5f6af215488e23d94_64baa36402fc713a73feaca8/scale_1200" TargetMode="External"/><Relationship Id="rId20" Type="http://schemas.openxmlformats.org/officeDocument/2006/relationships/hyperlink" Target="https://avatars.dzeninfra.ru/get-zen_doc/9827869/pub_64aeade5f6af215488e23d94_64baa385f278c509e4adf771/scale_120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vatars.dzeninfra.ru/get-zen_doc/271828/pub_64aeade5f6af215488e23d94_65302bdde82387673f0e9b6b/scale_1200" TargetMode="External"/><Relationship Id="rId11" Type="http://schemas.openxmlformats.org/officeDocument/2006/relationships/hyperlink" Target="https://avatars.dzeninfra.ru/get-zen_doc/271828/pub_64aeade5f6af215488e23d94_653031b858c25016d7c6cf87/scale_1200" TargetMode="External"/><Relationship Id="rId24" Type="http://schemas.openxmlformats.org/officeDocument/2006/relationships/hyperlink" Target="https://avatars.dzeninfra.ru/get-zen_doc/271828/pub_64aeade5f6af215488e23d94_6530408f5939720dfbb8a80c/scale_1200" TargetMode="External"/><Relationship Id="rId5" Type="http://schemas.openxmlformats.org/officeDocument/2006/relationships/hyperlink" Target="https://artolyan.com/wp-content/uploads/2018/11/Kalinin-25&#1093;25.jpg" TargetMode="External"/><Relationship Id="rId15" Type="http://schemas.openxmlformats.org/officeDocument/2006/relationships/hyperlink" Target="https://avatars.dzeninfra.ru/get-zen_doc/10191615/pub_64aeade5f6af215488e23d94_64baa329c5a803508197ab80/scale_1200" TargetMode="External"/><Relationship Id="rId23" Type="http://schemas.openxmlformats.org/officeDocument/2006/relationships/hyperlink" Target="https://avatars.dzeninfra.ru/get-zen_doc/271828/pub_64aeade5f6af215488e23d94_6530403cac1eaf2192e1579b/scale_1200" TargetMode="External"/><Relationship Id="rId10" Type="http://schemas.openxmlformats.org/officeDocument/2006/relationships/hyperlink" Target="https://avatars.dzeninfra.ru/get-zen_doc/271828/pub_64aeade5f6af215488e23d94_6530319ad6100f7a6fe70546/scale_1200" TargetMode="External"/><Relationship Id="rId19" Type="http://schemas.openxmlformats.org/officeDocument/2006/relationships/hyperlink" Target="https://avatars.dzeninfra.ru/get-zen_doc/271828/pub_64aeade5f6af215488e23d94_6530353c36dbdd2c034c73d8/scale_1200" TargetMode="External"/><Relationship Id="rId4" Type="http://schemas.openxmlformats.org/officeDocument/2006/relationships/hyperlink" Target="https://melarusart.net/product-category/&#1082;&#1072;&#1083;&#1080;&#1085;&#1080;&#1085;-&#1084;&#1080;&#1093;&#1072;&#1080;&#1083;-&#1072;&#1083;&#1077;&#1082;&#1089;&#1072;&#1085;&#1076;&#1088;&#1086;&#1074;&#1080;&#1095;/" TargetMode="External"/><Relationship Id="rId9" Type="http://schemas.openxmlformats.org/officeDocument/2006/relationships/hyperlink" Target="https://avatars.dzeninfra.ru/get-zen_doc/271828/pub_64aeade5f6af215488e23d94_65302ef536dbdd2c03404763/scale_1200" TargetMode="External"/><Relationship Id="rId14" Type="http://schemas.openxmlformats.org/officeDocument/2006/relationships/hyperlink" Target="https://avatars.dzeninfra.ru/get-zen_doc/271828/pub_64aeade5f6af215488e23d94_6530c6dc01335b6b6d3eb39a/scale_1200" TargetMode="External"/><Relationship Id="rId22" Type="http://schemas.openxmlformats.org/officeDocument/2006/relationships/hyperlink" Target="https://avatars.dzeninfra.ru/get-zen_doc/10111766/pub_64aeade5f6af215488e23d94_64baa3a8b160380650460ab8/scale_12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9780C-D6B3-41A2-949B-89973FFAA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5405" y="1424763"/>
            <a:ext cx="7120269" cy="2105246"/>
          </a:xfrm>
        </p:spPr>
        <p:txBody>
          <a:bodyPr>
            <a:normAutofit/>
          </a:bodyPr>
          <a:lstStyle/>
          <a:p>
            <a:pPr algn="ctr"/>
            <a:r>
              <a:rPr lang="ru-RU" sz="2000" b="1" i="0" dirty="0">
                <a:solidFill>
                  <a:schemeClr val="accent4"/>
                </a:solidFill>
                <a:effectLst/>
                <a:latin typeface="Arial Black" panose="020B0A04020102020204" pitchFamily="34" charset="0"/>
              </a:rPr>
              <a:t>Методическая разработка</a:t>
            </a:r>
            <a:br>
              <a:rPr lang="ru-RU" sz="2000" b="1" i="0" dirty="0">
                <a:solidFill>
                  <a:schemeClr val="accent4"/>
                </a:solidFill>
                <a:effectLst/>
                <a:latin typeface="Arial Black" panose="020B0A04020102020204" pitchFamily="34" charset="0"/>
              </a:rPr>
            </a:br>
            <a:r>
              <a:rPr lang="ru-RU" sz="2000" b="1" i="0" dirty="0">
                <a:solidFill>
                  <a:schemeClr val="accent4"/>
                </a:solidFill>
                <a:effectLst/>
                <a:latin typeface="Arial Black" panose="020B0A04020102020204" pitchFamily="34" charset="0"/>
              </a:rPr>
              <a:t>по изобразительному искусству на тему: «Михаил Алексеевич Калинин - здесь русский дух, здесь Русью пахнет».</a:t>
            </a:r>
            <a:br>
              <a:rPr lang="ru-RU" sz="2000" b="1" i="0" dirty="0">
                <a:effectLst/>
                <a:latin typeface="-apple-system"/>
              </a:rPr>
            </a:br>
            <a:endParaRPr lang="ru-RU" sz="2000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EE091646-821A-47E7-8A07-0339600CE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87" y="1350335"/>
            <a:ext cx="4791518" cy="479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091349-74BB-4AC3-814C-EC609674D2C4}"/>
              </a:ext>
            </a:extLst>
          </p:cNvPr>
          <p:cNvSpPr txBox="1"/>
          <p:nvPr/>
        </p:nvSpPr>
        <p:spPr>
          <a:xfrm>
            <a:off x="1254641" y="191386"/>
            <a:ext cx="99308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i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Муниципальное учреждение дополнительного образования</a:t>
            </a:r>
            <a:br>
              <a:rPr lang="ru-RU" sz="1800" i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</a:br>
            <a:r>
              <a:rPr lang="ru-RU" sz="1800" i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«Центр эстетического воспитания детей</a:t>
            </a:r>
            <a:br>
              <a:rPr lang="ru-RU" sz="1800" i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</a:br>
            <a:r>
              <a:rPr lang="ru-RU" sz="1800" i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города Саранска Республики Мордовия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F6C04B-8688-42C5-A65E-F89DAB93DDA4}"/>
              </a:ext>
            </a:extLst>
          </p:cNvPr>
          <p:cNvSpPr txBox="1"/>
          <p:nvPr/>
        </p:nvSpPr>
        <p:spPr>
          <a:xfrm>
            <a:off x="6858000" y="5124892"/>
            <a:ext cx="54332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i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Подготовила: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педагог дополнительного образования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студии изобразительного искусства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Павельева Елена Федоровна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            Саранск 2024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8270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B11267-3701-471F-852A-9DA42402D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549" y="233916"/>
            <a:ext cx="11610753" cy="6379535"/>
          </a:xfrm>
        </p:spPr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ru-RU" b="0" i="0" dirty="0">
                <a:effectLst/>
                <a:latin typeface="-apple-system"/>
              </a:rPr>
              <a:t>	</a:t>
            </a:r>
            <a:r>
              <a:rPr lang="ru-RU" sz="4400" b="0" i="0" dirty="0">
                <a:solidFill>
                  <a:schemeClr val="bg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Биография художника</a:t>
            </a:r>
          </a:p>
          <a:p>
            <a:pPr marL="0" indent="0" algn="l">
              <a:buNone/>
            </a:pPr>
            <a:endParaRPr lang="ru-RU" b="0" i="0" dirty="0">
              <a:effectLst/>
              <a:latin typeface="-apple-system"/>
            </a:endParaRPr>
          </a:p>
          <a:p>
            <a:pPr marL="0" indent="0" algn="l">
              <a:buNone/>
            </a:pPr>
            <a:r>
              <a:rPr lang="ru-RU" sz="2300" b="0" i="0" dirty="0">
                <a:effectLst/>
                <a:latin typeface="Arial Black" panose="020B0A04020102020204" pitchFamily="34" charset="0"/>
              </a:rPr>
              <a:t>	Михаил Калинин относится к потомственным художникам. Его отец, Алексей Калинин, был членом Союза художников России. Был очень рад, заметив, что сын унаследовал его способности, брал его с собой на берег Суры на пленэры. К сожалению, ушел от нас довольно рано, в 2005 году.</a:t>
            </a:r>
          </a:p>
          <a:p>
            <a:pPr marL="0" indent="0" algn="l">
              <a:buNone/>
            </a:pPr>
            <a:r>
              <a:rPr lang="ru-RU" sz="2300" b="0" i="0" dirty="0">
                <a:effectLst/>
                <a:latin typeface="Arial Black" panose="020B0A04020102020204" pitchFamily="34" charset="0"/>
              </a:rPr>
              <a:t>	Детство Михаила прошло в Пензе. После школы, в 1991 году, он поступил в Пензенское художественное училище им. К.А.Савицкого. Окончив его в 1996 году, остался там в качестве преподавателя, а лет через пять продолжил образование, заочно обучаясь на художественно-графическом факультете Московского государственного гуманитарного университета им. Шолохова.</a:t>
            </a:r>
          </a:p>
          <a:p>
            <a:pPr marL="0" indent="0" algn="l">
              <a:buNone/>
            </a:pPr>
            <a:r>
              <a:rPr lang="ru-RU" sz="2300" b="0" i="0" dirty="0">
                <a:effectLst/>
                <a:latin typeface="Arial Black" panose="020B0A04020102020204" pitchFamily="34" charset="0"/>
              </a:rPr>
              <a:t>	Напрасно, конечно, отец дал ему имя Всесоюзного старосты, поисковик Яндекса теперь путается, направляя не туда. Хорошо хоть отчества у них разные. Но кто же в 1974 году, когда родился герой этой публикации, мог предполагать возникновение Интернета. Благодаря которому Михаил Алексеевич теперь может посвятить себя творчеству, не отвлекаясь на преподавание.</a:t>
            </a:r>
          </a:p>
          <a:p>
            <a:pPr marL="0" indent="0" algn="l">
              <a:buNone/>
            </a:pPr>
            <a:r>
              <a:rPr lang="ru-RU" sz="2300" b="0" i="0" dirty="0">
                <a:effectLst/>
                <a:latin typeface="Arial Black" panose="020B0A04020102020204" pitchFamily="34" charset="0"/>
              </a:rPr>
              <a:t>	Сразу же после окончания Пензенского училища в 1996 году Михаил Алексеевич, параллельно с преподаванием, начал принимать участие в выставках. Его картины находятся в частных коллекциях в России и за рубежом. Они привлекают ценителей живописи тем, что можно назвать как "здесь русский дух, здесь Русью пахнет". Ему удается романтизировать неприхотливый и трудоемкий быт российской деревни. Вы сами потом убедитесь.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8542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7E6AEAB-0380-4296-AA6F-131C7A2F7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405" y="685800"/>
            <a:ext cx="11621386" cy="5661837"/>
          </a:xfrm>
        </p:spPr>
        <p:txBody>
          <a:bodyPr>
            <a:normAutofit fontScale="62500" lnSpcReduction="20000"/>
          </a:bodyPr>
          <a:lstStyle/>
          <a:p>
            <a:pPr marL="0" indent="0" algn="l" latinLnBrk="0">
              <a:buNone/>
            </a:pPr>
            <a:r>
              <a:rPr lang="ru-RU" sz="4400" b="0" i="0" dirty="0">
                <a:solidFill>
                  <a:schemeClr val="bg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Хроническая справка.</a:t>
            </a:r>
          </a:p>
          <a:p>
            <a:pPr marL="0" indent="0" algn="l" latinLnBrk="0">
              <a:buNone/>
            </a:pPr>
            <a:endParaRPr lang="ru-RU" sz="4400" b="0" i="0" dirty="0">
              <a:solidFill>
                <a:schemeClr val="bg2">
                  <a:lumMod val="75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marL="0" indent="0" algn="l" latinLnBrk="0">
              <a:buNone/>
            </a:pPr>
            <a:r>
              <a:rPr lang="ru-RU" sz="33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Родился 5 октября 1974 года в г. Пензе.</a:t>
            </a:r>
          </a:p>
          <a:p>
            <a:pPr marL="0" indent="0" algn="l" latinLnBrk="0">
              <a:buNone/>
            </a:pPr>
            <a:r>
              <a:rPr lang="ru-RU" sz="3300" b="1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1991-1996 </a:t>
            </a:r>
            <a:r>
              <a:rPr lang="ru-RU" sz="33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Проходил обучение в Пензенском художественном училище им. К.А. Савицкого в группе ведущего преподавателя и заслуженного учителя России Бориса Дмитриевича Борисова.</a:t>
            </a:r>
          </a:p>
          <a:p>
            <a:pPr marL="0" indent="0" algn="l" latinLnBrk="0">
              <a:buNone/>
            </a:pPr>
            <a:r>
              <a:rPr lang="ru-RU" sz="3300" b="1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1996 </a:t>
            </a:r>
            <a:r>
              <a:rPr lang="ru-RU" sz="33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Начало выставочной деятельности</a:t>
            </a:r>
          </a:p>
          <a:p>
            <a:pPr marL="0" indent="0" algn="l" latinLnBrk="0">
              <a:buNone/>
            </a:pPr>
            <a:r>
              <a:rPr lang="ru-RU" sz="3300" b="1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1996-2008 </a:t>
            </a:r>
            <a:r>
              <a:rPr lang="ru-RU" sz="33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Преподавал в Пензенском художественном училище им. К.А. Савицкого. Многие его ученики в дальнейшем получили высшее художественное образование и развиваются как творческие личности</a:t>
            </a:r>
          </a:p>
          <a:p>
            <a:pPr marL="0" indent="0" algn="l" latinLnBrk="0">
              <a:buNone/>
            </a:pPr>
            <a:r>
              <a:rPr lang="ru-RU" sz="3300" b="1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2001 </a:t>
            </a:r>
            <a:r>
              <a:rPr lang="ru-RU" sz="33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Состоялась творческая поездка в г. Рязань на конкурс «Места Есенина»</a:t>
            </a:r>
          </a:p>
          <a:p>
            <a:pPr marL="0" indent="0" algn="l" latinLnBrk="0">
              <a:buNone/>
            </a:pPr>
            <a:r>
              <a:rPr lang="ru-RU" sz="3300" b="1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2002-2009 </a:t>
            </a:r>
            <a:r>
              <a:rPr lang="ru-RU" sz="33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Обучался в Московском педагогическом университете им. М.А. Шолохова на художественно-графическом факультете заочного отделения.</a:t>
            </a:r>
          </a:p>
          <a:p>
            <a:pPr marL="0" indent="0" algn="l" latinLnBrk="0">
              <a:buNone/>
            </a:pPr>
            <a:r>
              <a:rPr lang="ru-RU" sz="33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Работы находятся в частных коллекциях в России и за рубежом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3935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46C7B-C595-4F1A-89D3-16C606300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236" y="0"/>
            <a:ext cx="8357375" cy="595423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Творчество Художника</a:t>
            </a:r>
          </a:p>
        </p:txBody>
      </p:sp>
      <p:pic>
        <p:nvPicPr>
          <p:cNvPr id="1026" name="Picture 2" descr="Холст, масло">
            <a:extLst>
              <a:ext uri="{FF2B5EF4-FFF2-40B4-BE49-F238E27FC236}">
                <a16:creationId xmlns:a16="http://schemas.microsoft.com/office/drawing/2014/main" id="{432495B9-D9CD-4BF6-AFCA-B024F6B68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697" y="595423"/>
            <a:ext cx="8511808" cy="608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4E8453-9B9A-4302-8A3E-BAAD4E3B2E2B}"/>
              </a:ext>
            </a:extLst>
          </p:cNvPr>
          <p:cNvSpPr txBox="1"/>
          <p:nvPr/>
        </p:nvSpPr>
        <p:spPr>
          <a:xfrm>
            <a:off x="9917966" y="3244334"/>
            <a:ext cx="216062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(Фото 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7644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&quot;Друзья&quot; Холст, масло, 90х70">
            <a:extLst>
              <a:ext uri="{FF2B5EF4-FFF2-40B4-BE49-F238E27FC236}">
                <a16:creationId xmlns:a16="http://schemas.microsoft.com/office/drawing/2014/main" id="{A668CCA0-8539-49CF-89D0-719083231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74" y="319961"/>
            <a:ext cx="4716427" cy="599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&quot;Лель. Портрет Ильи&quot; х,м, 120х85">
            <a:extLst>
              <a:ext uri="{FF2B5EF4-FFF2-40B4-BE49-F238E27FC236}">
                <a16:creationId xmlns:a16="http://schemas.microsoft.com/office/drawing/2014/main" id="{1DD0D41F-60BE-44AE-9BE9-B646C4420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269" y="431800"/>
            <a:ext cx="4028181" cy="599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DFEBEE-7EB6-4E77-A8AE-704922C7CAF2}"/>
              </a:ext>
            </a:extLst>
          </p:cNvPr>
          <p:cNvSpPr txBox="1"/>
          <p:nvPr/>
        </p:nvSpPr>
        <p:spPr>
          <a:xfrm>
            <a:off x="3054202" y="3164590"/>
            <a:ext cx="913779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sz="1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sz="1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sz="1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sz="1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sz="1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                        (Фото 2)                                                              (Фото 3)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32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909E3D-B109-413D-B22B-3FFFE7BA7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95" y="685800"/>
            <a:ext cx="11174819" cy="5055781"/>
          </a:xfrm>
        </p:spPr>
        <p:txBody>
          <a:bodyPr>
            <a:normAutofit fontScale="92500" lnSpcReduction="10000"/>
          </a:bodyPr>
          <a:lstStyle/>
          <a:p>
            <a:pPr marL="0" indent="0" algn="ctr" fontAlgn="base">
              <a:buNone/>
            </a:pPr>
            <a:r>
              <a:rPr lang="ru-RU" sz="3600" b="0" i="0" dirty="0">
                <a:solidFill>
                  <a:schemeClr val="bg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Натюрморты, пейзажи и жанровые картины Михаила Калинина.</a:t>
            </a:r>
          </a:p>
          <a:p>
            <a:pPr marL="0" indent="0" algn="ctr" fontAlgn="base">
              <a:buNone/>
            </a:pPr>
            <a:endParaRPr lang="ru-RU" sz="3600" b="0" i="0" dirty="0">
              <a:solidFill>
                <a:schemeClr val="bg2">
                  <a:lumMod val="75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marL="0" indent="0" algn="just" fontAlgn="base">
              <a:buNone/>
            </a:pPr>
            <a:r>
              <a:rPr lang="ru-RU" sz="2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Художник Михаил Калинин родился в 1974 году, окончил Пензенской художественное училище и в настоящее время работает в этом училище преподавателем.</a:t>
            </a:r>
          </a:p>
          <a:p>
            <a:pPr marL="0" indent="0" algn="just" fontAlgn="base">
              <a:buNone/>
            </a:pPr>
            <a:r>
              <a:rPr lang="ru-RU" sz="2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А ещё Михаил просто влюблен в осень, в роскошные жёлтые листья, красные ягоды рябины и алую россыпь калины. И он рассказывает о этой любви так, как может рассказать только художник.</a:t>
            </a:r>
          </a:p>
          <a:p>
            <a:pPr marL="0" indent="0" algn="l" fontAlgn="base">
              <a:buNone/>
            </a:pPr>
            <a:r>
              <a:rPr lang="ru-RU" sz="2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8945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Холст, масло, 70х90">
            <a:extLst>
              <a:ext uri="{FF2B5EF4-FFF2-40B4-BE49-F238E27FC236}">
                <a16:creationId xmlns:a16="http://schemas.microsoft.com/office/drawing/2014/main" id="{958B457E-9C52-4474-9968-0D028E4AB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297" y="235724"/>
            <a:ext cx="7995683" cy="6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3FEAA6-8439-4FDD-A77B-93B760BCF741}"/>
              </a:ext>
            </a:extLst>
          </p:cNvPr>
          <p:cNvSpPr txBox="1"/>
          <p:nvPr/>
        </p:nvSpPr>
        <p:spPr>
          <a:xfrm>
            <a:off x="9346019" y="3122059"/>
            <a:ext cx="255181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(Фото 4)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766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Холст, масло">
            <a:extLst>
              <a:ext uri="{FF2B5EF4-FFF2-40B4-BE49-F238E27FC236}">
                <a16:creationId xmlns:a16="http://schemas.microsoft.com/office/drawing/2014/main" id="{93565848-BB76-47F7-8E5E-E3ED1CB31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42" y="187879"/>
            <a:ext cx="11136751" cy="626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106BF1-1CBE-47CF-BA88-2F93A582AC7F}"/>
              </a:ext>
            </a:extLst>
          </p:cNvPr>
          <p:cNvSpPr txBox="1"/>
          <p:nvPr/>
        </p:nvSpPr>
        <p:spPr>
          <a:xfrm>
            <a:off x="3083442" y="3136605"/>
            <a:ext cx="607916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                               (Фото 5)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3176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&quot;Лето&quot; Холс, масло">
            <a:extLst>
              <a:ext uri="{FF2B5EF4-FFF2-40B4-BE49-F238E27FC236}">
                <a16:creationId xmlns:a16="http://schemas.microsoft.com/office/drawing/2014/main" id="{0F9E73FD-3F23-4BD8-B01A-84D371671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68" y="292395"/>
            <a:ext cx="3818669" cy="592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Холст, масло">
            <a:extLst>
              <a:ext uri="{FF2B5EF4-FFF2-40B4-BE49-F238E27FC236}">
                <a16:creationId xmlns:a16="http://schemas.microsoft.com/office/drawing/2014/main" id="{782211F4-A9FF-4560-B022-798A09115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380" y="292395"/>
            <a:ext cx="7817252" cy="5927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E57F39-31C8-4289-BE95-70858AA29C69}"/>
              </a:ext>
            </a:extLst>
          </p:cNvPr>
          <p:cNvSpPr txBox="1"/>
          <p:nvPr/>
        </p:nvSpPr>
        <p:spPr>
          <a:xfrm>
            <a:off x="1345354" y="3010142"/>
            <a:ext cx="781725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6)                                                              (Фото 7)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293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03158D6-8B14-4639-9804-3F21DEDDE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4326" y="685800"/>
            <a:ext cx="4986668" cy="454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0" i="0" dirty="0">
                <a:effectLst/>
                <a:latin typeface="-apple-system"/>
              </a:rPr>
              <a:t>	</a:t>
            </a:r>
            <a:r>
              <a:rPr lang="ru-RU" sz="2800" b="0" i="0" dirty="0">
                <a:solidFill>
                  <a:schemeClr val="bg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Художник. хорошо знает быт пензенских деревень. И видит не только сложности деревенской жизни,  но и скромную красоту простых, обыденных предметов. И он вот прямо любуется этой красотой.</a:t>
            </a:r>
            <a:endParaRPr lang="ru-RU" sz="2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146" name="Picture 2" descr="холст, масло">
            <a:extLst>
              <a:ext uri="{FF2B5EF4-FFF2-40B4-BE49-F238E27FC236}">
                <a16:creationId xmlns:a16="http://schemas.microsoft.com/office/drawing/2014/main" id="{81E61B01-15A0-4ADA-AB07-B56ECBA99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06" y="526311"/>
            <a:ext cx="6546443" cy="539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A62E4B-84B6-4E29-A0F9-E952CE49C068}"/>
              </a:ext>
            </a:extLst>
          </p:cNvPr>
          <p:cNvSpPr txBox="1"/>
          <p:nvPr/>
        </p:nvSpPr>
        <p:spPr>
          <a:xfrm>
            <a:off x="3054202" y="3244334"/>
            <a:ext cx="610840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(Фото 8)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0835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&quot;Натюрморт на полке&quot;, холст, масло, 70х90 ">
            <a:extLst>
              <a:ext uri="{FF2B5EF4-FFF2-40B4-BE49-F238E27FC236}">
                <a16:creationId xmlns:a16="http://schemas.microsoft.com/office/drawing/2014/main" id="{38D4189A-8C59-4D25-8510-AEBB260D2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19" y="325486"/>
            <a:ext cx="7974307" cy="620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11CDDE-5F2D-481C-9643-9F8890182C81}"/>
              </a:ext>
            </a:extLst>
          </p:cNvPr>
          <p:cNvSpPr txBox="1"/>
          <p:nvPr/>
        </p:nvSpPr>
        <p:spPr>
          <a:xfrm>
            <a:off x="9093494" y="3413051"/>
            <a:ext cx="219879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</a:t>
            </a: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(Фото 9)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786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&quot;Натюрморт с прялкой&quot; х, м, 110х70">
            <a:extLst>
              <a:ext uri="{FF2B5EF4-FFF2-40B4-BE49-F238E27FC236}">
                <a16:creationId xmlns:a16="http://schemas.microsoft.com/office/drawing/2014/main" id="{AC9331AA-05E7-4818-BE75-65A3B3188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21" y="191871"/>
            <a:ext cx="5460502" cy="619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&quot;Подкова на счастье&quot;">
            <a:extLst>
              <a:ext uri="{FF2B5EF4-FFF2-40B4-BE49-F238E27FC236}">
                <a16:creationId xmlns:a16="http://schemas.microsoft.com/office/drawing/2014/main" id="{3709BBF2-3A1B-407B-A7BA-764FBEFAA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261" y="191868"/>
            <a:ext cx="3917750" cy="628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5F5E05-3C5A-4125-B2EA-D2A51641F62F}"/>
              </a:ext>
            </a:extLst>
          </p:cNvPr>
          <p:cNvSpPr txBox="1"/>
          <p:nvPr/>
        </p:nvSpPr>
        <p:spPr>
          <a:xfrm>
            <a:off x="1275907" y="2892055"/>
            <a:ext cx="915463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10)                                                                              (Фото 11)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7351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7F5F918-A631-4DD9-A161-20943C21B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373" y="657354"/>
            <a:ext cx="5785734" cy="57009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0" i="0" dirty="0">
                <a:solidFill>
                  <a:schemeClr val="bg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Вообще, у этого художника какие - то особые отношения с предметами. Особенно с предметами старины.  Они у него прямо как - будто разговаривают, что-то рассказывают ... Чувствуется, что это написано             не просто с любовью, а с каким-то особым пониманием сути этих предметов, их существования.                   Вот это, мне кажется и есть главная ценность его творчества. Понимание, что эти простые вещи важнее блестящих побрякушек и городских понтов. Потому что они имеют практическую ценность, а не выпендрёжную.</a:t>
            </a:r>
            <a:endParaRPr lang="ru-RU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170" name="Picture 2" descr="&quot;К чаю&quot;, х,м, 70х80">
            <a:extLst>
              <a:ext uri="{FF2B5EF4-FFF2-40B4-BE49-F238E27FC236}">
                <a16:creationId xmlns:a16="http://schemas.microsoft.com/office/drawing/2014/main" id="{ADC7E14F-881D-4191-9BEF-9B33717B2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57354"/>
            <a:ext cx="5945520" cy="529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B860C6-C2FA-43B8-AE20-A744E6E920F7}"/>
              </a:ext>
            </a:extLst>
          </p:cNvPr>
          <p:cNvSpPr txBox="1"/>
          <p:nvPr/>
        </p:nvSpPr>
        <p:spPr>
          <a:xfrm>
            <a:off x="7368362" y="3244334"/>
            <a:ext cx="459326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</a:t>
            </a: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           (Фото 12)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163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художник Михаил Калинин картины – 04">
            <a:extLst>
              <a:ext uri="{FF2B5EF4-FFF2-40B4-BE49-F238E27FC236}">
                <a16:creationId xmlns:a16="http://schemas.microsoft.com/office/drawing/2014/main" id="{B63906C2-1E48-4713-8189-723EE3EDA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90" y="321340"/>
            <a:ext cx="8848725" cy="593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248F9E-B399-4E5A-988C-EF6BDD2952A2}"/>
              </a:ext>
            </a:extLst>
          </p:cNvPr>
          <p:cNvSpPr txBox="1"/>
          <p:nvPr/>
        </p:nvSpPr>
        <p:spPr>
          <a:xfrm>
            <a:off x="9590567" y="3051545"/>
            <a:ext cx="2424223" cy="3806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(Фото 13)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0724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&quot;Уходящее время&quot; х,м, 70х90">
            <a:extLst>
              <a:ext uri="{FF2B5EF4-FFF2-40B4-BE49-F238E27FC236}">
                <a16:creationId xmlns:a16="http://schemas.microsoft.com/office/drawing/2014/main" id="{776D0D37-3549-4E3A-95A5-70A128601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704" y="267227"/>
            <a:ext cx="8662673" cy="632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EFED42-24F1-451A-9B68-C05C296B1A57}"/>
              </a:ext>
            </a:extLst>
          </p:cNvPr>
          <p:cNvSpPr txBox="1"/>
          <p:nvPr/>
        </p:nvSpPr>
        <p:spPr>
          <a:xfrm>
            <a:off x="9893147" y="3131410"/>
            <a:ext cx="182395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(Фото 14)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388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9A65FB2-D2B4-4D2F-B046-B70745AA3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0660728" cy="4864395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0" i="0" dirty="0">
                <a:effectLst/>
                <a:latin typeface="Arial Black" panose="020B0A04020102020204" pitchFamily="34" charset="0"/>
              </a:rPr>
              <a:t>У Михаила Калинина есть еще одна любимая тема.</a:t>
            </a:r>
          </a:p>
          <a:p>
            <a:pPr marL="0" indent="0" algn="ctr">
              <a:buNone/>
            </a:pPr>
            <a:endParaRPr lang="ru-RU" sz="4000" b="0" i="0" dirty="0">
              <a:effectLst/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4000" b="0" i="0" dirty="0">
                <a:effectLst/>
                <a:latin typeface="Arial Black" panose="020B0A04020102020204" pitchFamily="34" charset="0"/>
              </a:rPr>
              <a:t>И это - баня. Ну, сейчас вы сами всё поймете!!!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093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&quot;Банный день&quot;">
            <a:extLst>
              <a:ext uri="{FF2B5EF4-FFF2-40B4-BE49-F238E27FC236}">
                <a16:creationId xmlns:a16="http://schemas.microsoft.com/office/drawing/2014/main" id="{F6B98BDD-7B62-4567-926E-0E8B98E21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41" y="178681"/>
            <a:ext cx="4615159" cy="61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&quot;Банька&quot;,х,м, 70х60">
            <a:extLst>
              <a:ext uri="{FF2B5EF4-FFF2-40B4-BE49-F238E27FC236}">
                <a16:creationId xmlns:a16="http://schemas.microsoft.com/office/drawing/2014/main" id="{AB8BEED4-D5A3-4DAE-9F47-DC8A196773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996" y="178680"/>
            <a:ext cx="5260714" cy="611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BA05C6-D146-4263-880E-377E2E51E4C1}"/>
              </a:ext>
            </a:extLst>
          </p:cNvPr>
          <p:cNvSpPr txBox="1"/>
          <p:nvPr/>
        </p:nvSpPr>
        <p:spPr>
          <a:xfrm>
            <a:off x="1531088" y="3115340"/>
            <a:ext cx="1035057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15)                                                                           (Фото 16)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602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&quot;Теплый субботний вечер&quot; х,м, 80х70">
            <a:extLst>
              <a:ext uri="{FF2B5EF4-FFF2-40B4-BE49-F238E27FC236}">
                <a16:creationId xmlns:a16="http://schemas.microsoft.com/office/drawing/2014/main" id="{498EBEC0-33FA-435F-AA99-1DDA722AE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32" y="299275"/>
            <a:ext cx="7827251" cy="631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B904FF-4935-47DA-BF0E-84CDBAA30816}"/>
              </a:ext>
            </a:extLst>
          </p:cNvPr>
          <p:cNvSpPr txBox="1"/>
          <p:nvPr/>
        </p:nvSpPr>
        <p:spPr>
          <a:xfrm>
            <a:off x="8729330" y="3015457"/>
            <a:ext cx="284163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17)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764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&quot;Банный день&quot;, х,м, 90х100">
            <a:extLst>
              <a:ext uri="{FF2B5EF4-FFF2-40B4-BE49-F238E27FC236}">
                <a16:creationId xmlns:a16="http://schemas.microsoft.com/office/drawing/2014/main" id="{C3E13327-4362-460E-A7CC-176B251C7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4" y="132907"/>
            <a:ext cx="7795694" cy="640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D5D2D3-92A6-428B-B407-E1C80F218F6D}"/>
              </a:ext>
            </a:extLst>
          </p:cNvPr>
          <p:cNvSpPr txBox="1"/>
          <p:nvPr/>
        </p:nvSpPr>
        <p:spPr>
          <a:xfrm>
            <a:off x="9579935" y="3105834"/>
            <a:ext cx="209461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18)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6365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&quot;Возле бани&quot;,х,м 80х60">
            <a:extLst>
              <a:ext uri="{FF2B5EF4-FFF2-40B4-BE49-F238E27FC236}">
                <a16:creationId xmlns:a16="http://schemas.microsoft.com/office/drawing/2014/main" id="{EFDCF18C-9B8D-4E9E-AFF5-847047AA1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853" y="265622"/>
            <a:ext cx="7363640" cy="632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2241B6-73D9-49EE-A11A-ECFB21428E38}"/>
              </a:ext>
            </a:extLst>
          </p:cNvPr>
          <p:cNvSpPr txBox="1"/>
          <p:nvPr/>
        </p:nvSpPr>
        <p:spPr>
          <a:xfrm>
            <a:off x="9260958" y="2994193"/>
            <a:ext cx="241359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19)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045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0F6B36-27C3-4209-A868-1728B760F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0969072" cy="5183372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b="0" i="0" dirty="0">
                <a:effectLst/>
                <a:latin typeface="-apple-system"/>
              </a:rPr>
              <a:t>	</a:t>
            </a:r>
            <a:r>
              <a:rPr lang="ru-RU" sz="2800" b="0" i="0" dirty="0">
                <a:effectLst/>
                <a:latin typeface="Arial Black" panose="020B0A04020102020204" pitchFamily="34" charset="0"/>
              </a:rPr>
              <a:t>И заметьте, мы видим не только прелести бани, но и труд, который надо вложить деревенскому жителю, чтобы там помыться. Дрова колоть - это вам не краники вертеть.</a:t>
            </a:r>
          </a:p>
          <a:p>
            <a:pPr marL="0" indent="0" algn="l">
              <a:buNone/>
            </a:pPr>
            <a:r>
              <a:rPr lang="ru-RU" sz="2800" b="0" i="0" dirty="0">
                <a:effectLst/>
                <a:latin typeface="Arial Black" panose="020B0A04020102020204" pitchFamily="34" charset="0"/>
              </a:rPr>
              <a:t>	Михаил Алексеевич Калинин еще довольно молодой художник. Ему еще даже пятидесяти нет. И до пенсии еще одиннадцать лет. В следующем году он будет отмечать пятидесятилетний юбилей.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2243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A2575-C22E-4682-83AD-2A9ECEC8A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181" y="106327"/>
            <a:ext cx="8963431" cy="276446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Интернет ресурсы и  фотографий: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D6A267-D864-4CF3-B656-4BCE82979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81" y="616687"/>
            <a:ext cx="11759610" cy="5879805"/>
          </a:xfrm>
        </p:spPr>
        <p:txBody>
          <a:bodyPr>
            <a:normAutofit fontScale="5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Arial Black" panose="020B0A04020102020204" pitchFamily="34" charset="0"/>
              </a:rPr>
              <a:t>https://dzen.ru/a/ZK6t5favIVSI4j2U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Arial Black" panose="020B0A04020102020204" pitchFamily="34" charset="0"/>
                <a:hlinkClick r:id="rId2"/>
              </a:rPr>
              <a:t>https://svistanet.com/hudozhniki-i-art-proekty/kartini-i-zhivopis/xudozhnik-mixail-kalinin-osennie-korabli-i-vesennee-nastroenie.html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Arial Black" panose="020B0A04020102020204" pitchFamily="34" charset="0"/>
                <a:hlinkClick r:id="rId3"/>
              </a:rPr>
              <a:t>https://artolyan.com/artists_all/mikhail-kalinin/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>
                <a:latin typeface="Arial Black" panose="020B0A04020102020204" pitchFamily="34" charset="0"/>
                <a:hlinkClick r:id="rId4"/>
              </a:rPr>
              <a:t>https://melarusart.net/product-category/</a:t>
            </a:r>
            <a:r>
              <a:rPr lang="ru-RU" sz="2200" dirty="0" err="1">
                <a:latin typeface="Arial Black" panose="020B0A04020102020204" pitchFamily="34" charset="0"/>
                <a:hlinkClick r:id="rId4"/>
              </a:rPr>
              <a:t>калинин-михаил-александрович</a:t>
            </a:r>
            <a:r>
              <a:rPr lang="ru-RU" sz="2200" dirty="0">
                <a:latin typeface="Arial Black" panose="020B0A04020102020204" pitchFamily="34" charset="0"/>
                <a:hlinkClick r:id="rId4"/>
              </a:rPr>
              <a:t>/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на титульном листе)</a:t>
            </a:r>
            <a:r>
              <a:rPr lang="en-US" sz="2200" dirty="0">
                <a:solidFill>
                  <a:schemeClr val="bg1"/>
                </a:solidFill>
                <a:latin typeface="Arial Black" panose="020B0A04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200" dirty="0">
                <a:solidFill>
                  <a:srgbClr val="460402"/>
                </a:solidFill>
                <a:latin typeface="Arial Black" panose="020B0A04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https://artolyan.com/wp-content/uploads/2018/11/Kalinin-25</a:t>
            </a:r>
            <a:r>
              <a:rPr lang="ru-RU" sz="2200" dirty="0">
                <a:solidFill>
                  <a:srgbClr val="460402"/>
                </a:solidFill>
                <a:latin typeface="Arial Black" panose="020B0A04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х25.</a:t>
            </a:r>
            <a:r>
              <a:rPr lang="en-US" sz="2200" dirty="0">
                <a:solidFill>
                  <a:srgbClr val="460402"/>
                </a:solidFill>
                <a:latin typeface="Arial Black" panose="020B0A04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jpg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1)</a:t>
            </a:r>
            <a:r>
              <a:rPr lang="en-US" sz="2200" dirty="0">
                <a:latin typeface="Arial Black" panose="020B0A04020102020204" pitchFamily="34" charset="0"/>
                <a:hlinkClick r:id="rId6"/>
              </a:rPr>
              <a:t> https://avatars.dzeninfra.ru/get-zen_doc/271828/pub_64aeade5f6af215488e23d94_65302bdde82387673f0e9b6b/scale_1200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2)</a:t>
            </a:r>
            <a:r>
              <a:rPr lang="en-US" sz="2200" dirty="0">
                <a:latin typeface="Arial Black" panose="020B0A04020102020204" pitchFamily="34" charset="0"/>
                <a:hlinkClick r:id="rId7"/>
              </a:rPr>
              <a:t> https://avatars.dzeninfra.ru/get-zen_doc/9865229/pub_64aeade5f6af215488e23d94_64aeaef70b530f4e2b571d85/scale_1200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3)</a:t>
            </a:r>
            <a:r>
              <a:rPr lang="en-US" sz="2200" dirty="0">
                <a:latin typeface="Arial Black" panose="020B0A04020102020204" pitchFamily="34" charset="0"/>
                <a:hlinkClick r:id="rId8"/>
              </a:rPr>
              <a:t> https://avatars.dzeninfra.ru/get-zen_doc/271828/pub_64aeade5f6af215488e23d94_65303013e90008794d5988c0/scale_1200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4)</a:t>
            </a:r>
            <a:r>
              <a:rPr lang="en-US" sz="2200" dirty="0">
                <a:latin typeface="Arial Black" panose="020B0A04020102020204" pitchFamily="34" charset="0"/>
                <a:hlinkClick r:id="rId9"/>
              </a:rPr>
              <a:t> https://avatars.dzeninfra.ru/get-zen_doc/271828/pub_64aeade5f6af215488e23d94_65302ef536dbdd2c03404763/scale_1200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5)</a:t>
            </a:r>
            <a:r>
              <a:rPr lang="en-US" sz="2200" dirty="0">
                <a:latin typeface="Arial Black" panose="020B0A04020102020204" pitchFamily="34" charset="0"/>
                <a:hlinkClick r:id="rId10"/>
              </a:rPr>
              <a:t> https://avatars.dzeninfra.ru/get-zen_doc/271828/pub_64aeade5f6af215488e23d94_6530319ad6100f7a6fe70546/scale_1200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6)</a:t>
            </a:r>
            <a:r>
              <a:rPr lang="en-US" sz="2200" dirty="0">
                <a:latin typeface="Arial Black" panose="020B0A04020102020204" pitchFamily="34" charset="0"/>
                <a:hlinkClick r:id="rId11"/>
              </a:rPr>
              <a:t> https://avatars.dzeninfra.ru/get-zen_doc/271828/pub_64aeade5f6af215488e23d94_653031b858c25016d7c6cf87/scale_1200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7)</a:t>
            </a:r>
            <a:r>
              <a:rPr lang="en-US" sz="2200" dirty="0">
                <a:latin typeface="Arial Black" panose="020B0A04020102020204" pitchFamily="34" charset="0"/>
                <a:hlinkClick r:id="rId12"/>
              </a:rPr>
              <a:t> https://avatars.dzeninfra.ru/get-zen_doc/271828/pub_64aeade5f6af215488e23d94_6530c42b4f359a5199673159/scale_1200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8)</a:t>
            </a:r>
            <a:r>
              <a:rPr lang="en-US" sz="2200" dirty="0">
                <a:latin typeface="Arial Black" panose="020B0A04020102020204" pitchFamily="34" charset="0"/>
                <a:hlinkClick r:id="rId13"/>
              </a:rPr>
              <a:t> https://avatars.dzeninfra.ru/get-zen_doc/271828/pub_64aeade5f6af215488e23d94_653031ec5939720dfb9eed14/scale_1200</a:t>
            </a:r>
            <a:br>
              <a:rPr lang="ru-RU" sz="2200" dirty="0">
                <a:latin typeface="Arial Black" panose="020B0A04020102020204" pitchFamily="34" charset="0"/>
              </a:rPr>
            </a:b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9)</a:t>
            </a:r>
            <a:r>
              <a:rPr lang="en-US" sz="2200" dirty="0">
                <a:latin typeface="Arial Black" panose="020B0A04020102020204" pitchFamily="34" charset="0"/>
                <a:hlinkClick r:id="rId14"/>
              </a:rPr>
              <a:t> https://avatars.dzeninfra.ru/get-zen_doc/271828/pub_64aeade5f6af215488e23d94_6530c6dc01335b6b6d3eb39a/scale_1200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10)</a:t>
            </a:r>
            <a:r>
              <a:rPr lang="en-US" sz="2200" dirty="0">
                <a:latin typeface="Arial Black" panose="020B0A04020102020204" pitchFamily="34" charset="0"/>
                <a:hlinkClick r:id="rId15"/>
              </a:rPr>
              <a:t> https://avatars.dzeninfra.ru/get-zen_doc/10191615/pub_64aeade5f6af215488e23d94_64baa329c5a803508197ab80/scale_1200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11)</a:t>
            </a:r>
            <a:r>
              <a:rPr lang="en-US" sz="2200" dirty="0">
                <a:latin typeface="Arial Black" panose="020B0A04020102020204" pitchFamily="34" charset="0"/>
                <a:hlinkClick r:id="rId16"/>
              </a:rPr>
              <a:t> https://avatars.dzeninfra.ru/get-zen_doc/10312763/pub_64aeade5f6af215488e23d94_64baa36402fc713a73feaca8/scale_1200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12)</a:t>
            </a:r>
            <a:r>
              <a:rPr lang="en-US" sz="2200" dirty="0">
                <a:latin typeface="Arial Black" panose="020B0A04020102020204" pitchFamily="34" charset="0"/>
                <a:hlinkClick r:id="rId17"/>
              </a:rPr>
              <a:t> https://avatars.dzeninfra.ru/get-zen_doc/271828/pub_64aeade5f6af215488e23d94_65303d84837888561144a590/scale_1200</a:t>
            </a:r>
            <a:br>
              <a:rPr lang="ru-RU" sz="2200" dirty="0">
                <a:latin typeface="Arial Black" panose="020B0A04020102020204" pitchFamily="34" charset="0"/>
              </a:rPr>
            </a:b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13)</a:t>
            </a:r>
            <a:r>
              <a:rPr lang="en-US" sz="2200" dirty="0">
                <a:latin typeface="Arial Black" panose="020B0A04020102020204" pitchFamily="34" charset="0"/>
                <a:hlinkClick r:id="rId18"/>
              </a:rPr>
              <a:t> http://svistanet.com/wp-content/uploads/2018/12/xudozhnik_Mixail_Kalinin_04.jpg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14)</a:t>
            </a:r>
            <a:r>
              <a:rPr lang="en-US" sz="2200" dirty="0">
                <a:latin typeface="Arial Black" panose="020B0A04020102020204" pitchFamily="34" charset="0"/>
                <a:hlinkClick r:id="rId19"/>
              </a:rPr>
              <a:t> https://avatars.dzeninfra.ru/get-zen_doc/271828/pub_64aeade5f6af215488e23d94_6530353c36dbdd2c034c73d8/scale_1200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15)</a:t>
            </a:r>
            <a:r>
              <a:rPr lang="en-US" sz="2200" dirty="0">
                <a:latin typeface="Arial Black" panose="020B0A04020102020204" pitchFamily="34" charset="0"/>
                <a:hlinkClick r:id="rId20"/>
              </a:rPr>
              <a:t> https://avatars.dzeninfra.ru/get-zen_doc/9827869/pub_64aeade5f6af215488e23d94_64baa385f278c509e4adf771/scale_1200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16)</a:t>
            </a:r>
            <a:r>
              <a:rPr lang="en-US" sz="2200" dirty="0">
                <a:solidFill>
                  <a:schemeClr val="bg1"/>
                </a:solidFill>
                <a:latin typeface="Arial Black" panose="020B0A0402010202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200" dirty="0">
                <a:solidFill>
                  <a:srgbClr val="460402"/>
                </a:solidFill>
                <a:latin typeface="Arial Black" panose="020B0A0402010202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https://avatars.dzeninfra.ru/get-zen_doc/271828/pub_64aeade5f6af215488e23d94_653040ae2e3c0e0626084d5e/scale_1200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17)</a:t>
            </a:r>
            <a:r>
              <a:rPr lang="en-US" sz="2200" dirty="0">
                <a:latin typeface="Arial Black" panose="020B0A04020102020204" pitchFamily="34" charset="0"/>
                <a:hlinkClick r:id="rId22"/>
              </a:rPr>
              <a:t> https://avatars.dzeninfra.ru/get-zen_doc/10111766/pub_64aeade5f6af215488e23d94_64baa3a8b160380650460ab8/scale_1200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18)</a:t>
            </a:r>
            <a:r>
              <a:rPr lang="en-US" sz="2200" dirty="0">
                <a:latin typeface="Arial Black" panose="020B0A04020102020204" pitchFamily="34" charset="0"/>
                <a:hlinkClick r:id="rId23"/>
              </a:rPr>
              <a:t> https://avatars.dzeninfra.ru/get-zen_doc/271828/pub_64aeade5f6af215488e23d94_6530403cac1eaf2192e1579b/scale_1200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>
                <a:solidFill>
                  <a:schemeClr val="bg1"/>
                </a:solidFill>
                <a:latin typeface="Arial Black" panose="020B0A04020102020204" pitchFamily="34" charset="0"/>
              </a:rPr>
              <a:t>(Фото 19)</a:t>
            </a:r>
            <a:r>
              <a:rPr lang="en-US" sz="2200" dirty="0">
                <a:latin typeface="Arial Black" panose="020B0A04020102020204" pitchFamily="34" charset="0"/>
                <a:hlinkClick r:id="rId24"/>
              </a:rPr>
              <a:t> https://avatars.dzeninfra.ru/get-zen_doc/271828/pub_64aeade5f6af215488e23d94_6530408f5939720dfbb8a80c/scale_1200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597014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76</TotalTime>
  <Words>1322</Words>
  <Application>Microsoft Office PowerPoint</Application>
  <PresentationFormat>Широкоэкранный</PresentationFormat>
  <Paragraphs>248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-apple-system</vt:lpstr>
      <vt:lpstr>Arial Black</vt:lpstr>
      <vt:lpstr>Century Gothic</vt:lpstr>
      <vt:lpstr>Wingdings 3</vt:lpstr>
      <vt:lpstr>Сектор</vt:lpstr>
      <vt:lpstr>Методическая разработка по изобразительному искусству на тему: «Михаил Алексеевич Калинин - здесь русский дух, здесь Русью пахнет». </vt:lpstr>
      <vt:lpstr>Презентация PowerPoint</vt:lpstr>
      <vt:lpstr>Презентация PowerPoint</vt:lpstr>
      <vt:lpstr>Творчество Художника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Интернет ресурсы и  фотографий: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Михаил Калинин - здесь русский дух, здесь Русью пахнет. </dc:title>
  <dc:creator>Елена</dc:creator>
  <cp:lastModifiedBy>Елена</cp:lastModifiedBy>
  <cp:revision>6</cp:revision>
  <dcterms:created xsi:type="dcterms:W3CDTF">2024-12-16T08:32:12Z</dcterms:created>
  <dcterms:modified xsi:type="dcterms:W3CDTF">2024-12-18T18:33:05Z</dcterms:modified>
</cp:coreProperties>
</file>