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0"/>
  </p:notesMasterIdLst>
  <p:sldIdLst>
    <p:sldId id="257" r:id="rId2"/>
    <p:sldId id="259" r:id="rId3"/>
    <p:sldId id="260" r:id="rId4"/>
    <p:sldId id="261" r:id="rId5"/>
    <p:sldId id="264" r:id="rId6"/>
    <p:sldId id="273" r:id="rId7"/>
    <p:sldId id="274" r:id="rId8"/>
    <p:sldId id="263" r:id="rId9"/>
    <p:sldId id="268" r:id="rId10"/>
    <p:sldId id="269" r:id="rId11"/>
    <p:sldId id="266" r:id="rId12"/>
    <p:sldId id="267" r:id="rId13"/>
    <p:sldId id="265" r:id="rId14"/>
    <p:sldId id="262" r:id="rId15"/>
    <p:sldId id="275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4" y="-2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65802-2A49-482B-BB1D-1DCAE5D902B9}" type="datetimeFigureOut">
              <a:rPr lang="ru-RU" smtClean="0"/>
              <a:pPr/>
              <a:t>01.03.2015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61FE91-1ED0-4269-8F3E-353990D3B8F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801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61FE91-1ED0-4269-8F3E-353990D3B8F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78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DD8E99B-F42F-48E6-AC38-96A0B23D38C8}" type="datetimeFigureOut">
              <a:rPr lang="ru-RU" smtClean="0"/>
              <a:pPr/>
              <a:t>01.03.2015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D7319C1-DFE6-4B3E-BF72-B3136EC4655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</a:rPr>
              <a:t>Здравствуйте, ребята!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9" name="Picture 5" descr="C:\Documents and Settings\Сергей\Мои документы\анимашки\зима\1254731848_0e0e13ec2e6b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453650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80112" y="2276872"/>
            <a:ext cx="34563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Начинается урок.</a:t>
            </a:r>
          </a:p>
          <a:p>
            <a:r>
              <a:rPr lang="ru-RU" sz="2000" dirty="0"/>
              <a:t>Он пойдёт, ребята, </a:t>
            </a:r>
            <a:r>
              <a:rPr lang="ru-RU" sz="2000" dirty="0" smtClean="0"/>
              <a:t> </a:t>
            </a:r>
            <a:r>
              <a:rPr lang="ru-RU" sz="2000" dirty="0"/>
              <a:t>впрок.</a:t>
            </a:r>
          </a:p>
          <a:p>
            <a:r>
              <a:rPr lang="ru-RU" sz="2000" dirty="0"/>
              <a:t>Постарайтесь всё понять</a:t>
            </a:r>
          </a:p>
          <a:p>
            <a:r>
              <a:rPr lang="ru-RU" sz="2000" dirty="0"/>
              <a:t>Учитесь тайны открывать,</a:t>
            </a:r>
          </a:p>
          <a:p>
            <a:r>
              <a:rPr lang="ru-RU" sz="2000" dirty="0"/>
              <a:t>Ответы полные давайте</a:t>
            </a:r>
          </a:p>
          <a:p>
            <a:r>
              <a:rPr lang="ru-RU" sz="2000" dirty="0"/>
              <a:t> И на уроке не зевайте!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046066" cy="184482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Прочитайте притчу. 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Выпишите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местоимения. Определите их разряды</a:t>
            </a:r>
            <a:r>
              <a:rPr lang="ru-RU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.</a:t>
            </a:r>
            <a:r>
              <a:rPr lang="en-US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/>
            </a:r>
            <a:br>
              <a:rPr lang="en-US" sz="2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</a:br>
            <a:endParaRPr lang="ru-RU" sz="2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412776"/>
            <a:ext cx="8075240" cy="45365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Два друга много дней  шли по пустыне. </a:t>
            </a: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Однажды они поспорили, и один из них сгоряча дал пощёчину другому. Друг почувствовал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боль,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ничего не сказал. </a:t>
            </a: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Молча он написал на песке: «Сегодня самый лучший друг дал мне пощёчину». </a:t>
            </a: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Друзья продолжали путь, и вот они нашли озеро, в котором решили искупаться. Тот, который получил пощёчину, едва не утонул, а друг его спас. </a:t>
            </a: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Когда он пришёл в себя, то высек на камне: «Сегодня мой самый лучший друг спас мне жизнь». </a:t>
            </a: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Первый спросил его: </a:t>
            </a: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Когда я тебя обидел, ты написал на песке, а теперь ты пишешь на камне. Почему? </a:t>
            </a: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 друг ответил: </a:t>
            </a:r>
          </a:p>
          <a:p>
            <a:pPr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- Когда кто-нибудь нас обижает, мы должны написать это на песке, чтобы ветры могли стереть  надпись. Но когда кто-либо - делает что-то хорошее, мы должны высечь это на камне, чтобы никакой ветер не смог бы стереть это. </a:t>
            </a:r>
          </a:p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J01953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33256"/>
            <a:ext cx="1403648" cy="112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124013"/>
              </p:ext>
            </p:extLst>
          </p:nvPr>
        </p:nvGraphicFramePr>
        <p:xfrm>
          <a:off x="5857884" y="500042"/>
          <a:ext cx="3286116" cy="4644390"/>
        </p:xfrm>
        <a:graphic>
          <a:graphicData uri="http://schemas.openxmlformats.org/drawingml/2006/table">
            <a:tbl>
              <a:tblPr/>
              <a:tblGrid>
                <a:gridCol w="316856"/>
                <a:gridCol w="316856"/>
                <a:gridCol w="316856"/>
                <a:gridCol w="347163"/>
                <a:gridCol w="345343"/>
                <a:gridCol w="382047"/>
                <a:gridCol w="337980"/>
                <a:gridCol w="308590"/>
                <a:gridCol w="316856"/>
                <a:gridCol w="297569"/>
              </a:tblGrid>
              <a:tr h="332749"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                       </a:t>
                      </a:r>
                      <a:r>
                        <a:rPr lang="ru-RU" sz="1400" baseline="0" dirty="0" smtClean="0">
                          <a:latin typeface="Calibri"/>
                          <a:ea typeface="Calibri"/>
                          <a:cs typeface="Times New Roman"/>
                        </a:rPr>
                        <a:t>1.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smtClean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О</a:t>
                      </a:r>
                      <a:endParaRPr lang="en-US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latin typeface="Calibri"/>
                          <a:ea typeface="Calibri"/>
                          <a:cs typeface="Times New Roman"/>
                        </a:rPr>
                        <a:t>Т</a:t>
                      </a:r>
                      <a:endParaRPr lang="ru-RU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884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                              </a:t>
                      </a:r>
                      <a:r>
                        <a:rPr lang="ru-RU" sz="1100" baseline="0" dirty="0" smtClean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884">
                <a:tc rowSpan="3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         4.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884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6.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749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 7.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884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                      </a:t>
                      </a: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8.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749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                                                                           </a:t>
                      </a: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9.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8884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884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                                </a:t>
                      </a:r>
                      <a:r>
                        <a:rPr lang="ru-RU" sz="1400" dirty="0" smtClean="0">
                          <a:latin typeface="Calibri"/>
                          <a:ea typeface="Calibri"/>
                          <a:cs typeface="Times New Roman"/>
                        </a:rPr>
                        <a:t>11.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749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8884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5643570" cy="5429288"/>
          </a:xfrm>
        </p:spPr>
        <p:txBody>
          <a:bodyPr>
            <a:noAutofit/>
          </a:bodyPr>
          <a:lstStyle/>
          <a:p>
            <a:pPr lvl="0">
              <a:buFont typeface="+mj-lt"/>
              <a:buAutoNum type="arabicPeriod"/>
            </a:pPr>
            <a:r>
              <a:rPr lang="ru-RU" sz="2000" dirty="0" smtClean="0"/>
              <a:t>Указательное </a:t>
            </a:r>
            <a:r>
              <a:rPr lang="ru-RU" sz="2000" dirty="0"/>
              <a:t>местоимение, антоним слова «этот».  </a:t>
            </a:r>
          </a:p>
          <a:p>
            <a:pPr lvl="0">
              <a:buFont typeface="+mj-lt"/>
              <a:buAutoNum type="arabicPeriod"/>
            </a:pPr>
            <a:r>
              <a:rPr lang="ru-RU" sz="2000" dirty="0"/>
              <a:t>Личное местоимение 2 лица ед.ч. им.п.   </a:t>
            </a:r>
          </a:p>
          <a:p>
            <a:pPr lvl="0">
              <a:buFont typeface="+mj-lt"/>
              <a:buAutoNum type="arabicPeriod"/>
            </a:pPr>
            <a:r>
              <a:rPr lang="ru-RU" sz="2000" dirty="0"/>
              <a:t>Вопросительное местоимение: какой по </a:t>
            </a:r>
            <a:r>
              <a:rPr lang="ru-RU" sz="2000" dirty="0" smtClean="0"/>
              <a:t>порядку.</a:t>
            </a:r>
            <a:endParaRPr lang="ru-RU" sz="2000" dirty="0"/>
          </a:p>
          <a:p>
            <a:pPr lvl="0">
              <a:buFont typeface="+mj-lt"/>
              <a:buAutoNum type="arabicPeriod"/>
            </a:pPr>
            <a:r>
              <a:rPr lang="ru-RU" sz="2000" dirty="0"/>
              <a:t>Личное местоимение 3 лица мн.ч. им.п.   </a:t>
            </a:r>
          </a:p>
          <a:p>
            <a:pPr marL="0" lvl="0" indent="0">
              <a:buNone/>
            </a:pPr>
            <a:r>
              <a:rPr lang="ru-RU" sz="2000" dirty="0" smtClean="0"/>
              <a:t>6.    Личное </a:t>
            </a:r>
            <a:r>
              <a:rPr lang="ru-RU" sz="2000" dirty="0"/>
              <a:t>местоимение 2 лица мн.ч. </a:t>
            </a:r>
            <a:r>
              <a:rPr lang="ru-RU" sz="2000" dirty="0" err="1"/>
              <a:t>дат.п</a:t>
            </a:r>
            <a:r>
              <a:rPr lang="ru-RU" sz="2000" dirty="0"/>
              <a:t>.  </a:t>
            </a:r>
            <a:endParaRPr lang="ru-RU" sz="2000" dirty="0" smtClean="0"/>
          </a:p>
          <a:p>
            <a:pPr lvl="0">
              <a:buAutoNum type="arabicPeriod" startAt="7"/>
            </a:pPr>
            <a:r>
              <a:rPr lang="ru-RU" sz="2000" dirty="0" smtClean="0"/>
              <a:t>Неопределенное </a:t>
            </a:r>
            <a:r>
              <a:rPr lang="ru-RU" sz="2000" dirty="0"/>
              <a:t>местоимение, синоним местоимения «кто-то». </a:t>
            </a:r>
            <a:endParaRPr lang="ru-RU" sz="2000" dirty="0" smtClean="0"/>
          </a:p>
          <a:p>
            <a:pPr lvl="0">
              <a:buAutoNum type="arabicPeriod" startAt="7"/>
            </a:pPr>
            <a:r>
              <a:rPr lang="ru-RU" sz="2000" dirty="0" smtClean="0"/>
              <a:t>Возвратное </a:t>
            </a:r>
            <a:r>
              <a:rPr lang="ru-RU" sz="2000" dirty="0"/>
              <a:t>местоимение. </a:t>
            </a:r>
            <a:endParaRPr lang="ru-RU" sz="2000" dirty="0" smtClean="0"/>
          </a:p>
          <a:p>
            <a:pPr lvl="0">
              <a:buAutoNum type="arabicPeriod" startAt="7"/>
            </a:pPr>
            <a:r>
              <a:rPr lang="ru-RU" sz="2000" dirty="0" smtClean="0"/>
              <a:t>Определительное </a:t>
            </a:r>
            <a:r>
              <a:rPr lang="ru-RU" sz="2000" dirty="0"/>
              <a:t>местоимение, синоним местоимений «каждый, всякий». </a:t>
            </a:r>
          </a:p>
          <a:p>
            <a:pPr marL="0" indent="0">
              <a:buNone/>
            </a:pPr>
            <a:r>
              <a:rPr lang="ru-RU" sz="2000" dirty="0"/>
              <a:t>11</a:t>
            </a:r>
            <a:r>
              <a:rPr lang="ru-RU" sz="2000" dirty="0" smtClean="0"/>
              <a:t>.   </a:t>
            </a:r>
            <a:r>
              <a:rPr lang="ru-RU" sz="2000" dirty="0"/>
              <a:t>Личное местоимение 1 лица мн.ч. </a:t>
            </a:r>
            <a:r>
              <a:rPr lang="ru-RU" sz="2000" dirty="0" err="1"/>
              <a:t>дат.п</a:t>
            </a:r>
            <a:r>
              <a:rPr lang="ru-RU" sz="2000" dirty="0" smtClean="0"/>
              <a:t>. </a:t>
            </a:r>
          </a:p>
          <a:p>
            <a:pPr marL="0" indent="0">
              <a:buNone/>
            </a:pPr>
            <a:endParaRPr lang="ru-RU" sz="20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5529808" y="1224999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3.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804248" y="47667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64288" y="47667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24328" y="476047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164288" y="80909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24328" y="80909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solidFill>
                  <a:schemeClr val="tx1"/>
                </a:solidFill>
              </a:rPr>
              <a:t>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11100" y="1124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56176" y="1124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65788" y="1124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804248" y="1124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164288" y="1124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solidFill>
                  <a:schemeClr val="tx1"/>
                </a:solidFill>
              </a:rPr>
              <a:t>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524328" y="1124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solidFill>
                  <a:schemeClr val="tx1"/>
                </a:solidFill>
              </a:rPr>
              <a:t>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884368" y="1124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solidFill>
                  <a:schemeClr val="tx1"/>
                </a:solidFill>
              </a:rPr>
              <a:t>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388" y="157161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786578" y="157161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solidFill>
                  <a:schemeClr val="tx1"/>
                </a:solidFill>
              </a:rPr>
              <a:t>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143768" y="157161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786578" y="221455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7143768" y="221455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572396" y="221455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43636" y="2571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solidFill>
                  <a:schemeClr val="tx1"/>
                </a:solidFill>
              </a:rPr>
              <a:t>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500826" y="2571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786578" y="2571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143768" y="2571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т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500958" y="2571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786578" y="292893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143768" y="292893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500958" y="292893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858148" y="292893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143768" y="335756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500958" y="335756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ю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929586" y="335756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215338" y="335756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8501090" y="335756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143768" y="407194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500958" y="407194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7858148" y="407194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804248" y="112474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о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1" name="Picture 7" descr="E:\МАМА\КАРТИНКИ\анимации\анимации\book20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224" y="5572140"/>
            <a:ext cx="3069847" cy="1285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285720" y="214290"/>
            <a:ext cx="570897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Определим тему нашего урока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143768" y="185736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solidFill>
                  <a:schemeClr val="tx1"/>
                </a:solidFill>
              </a:rPr>
              <a:t>ц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143768" y="371475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solidFill>
                  <a:schemeClr val="tx1"/>
                </a:solidFill>
              </a:rPr>
              <a:t>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143768" y="4429132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err="1" smtClean="0">
                <a:solidFill>
                  <a:schemeClr val="tx1"/>
                </a:solidFill>
              </a:rPr>
              <a:t>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143768" y="4714884"/>
            <a:ext cx="360040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е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4" grpId="1"/>
      <p:bldP spid="46" grpId="0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49864" y="0"/>
            <a:ext cx="91938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Тема урока: </a:t>
            </a:r>
            <a:b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</a:b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Отрицательные местоимения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r>
              <a:rPr lang="ru-RU" dirty="0" smtClean="0"/>
              <a:t>Познакомиться с новым разрядом местоимений-отрицательными </a:t>
            </a:r>
          </a:p>
          <a:p>
            <a:r>
              <a:rPr lang="ru-RU" dirty="0" smtClean="0"/>
              <a:t>Узнать о способах их образования, особенностях склонения, правописания и употребления в речи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86050" y="285728"/>
            <a:ext cx="38167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Цели урока: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Найдите в предложениях отрицательные местоимения  и определите их синтаксическую роль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Никто не забыт, ничто не забыто.</a:t>
            </a:r>
          </a:p>
          <a:p>
            <a:r>
              <a:rPr lang="ru-RU" dirty="0" smtClean="0"/>
              <a:t>Никакая родина другая не вольёт мне в грудь мою теплынь.</a:t>
            </a:r>
          </a:p>
          <a:p>
            <a:r>
              <a:rPr lang="ru-RU" dirty="0" smtClean="0"/>
              <a:t>Я – для всех и ничей.</a:t>
            </a:r>
          </a:p>
          <a:p>
            <a:r>
              <a:rPr lang="ru-RU" dirty="0" smtClean="0"/>
              <a:t>И скучно, и грустно, и некому руку подать в минуту душевной невзгоды.</a:t>
            </a:r>
          </a:p>
          <a:p>
            <a:r>
              <a:rPr lang="ru-RU" dirty="0" smtClean="0"/>
              <a:t>Закручинился Иван – царевич, да делать нечего, пошёл он искать Василису по белу свету.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548680"/>
            <a:ext cx="72728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800" dirty="0" smtClean="0"/>
              <a:t>Никто не забыт, ничто не забыто.(подлежащее)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/>
              <a:t>Никакая родина другая не вольёт мне в грудь мою теплынь.(определение)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/>
              <a:t>Я – для всех и ничей.(сказуемое)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 smtClean="0"/>
              <a:t>И скучно, и грустно, и некому руку подать в минуту душевной невзгоды.(дополнение)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ru-RU" sz="2800" dirty="0" smtClean="0"/>
              <a:t>Закручинился Иван – царевич, да делать нечего, пошёл он искать Василису по белу свету.(сказуемое)</a:t>
            </a:r>
            <a:endParaRPr lang="ru-RU" sz="28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87624" y="1285860"/>
            <a:ext cx="7632848" cy="437538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200" dirty="0" smtClean="0">
                <a:latin typeface="Georgia" pitchFamily="18" charset="0"/>
              </a:rPr>
              <a:t>Не + Вопросительные местоимения = Отрицательные местоимения</a:t>
            </a:r>
          </a:p>
          <a:p>
            <a:pPr algn="ctr">
              <a:buNone/>
            </a:pPr>
            <a:r>
              <a:rPr lang="ru-RU" sz="2200" dirty="0" smtClean="0">
                <a:latin typeface="Georgia" pitchFamily="18" charset="0"/>
              </a:rPr>
              <a:t>Ни + Вопросительные местоимения = Отрицательные местоимения</a:t>
            </a:r>
          </a:p>
          <a:p>
            <a:pPr algn="ctr"/>
            <a:endParaRPr lang="ru-RU" sz="2000" dirty="0" smtClean="0"/>
          </a:p>
          <a:p>
            <a:pPr algn="ctr">
              <a:buNone/>
            </a:pPr>
            <a:r>
              <a:rPr lang="ru-RU" sz="2000" dirty="0" smtClean="0"/>
              <a:t>     </a:t>
            </a:r>
            <a:r>
              <a:rPr lang="ru-RU" dirty="0" smtClean="0"/>
              <a:t>Не + кого = некого</a:t>
            </a:r>
          </a:p>
          <a:p>
            <a:pPr algn="ctr">
              <a:buNone/>
            </a:pPr>
            <a:r>
              <a:rPr lang="ru-RU" dirty="0" smtClean="0"/>
              <a:t>     Ни + чего = ничего</a:t>
            </a:r>
            <a:endParaRPr lang="ru-RU" dirty="0"/>
          </a:p>
        </p:txBody>
      </p:sp>
      <p:pic>
        <p:nvPicPr>
          <p:cNvPr id="5122" name="Picture 2" descr="C:\Documents and Settings\Сергей\Мои документы\Мои рисунки\ma1.jpg"/>
          <p:cNvPicPr>
            <a:picLocks noChangeAspect="1" noChangeArrowheads="1"/>
          </p:cNvPicPr>
          <p:nvPr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92" y="3345692"/>
            <a:ext cx="1783654" cy="337705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Documents and Settings\Сергей\Мои документы\анимашки\Учителя и ученики ІІ\141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571876"/>
            <a:ext cx="18669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357290" y="214290"/>
            <a:ext cx="620714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Black" pitchFamily="34" charset="0"/>
              </a:rPr>
              <a:t>Образование </a:t>
            </a:r>
          </a:p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Black" pitchFamily="34" charset="0"/>
              </a:rPr>
              <a:t>отрицательных местоимений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547664" y="1340768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979712" y="1340768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547664" y="2060848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979712" y="213285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3563888" y="3284984"/>
            <a:ext cx="5040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4067944" y="3284984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3635896" y="3861048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4067944" y="3861048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580112" y="335699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5940152" y="3356992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5652120" y="393305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6084168" y="3933056"/>
            <a:ext cx="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386024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Изменение по падежам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394112"/>
              </p:ext>
            </p:extLst>
          </p:nvPr>
        </p:nvGraphicFramePr>
        <p:xfrm>
          <a:off x="1331640" y="1318358"/>
          <a:ext cx="7326556" cy="5239000"/>
        </p:xfrm>
        <a:graphic>
          <a:graphicData uri="http://schemas.openxmlformats.org/drawingml/2006/table">
            <a:tbl>
              <a:tblPr firstRow="1" bandRow="1">
                <a:effectLst>
                  <a:reflection blurRad="6350" stA="52000" endA="300" endPos="35000" dir="5400000" sy="-100000" algn="bl" rotWithShape="0"/>
                </a:effectLst>
                <a:tableStyleId>{B301B821-A1FF-4177-AEE7-76D212191A09}</a:tableStyleId>
              </a:tblPr>
              <a:tblGrid>
                <a:gridCol w="1831639"/>
                <a:gridCol w="1831639"/>
                <a:gridCol w="1831639"/>
                <a:gridCol w="1831639"/>
              </a:tblGrid>
              <a:tr h="81175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И.П.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                    -</a:t>
                      </a:r>
                      <a:endParaRPr lang="ru-RU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Никто,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dirty="0" smtClean="0"/>
                        <a:t>ничто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Никакой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89827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Р.П.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некого</a:t>
                      </a:r>
                    </a:p>
                    <a:p>
                      <a:pPr algn="ctr"/>
                      <a:r>
                        <a:rPr lang="ru-RU" sz="2400" baseline="0" dirty="0" smtClean="0"/>
                        <a:t> </a:t>
                      </a:r>
                      <a:r>
                        <a:rPr lang="ru-RU" sz="2400" baseline="0" dirty="0" smtClean="0"/>
                        <a:t>нечего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никого</a:t>
                      </a:r>
                    </a:p>
                    <a:p>
                      <a:pPr algn="ctr"/>
                      <a:r>
                        <a:rPr lang="ru-RU" sz="2400" dirty="0" smtClean="0"/>
                        <a:t> ничего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никакого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89827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Д.П.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Некому,</a:t>
                      </a:r>
                      <a:r>
                        <a:rPr lang="ru-RU" sz="2400" baseline="0" dirty="0" smtClean="0"/>
                        <a:t> нечему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Никому, ничему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Никакому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89827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В.П.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                    -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Никого</a:t>
                      </a:r>
                      <a:r>
                        <a:rPr lang="ru-RU" sz="2400" baseline="0" dirty="0" smtClean="0"/>
                        <a:t>, ничего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Никакой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811755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Т.П.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Некем,</a:t>
                      </a:r>
                      <a:r>
                        <a:rPr lang="ru-RU" sz="2400" baseline="0" dirty="0" smtClean="0"/>
                        <a:t> нечем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Никем, ничем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Никаким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898270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П.П.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Не о ком, </a:t>
                      </a:r>
                    </a:p>
                    <a:p>
                      <a:pPr algn="ctr"/>
                      <a:r>
                        <a:rPr lang="ru-RU" sz="2400" dirty="0" smtClean="0"/>
                        <a:t>не о чем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 о ком,  </a:t>
                      </a:r>
                    </a:p>
                    <a:p>
                      <a:pPr algn="ctr"/>
                      <a:r>
                        <a:rPr lang="ru-RU" sz="2400" dirty="0" smtClean="0"/>
                        <a:t>ни о чем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Ни о каком</a:t>
                      </a:r>
                      <a:endParaRPr lang="ru-RU" sz="240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152400"/>
            <a:ext cx="4968552" cy="990600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Black" pitchFamily="34" charset="0"/>
              </a:rPr>
              <a:t>Запомни!!!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76672"/>
            <a:ext cx="2238375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Волна 4"/>
          <p:cNvSpPr/>
          <p:nvPr/>
        </p:nvSpPr>
        <p:spPr>
          <a:xfrm>
            <a:off x="2915816" y="1643959"/>
            <a:ext cx="4786346" cy="1608775"/>
          </a:xfrm>
          <a:prstGeom prst="wav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«Некого» и «нечего»</a:t>
            </a:r>
            <a:endParaRPr lang="ru-RU" sz="4000" dirty="0"/>
          </a:p>
        </p:txBody>
      </p:sp>
      <p:sp>
        <p:nvSpPr>
          <p:cNvPr id="4" name="Волна 3"/>
          <p:cNvSpPr/>
          <p:nvPr/>
        </p:nvSpPr>
        <p:spPr>
          <a:xfrm>
            <a:off x="1196860" y="4418687"/>
            <a:ext cx="7488832" cy="1584176"/>
          </a:xfrm>
          <a:prstGeom prst="wav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</a:rPr>
              <a:t>Не имеют именительного </a:t>
            </a:r>
            <a:r>
              <a:rPr lang="ru-RU" sz="3600" dirty="0" smtClean="0">
                <a:solidFill>
                  <a:schemeClr val="bg1"/>
                </a:solidFill>
              </a:rPr>
              <a:t>падежа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714488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Пиши</a:t>
            </a:r>
            <a:endParaRPr lang="ru-RU" b="1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2857488" y="2285992"/>
            <a:ext cx="928694" cy="78581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214414" y="3286124"/>
            <a:ext cx="3000396" cy="13234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НЕ</a:t>
            </a:r>
          </a:p>
          <a:p>
            <a:pPr algn="ctr"/>
            <a:r>
              <a:rPr lang="ru-RU" sz="2000" b="1" dirty="0" smtClean="0"/>
              <a:t>Под ударением</a:t>
            </a:r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Некого</a:t>
            </a:r>
            <a:endParaRPr lang="ru-RU" sz="2000" b="1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 rot="10800000" flipH="1" flipV="1">
            <a:off x="5214942" y="2357430"/>
            <a:ext cx="928694" cy="78581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929190" y="3286124"/>
            <a:ext cx="3571900" cy="132343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НИ</a:t>
            </a:r>
          </a:p>
          <a:p>
            <a:pPr algn="ctr"/>
            <a:r>
              <a:rPr lang="ru-RU" sz="2000" b="1" dirty="0" smtClean="0"/>
              <a:t>Без ударения</a:t>
            </a:r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Никого</a:t>
            </a:r>
            <a:endParaRPr lang="ru-RU" sz="2000" b="1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2571736" y="4143380"/>
            <a:ext cx="71438" cy="714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643042" y="357166"/>
            <a:ext cx="559640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/>
                <a:latin typeface="Arial Black" pitchFamily="34" charset="0"/>
              </a:rPr>
              <a:t>Правописание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 Black" pitchFamily="34" charset="0"/>
              </a:rPr>
              <a:t> </a:t>
            </a:r>
            <a:r>
              <a:rPr lang="ru-RU" sz="32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Arial Black" pitchFamily="34" charset="0"/>
              </a:rPr>
              <a:t>НЕ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 Black" pitchFamily="34" charset="0"/>
              </a:rPr>
              <a:t> 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/>
                <a:latin typeface="Arial Black" pitchFamily="34" charset="0"/>
              </a:rPr>
              <a:t>и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 Black" pitchFamily="34" charset="0"/>
              </a:rPr>
              <a:t> </a:t>
            </a:r>
            <a:r>
              <a:rPr lang="ru-RU" sz="3200" b="1" u="sng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  <a:latin typeface="Arial Black" pitchFamily="34" charset="0"/>
              </a:rPr>
              <a:t>НИ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7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</a:rPr>
              <a:t>Пиши</a:t>
            </a:r>
          </a:p>
          <a:p>
            <a:pPr algn="ctr"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Запомни: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Arial Black" pitchFamily="34" charset="0"/>
                <a:cs typeface="Arial" pitchFamily="34" charset="0"/>
              </a:rPr>
              <a:t>в одно или в три, </a:t>
            </a:r>
          </a:p>
          <a:p>
            <a:pPr>
              <a:buNone/>
            </a:pP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latin typeface="Arial Black" pitchFamily="34" charset="0"/>
                <a:cs typeface="Arial" pitchFamily="34" charset="0"/>
              </a:rPr>
              <a:t>                           так меня пиши!</a:t>
            </a:r>
          </a:p>
          <a:p>
            <a:pPr>
              <a:buNone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rot="10800000" flipV="1">
            <a:off x="3000364" y="2071678"/>
            <a:ext cx="928694" cy="78581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14480" y="3000372"/>
            <a:ext cx="2286016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Слитно</a:t>
            </a:r>
          </a:p>
          <a:p>
            <a:pPr algn="ctr"/>
            <a:r>
              <a:rPr lang="ru-RU" sz="2400" b="1" dirty="0" smtClean="0"/>
              <a:t>Нет предлога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Никого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572132" y="3000372"/>
            <a:ext cx="2286016" cy="1569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Раздельно</a:t>
            </a:r>
          </a:p>
          <a:p>
            <a:pPr algn="ctr"/>
            <a:r>
              <a:rPr lang="ru-RU" sz="2400" b="1" dirty="0" smtClean="0"/>
              <a:t>Есть предлог</a:t>
            </a: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Ни у кого</a:t>
            </a:r>
            <a:endParaRPr lang="ru-RU" sz="2400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rot="10800000" flipH="1" flipV="1">
            <a:off x="5286380" y="2071678"/>
            <a:ext cx="928694" cy="78581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1071538" y="214290"/>
            <a:ext cx="73333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Правописание (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слитно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, </a:t>
            </a:r>
            <a:r>
              <a:rPr lang="ru-RU" sz="3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раздельно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)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Отрицательные местоимения выражают отсутствие чего-либо: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1928794" y="1796592"/>
            <a:ext cx="928694" cy="98433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429918" y="2000240"/>
            <a:ext cx="34925" cy="100013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ая выноска 9"/>
          <p:cNvSpPr/>
          <p:nvPr/>
        </p:nvSpPr>
        <p:spPr>
          <a:xfrm>
            <a:off x="1285852" y="3643314"/>
            <a:ext cx="1428760" cy="2357454"/>
          </a:xfrm>
          <a:prstGeom prst="wedgeRectCallout">
            <a:avLst>
              <a:gd name="adj1" fmla="val -23483"/>
              <a:gd name="adj2" fmla="val -67425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Никто</a:t>
            </a:r>
          </a:p>
          <a:p>
            <a:pPr algn="ctr"/>
            <a:r>
              <a:rPr lang="ru-RU" sz="2000" b="1" dirty="0" smtClean="0"/>
              <a:t>Ничто</a:t>
            </a:r>
          </a:p>
          <a:p>
            <a:pPr algn="ctr"/>
            <a:r>
              <a:rPr lang="ru-RU" sz="2000" b="1" dirty="0" smtClean="0"/>
              <a:t>Некого Нечего</a:t>
            </a:r>
            <a:endParaRPr lang="ru-RU" sz="2000" b="1" dirty="0"/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4000496" y="3857628"/>
            <a:ext cx="1285884" cy="2143140"/>
          </a:xfrm>
          <a:prstGeom prst="wedgeRectCallout">
            <a:avLst>
              <a:gd name="adj1" fmla="val -8662"/>
              <a:gd name="adj2" fmla="val -70030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Никакой Ничей</a:t>
            </a:r>
            <a:endParaRPr lang="ru-RU" sz="2000" b="1" dirty="0"/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6858016" y="3857628"/>
            <a:ext cx="1500198" cy="2143140"/>
          </a:xfrm>
          <a:prstGeom prst="wedgeRectCallout">
            <a:avLst>
              <a:gd name="adj1" fmla="val 19551"/>
              <a:gd name="adj2" fmla="val -69757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Нисколько</a:t>
            </a:r>
          </a:p>
          <a:p>
            <a:pPr algn="ctr"/>
            <a:r>
              <a:rPr lang="ru-RU" sz="2000" b="1" dirty="0" smtClean="0"/>
              <a:t>Несколько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142976" y="2939600"/>
            <a:ext cx="1571636" cy="36933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ПРЕДМЕТ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857620" y="3071810"/>
            <a:ext cx="1571636" cy="36933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ПРИЗНАК</a:t>
            </a:r>
            <a:endParaRPr lang="ru-RU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715140" y="3000372"/>
            <a:ext cx="1714512" cy="36933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КОЛИЧЕСТВО</a:t>
            </a:r>
            <a:endParaRPr lang="ru-RU" b="1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rot="16200000" flipH="1">
            <a:off x="6322231" y="1893083"/>
            <a:ext cx="1143008" cy="92869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7254509"/>
              </p:ext>
            </p:extLst>
          </p:nvPr>
        </p:nvGraphicFramePr>
        <p:xfrm>
          <a:off x="1475656" y="4605812"/>
          <a:ext cx="5830634" cy="164869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961098"/>
                <a:gridCol w="1888464"/>
                <a:gridCol w="1981072"/>
              </a:tblGrid>
              <a:tr h="37652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</a:rPr>
                        <a:t>Указывает 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</a:rPr>
                        <a:t>на отсутствие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7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Предмета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Признака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Количества</a:t>
                      </a:r>
                      <a:endParaRPr lang="ru-RU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35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35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35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35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5720" y="1214422"/>
            <a:ext cx="842968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sz="2400" b="1" i="1" dirty="0"/>
              <a:t>Некого</a:t>
            </a:r>
            <a:r>
              <a:rPr lang="ru-RU" sz="2400" i="1" dirty="0"/>
              <a:t> спросить. Друзья уже ушли домой.</a:t>
            </a:r>
            <a:endParaRPr lang="ru-RU" sz="2400" dirty="0"/>
          </a:p>
          <a:p>
            <a:pPr algn="ctr"/>
            <a:r>
              <a:rPr lang="ru-RU" sz="2400" b="1" i="1" dirty="0"/>
              <a:t>Ничего</a:t>
            </a:r>
            <a:r>
              <a:rPr lang="ru-RU" sz="2400" i="1" dirty="0"/>
              <a:t> я не хочу, ни каши, ни молока.</a:t>
            </a:r>
            <a:endParaRPr lang="ru-RU" sz="2400" dirty="0"/>
          </a:p>
          <a:p>
            <a:pPr algn="ctr"/>
            <a:r>
              <a:rPr lang="ru-RU" sz="2400" i="1" dirty="0"/>
              <a:t>Какой шарф тебе купить? Зелёный? – </a:t>
            </a:r>
            <a:r>
              <a:rPr lang="ru-RU" sz="2400" b="1" i="1" dirty="0"/>
              <a:t>Никакой.</a:t>
            </a:r>
            <a:endParaRPr lang="ru-RU" sz="2400" b="1" dirty="0"/>
          </a:p>
          <a:p>
            <a:pPr algn="ctr"/>
            <a:r>
              <a:rPr lang="ru-RU" sz="2400" b="1" i="1" dirty="0"/>
              <a:t>Нечего </a:t>
            </a:r>
            <a:r>
              <a:rPr lang="ru-RU" sz="2400" i="1" dirty="0"/>
              <a:t>делать. Стихотворение выучил вчера.</a:t>
            </a:r>
            <a:endParaRPr lang="ru-RU" sz="2400" dirty="0"/>
          </a:p>
          <a:p>
            <a:pPr algn="ctr"/>
            <a:r>
              <a:rPr lang="ru-RU" sz="2400" i="1" dirty="0"/>
              <a:t>Сколько яблок ты купил? – </a:t>
            </a:r>
            <a:r>
              <a:rPr lang="ru-RU" sz="2400" b="1" i="1" dirty="0"/>
              <a:t>Нисколько</a:t>
            </a:r>
            <a:r>
              <a:rPr lang="ru-RU" sz="2400" i="1" dirty="0"/>
              <a:t>!</a:t>
            </a:r>
            <a:endParaRPr lang="ru-RU" sz="2400" dirty="0"/>
          </a:p>
          <a:p>
            <a:pPr algn="ctr"/>
            <a:r>
              <a:rPr lang="ru-RU" sz="2400" i="1" dirty="0"/>
              <a:t>Чей это портфель? Дашин? – </a:t>
            </a:r>
            <a:r>
              <a:rPr lang="ru-RU" sz="2400" b="1" i="1" dirty="0"/>
              <a:t>Ничей</a:t>
            </a:r>
            <a:r>
              <a:rPr lang="ru-RU" sz="2400" i="1" dirty="0"/>
              <a:t>.</a:t>
            </a:r>
            <a:endParaRPr lang="ru-RU" sz="2400" dirty="0"/>
          </a:p>
          <a:p>
            <a:pPr algn="ctr"/>
            <a:r>
              <a:rPr lang="ru-RU" sz="2400" b="1" i="1" dirty="0"/>
              <a:t>Никто</a:t>
            </a:r>
            <a:r>
              <a:rPr lang="ru-RU" sz="2400" i="1" dirty="0"/>
              <a:t> сегодня не дежурит! Все дети на празднике.</a:t>
            </a:r>
            <a:endParaRPr lang="ru-RU" sz="2400" dirty="0"/>
          </a:p>
          <a:p>
            <a:endParaRPr lang="ru-RU" sz="2400" dirty="0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1475656" y="4071942"/>
            <a:ext cx="5810988" cy="509186"/>
          </a:xfrm>
          <a:prstGeom prst="triangle">
            <a:avLst>
              <a:gd name="adj" fmla="val 50479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835696" y="5301208"/>
            <a:ext cx="151216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Некого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5513623"/>
            <a:ext cx="151216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Ничего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5745493"/>
            <a:ext cx="151216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Нечего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2942" y="5980839"/>
            <a:ext cx="151216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Никто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73040" y="5301208"/>
            <a:ext cx="151216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Никакой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73040" y="5513623"/>
            <a:ext cx="151216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Ничей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80112" y="5297599"/>
            <a:ext cx="151216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Нисколько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7224" y="0"/>
            <a:ext cx="734367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Black" pitchFamily="34" charset="0"/>
              </a:rPr>
              <a:t>Распределите </a:t>
            </a:r>
            <a:r>
              <a:rPr lang="ru-RU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Black" pitchFamily="34" charset="0"/>
              </a:rPr>
              <a:t>примеры с выделенными </a:t>
            </a:r>
            <a:endParaRPr lang="ru-RU" sz="2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rial Black" pitchFamily="34" charset="0"/>
            </a:endParaRP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Black" pitchFamily="34" charset="0"/>
              </a:rPr>
              <a:t>отрицательными </a:t>
            </a:r>
          </a:p>
          <a:p>
            <a:pPr algn="ctr"/>
            <a:r>
              <a:rPr lang="ru-RU" sz="2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Black" pitchFamily="34" charset="0"/>
              </a:rPr>
              <a:t>местоимениями </a:t>
            </a:r>
            <a:r>
              <a:rPr lang="ru-RU" sz="2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Black" pitchFamily="34" charset="0"/>
              </a:rPr>
              <a:t>по группам - домикам. </a:t>
            </a:r>
            <a:endParaRPr lang="ru-RU" sz="2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Подведение итогов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 образованы отрицательные местоимения?</a:t>
            </a:r>
          </a:p>
          <a:p>
            <a:r>
              <a:rPr lang="ru-RU" dirty="0" smtClean="0"/>
              <a:t>Какие отрицательные местоимения не имеют формы именительного падежа?</a:t>
            </a:r>
          </a:p>
          <a:p>
            <a:r>
              <a:rPr lang="ru-RU" dirty="0" smtClean="0"/>
              <a:t>Как различать приставки НЕ- и НИ- в отрицательных местоимениях?</a:t>
            </a:r>
          </a:p>
          <a:p>
            <a:r>
              <a:rPr lang="ru-RU" dirty="0" smtClean="0"/>
              <a:t>При каком условии отрицательное местоимение с НИ-усиливает отрицательный смысл?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9838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69671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Black" pitchFamily="34" charset="0"/>
              </a:rPr>
              <a:t>Рефлексия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1484784"/>
            <a:ext cx="7686026" cy="446449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Оцените свою работу на уроке. Если вы не смогли самостоятельно изучить материал и в течение урока работали при помощи учителя, возьмите местоимение</a:t>
            </a:r>
            <a:r>
              <a:rPr lang="ru-RU" sz="2400" b="1" dirty="0" smtClean="0"/>
              <a:t> ВЫ</a:t>
            </a:r>
            <a:r>
              <a:rPr lang="ru-RU" sz="2400" dirty="0" smtClean="0"/>
              <a:t>; если вы смогли самостоятельно изучить материал, но работать в группе вам не понравилось, вы рассчитываете только на свои силы, возьмите местоимение</a:t>
            </a:r>
            <a:r>
              <a:rPr lang="ru-RU" sz="2400" b="1" dirty="0" smtClean="0"/>
              <a:t> Я</a:t>
            </a:r>
            <a:r>
              <a:rPr lang="ru-RU" sz="2400" dirty="0" smtClean="0"/>
              <a:t>; если вы продуктивно работали самостоятельно и в группе, то возьмите местоимение </a:t>
            </a:r>
            <a:r>
              <a:rPr lang="ru-RU" sz="2400" b="1" dirty="0" smtClean="0"/>
              <a:t>МЫ</a:t>
            </a:r>
            <a:r>
              <a:rPr lang="ru-RU" sz="24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28604"/>
            <a:ext cx="76145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Чтобы упрочить ваши знания даю домашнее задание. 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tx2">
                  <a:lumMod val="75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772816"/>
            <a:ext cx="7077472" cy="32181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81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, орфограмма №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45,46</a:t>
            </a:r>
            <a:endParaRPr lang="ru-RU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    Упр. </a:t>
            </a:r>
            <a:r>
              <a:rPr lang="ru-RU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Times New Roman" pitchFamily="18" charset="0"/>
                <a:cs typeface="Times New Roman" pitchFamily="18" charset="0"/>
              </a:rPr>
              <a:t>465</a:t>
            </a:r>
            <a:endParaRPr lang="ru-RU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 Black" pitchFamily="34" charset="0"/>
              </a:rPr>
              <a:t>Спасибо за урок!</a:t>
            </a:r>
            <a:endParaRPr lang="ru-RU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Успехов вам и хорошего настроения!</a:t>
            </a:r>
          </a:p>
        </p:txBody>
      </p:sp>
      <p:pic>
        <p:nvPicPr>
          <p:cNvPr id="8197" name="Picture 5" descr="C:\Documents and Settings\Сергей\Мои документы\анимашки\81988358_Spasibo_kolokolchiki_sinie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549" y="2348880"/>
            <a:ext cx="3672408" cy="413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612</TotalTime>
  <Words>851</Words>
  <Application>Microsoft Office PowerPoint</Application>
  <PresentationFormat>Экран (4:3)</PresentationFormat>
  <Paragraphs>219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Солнцестояние</vt:lpstr>
      <vt:lpstr>Здравствуйте, ребята!</vt:lpstr>
      <vt:lpstr>Прочитайте притчу. Выпишите местоимения. Определите их разряды. </vt:lpstr>
      <vt:lpstr>Презентация PowerPoint</vt:lpstr>
      <vt:lpstr>Презентация PowerPoint</vt:lpstr>
      <vt:lpstr>Презентация PowerPoint</vt:lpstr>
      <vt:lpstr>Найдите в предложениях отрицательные местоимения  и определите их синтаксическую роль</vt:lpstr>
      <vt:lpstr>Презентация PowerPoint</vt:lpstr>
      <vt:lpstr>Презентация PowerPoint</vt:lpstr>
      <vt:lpstr>Изменение по падежам</vt:lpstr>
      <vt:lpstr>Запомни!!!</vt:lpstr>
      <vt:lpstr>Презентация PowerPoint</vt:lpstr>
      <vt:lpstr>Презентация PowerPoint</vt:lpstr>
      <vt:lpstr>Отрицательные местоимения выражают отсутствие чего-либо:</vt:lpstr>
      <vt:lpstr>Презентация PowerPoint</vt:lpstr>
      <vt:lpstr>Подведение итогов урока</vt:lpstr>
      <vt:lpstr>Рефлексия</vt:lpstr>
      <vt:lpstr>Чтобы упрочить ваши знания даю домашнее задание. </vt:lpstr>
      <vt:lpstr>Спасибо за урок!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 русского языка  в 6 классе  по теме:  «Отрицательные местоимения». </dc:title>
  <dc:creator>10класс</dc:creator>
  <cp:lastModifiedBy>G630-1395</cp:lastModifiedBy>
  <cp:revision>57</cp:revision>
  <dcterms:created xsi:type="dcterms:W3CDTF">2012-03-29T08:18:49Z</dcterms:created>
  <dcterms:modified xsi:type="dcterms:W3CDTF">2015-03-01T13:29:32Z</dcterms:modified>
</cp:coreProperties>
</file>