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69" r:id="rId16"/>
    <p:sldId id="27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88726-389E-423F-B723-BF68FBDBCB81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DF341-0805-4A6E-B1C4-DA5BAA9AF9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4048" y="836712"/>
            <a:ext cx="3454152" cy="525658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Небо Антарктиды.</a:t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>
                <a:latin typeface="Comic Sans MS" pitchFamily="66" charset="0"/>
              </a:rPr>
              <a:t/>
            </a:r>
            <a:br>
              <a:rPr lang="ru-RU" sz="2000" dirty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/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>
                <a:latin typeface="Comic Sans MS" pitchFamily="66" charset="0"/>
              </a:rPr>
              <a:t/>
            </a:r>
            <a:br>
              <a:rPr lang="ru-RU" sz="2000" dirty="0">
                <a:latin typeface="Comic Sans MS" pitchFamily="66" charset="0"/>
              </a:rPr>
            </a:br>
            <a:r>
              <a:rPr lang="ru-RU" sz="1600" dirty="0" err="1" smtClean="0">
                <a:latin typeface="Comic Sans MS" pitchFamily="66" charset="0"/>
              </a:rPr>
              <a:t>Уразалиева</a:t>
            </a:r>
            <a:r>
              <a:rPr lang="ru-RU" sz="1600" dirty="0" smtClean="0">
                <a:latin typeface="Comic Sans MS" pitchFamily="66" charset="0"/>
              </a:rPr>
              <a:t/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Ирина Олеговна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Член Русского Географического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общества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Великий Новгород</a:t>
            </a:r>
            <a:endParaRPr lang="ru-RU" sz="1600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204864"/>
            <a:ext cx="2984376" cy="34339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punis\Desktop\ПЛАНЕТЫ\Земля\Антарктид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4464496" cy="5283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Comic Sans MS" pitchFamily="66" charset="0"/>
              </a:rPr>
              <a:t>200-летию открытия Антарктиды посвящается.</a:t>
            </a:r>
            <a:endParaRPr lang="ru-RU" sz="1800" dirty="0">
              <a:latin typeface="Comic Sans MS" pitchFamily="66" charset="0"/>
            </a:endParaRPr>
          </a:p>
        </p:txBody>
      </p:sp>
      <p:pic>
        <p:nvPicPr>
          <p:cNvPr id="2051" name="Picture 3" descr="C:\Users\punis\Desktop\7327-15415866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340768"/>
            <a:ext cx="5616624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en-US" sz="1600" dirty="0" smtClean="0">
                <a:latin typeface="Comic Sans MS" pitchFamily="66" charset="0"/>
              </a:rPr>
              <a:t>“</a:t>
            </a:r>
            <a:r>
              <a:rPr lang="ru-RU" sz="1600" dirty="0" smtClean="0">
                <a:latin typeface="Comic Sans MS" pitchFamily="66" charset="0"/>
              </a:rPr>
              <a:t>На краю нашей планеты лежит, как спящая принцесса, материк , закованный в голубое. Зловещий и прекрасный, покоится в своей морозной дремоте, в складках мантии снега, светящегося аметистами и изумрудами льдов. Его горизонты окрашены розовыми, голубыми и зелёными тонами…</a:t>
            </a:r>
            <a:r>
              <a:rPr lang="en-US" sz="1600" dirty="0" smtClean="0">
                <a:latin typeface="Comic Sans MS" pitchFamily="66" charset="0"/>
              </a:rPr>
              <a:t>” </a:t>
            </a:r>
            <a:r>
              <a:rPr lang="ru-RU" sz="1600" dirty="0" smtClean="0">
                <a:latin typeface="Comic Sans MS" pitchFamily="66" charset="0"/>
              </a:rPr>
              <a:t>Ричард Берд, полярный исследователь.</a:t>
            </a:r>
            <a:r>
              <a:rPr lang="ru-RU" sz="1400" dirty="0" smtClean="0">
                <a:latin typeface="Comic Sans MS" pitchFamily="66" charset="0"/>
              </a:rPr>
              <a:t/>
            </a:r>
            <a:br>
              <a:rPr lang="ru-RU" sz="1400" dirty="0" smtClean="0">
                <a:latin typeface="Comic Sans MS" pitchFamily="66" charset="0"/>
              </a:rPr>
            </a:br>
            <a:endParaRPr lang="ru-RU" sz="1400" dirty="0">
              <a:latin typeface="Comic Sans MS" pitchFamily="66" charset="0"/>
            </a:endParaRPr>
          </a:p>
        </p:txBody>
      </p:sp>
      <p:pic>
        <p:nvPicPr>
          <p:cNvPr id="11266" name="Picture 2" descr="C:\Users\punis\Desktop\ПЛАНЕТЫ\Земля\водопад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72816"/>
            <a:ext cx="6088739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/>
          </a:bodyPr>
          <a:lstStyle/>
          <a:p>
            <a:endParaRPr lang="ru-RU" sz="9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Картографы с древнейших времён располагали Южный материк вокруг Южного полюса, объясняя это тем, что суша там обязательно должна существовать, дабы обеспечить </a:t>
            </a:r>
            <a:r>
              <a:rPr lang="en-US" sz="1600" dirty="0" smtClean="0">
                <a:latin typeface="Comic Sans MS" pitchFamily="66" charset="0"/>
              </a:rPr>
              <a:t>“</a:t>
            </a:r>
            <a:r>
              <a:rPr lang="ru-RU" sz="1600" dirty="0" smtClean="0">
                <a:latin typeface="Comic Sans MS" pitchFamily="66" charset="0"/>
              </a:rPr>
              <a:t>равновесие</a:t>
            </a:r>
            <a:r>
              <a:rPr lang="en-US" sz="1600" dirty="0" smtClean="0">
                <a:latin typeface="Comic Sans MS" pitchFamily="66" charset="0"/>
              </a:rPr>
              <a:t>”</a:t>
            </a:r>
            <a:r>
              <a:rPr lang="ru-RU" sz="1600" dirty="0" smtClean="0">
                <a:latin typeface="Comic Sans MS" pitchFamily="66" charset="0"/>
              </a:rPr>
              <a:t> Земли</a:t>
            </a:r>
          </a:p>
          <a:p>
            <a:r>
              <a:rPr lang="ru-RU" sz="1600" dirty="0" smtClean="0">
                <a:latin typeface="Comic Sans MS" pitchFamily="66" charset="0"/>
              </a:rPr>
              <a:t>Халдейские астрономы были уверены в существовании Южного континента, так как в Индийском океане отсутствовали приливно-отливные явления</a:t>
            </a:r>
          </a:p>
          <a:p>
            <a:r>
              <a:rPr lang="ru-RU" sz="1600" dirty="0" smtClean="0">
                <a:latin typeface="Comic Sans MS" pitchFamily="66" charset="0"/>
              </a:rPr>
              <a:t>Древнегреческий учёный Гиппарх развил идею халдейских астрономов и объяснил отсутствие приливно-отливных </a:t>
            </a:r>
            <a:r>
              <a:rPr lang="ru-RU" sz="1600" dirty="0" smtClean="0">
                <a:latin typeface="Comic Sans MS" pitchFamily="66" charset="0"/>
              </a:rPr>
              <a:t>явлений</a:t>
            </a:r>
            <a:r>
              <a:rPr lang="ru-RU" sz="1600" dirty="0" smtClean="0">
                <a:latin typeface="Comic Sans MS" pitchFamily="66" charset="0"/>
              </a:rPr>
              <a:t> </a:t>
            </a:r>
            <a:r>
              <a:rPr lang="ru-RU" sz="1600" dirty="0" smtClean="0">
                <a:latin typeface="Comic Sans MS" pitchFamily="66" charset="0"/>
              </a:rPr>
              <a:t>замкнутостью Индийского океана</a:t>
            </a:r>
          </a:p>
          <a:p>
            <a:r>
              <a:rPr lang="ru-RU" sz="1600" dirty="0" smtClean="0">
                <a:latin typeface="Comic Sans MS" pitchFamily="66" charset="0"/>
              </a:rPr>
              <a:t>Южный материк был изображен на глобусе Иоганна </a:t>
            </a:r>
            <a:r>
              <a:rPr lang="ru-RU" sz="1600" dirty="0" err="1" smtClean="0">
                <a:latin typeface="Comic Sans MS" pitchFamily="66" charset="0"/>
              </a:rPr>
              <a:t>Шерера</a:t>
            </a:r>
            <a:r>
              <a:rPr lang="ru-RU" sz="1600" dirty="0" smtClean="0">
                <a:latin typeface="Comic Sans MS" pitchFamily="66" charset="0"/>
              </a:rPr>
              <a:t>, созданном в 1515 году</a:t>
            </a:r>
          </a:p>
          <a:p>
            <a:r>
              <a:rPr lang="ru-RU" sz="1600" dirty="0" smtClean="0">
                <a:latin typeface="Comic Sans MS" pitchFamily="66" charset="0"/>
              </a:rPr>
              <a:t>В 1520 году к антарктическим водам подходила флотилия Магеллана</a:t>
            </a:r>
          </a:p>
          <a:p>
            <a:r>
              <a:rPr lang="ru-RU" sz="1600" dirty="0" smtClean="0">
                <a:latin typeface="Comic Sans MS" pitchFamily="66" charset="0"/>
              </a:rPr>
              <a:t>Известный картограф </a:t>
            </a:r>
            <a:r>
              <a:rPr lang="ru-RU" sz="1600" dirty="0" err="1" smtClean="0">
                <a:latin typeface="Comic Sans MS" pitchFamily="66" charset="0"/>
              </a:rPr>
              <a:t>Герард</a:t>
            </a:r>
            <a:r>
              <a:rPr lang="ru-RU" sz="1600" dirty="0" smtClean="0">
                <a:latin typeface="Comic Sans MS" pitchFamily="66" charset="0"/>
              </a:rPr>
              <a:t> Меркатор в 1561 году разместил </a:t>
            </a:r>
            <a:r>
              <a:rPr lang="en-US" sz="1600" dirty="0" smtClean="0">
                <a:latin typeface="Comic Sans MS" pitchFamily="66" charset="0"/>
              </a:rPr>
              <a:t>Terra </a:t>
            </a:r>
            <a:r>
              <a:rPr lang="en-US" sz="1600" dirty="0" err="1" smtClean="0">
                <a:latin typeface="Comic Sans MS" pitchFamily="66" charset="0"/>
              </a:rPr>
              <a:t>australis</a:t>
            </a:r>
            <a:r>
              <a:rPr lang="en-US" sz="1600" dirty="0" smtClean="0">
                <a:latin typeface="Comic Sans MS" pitchFamily="66" charset="0"/>
              </a:rPr>
              <a:t> incognita </a:t>
            </a:r>
            <a:r>
              <a:rPr lang="ru-RU" sz="1600" dirty="0" smtClean="0">
                <a:latin typeface="Comic Sans MS" pitchFamily="66" charset="0"/>
              </a:rPr>
              <a:t>вокруг южного полюса</a:t>
            </a:r>
          </a:p>
          <a:p>
            <a:r>
              <a:rPr lang="ru-RU" sz="1600" dirty="0" smtClean="0">
                <a:latin typeface="Comic Sans MS" pitchFamily="66" charset="0"/>
              </a:rPr>
              <a:t>В 1772 году английская экспедиция под руководством  Джеймса Кука дважды пересекала Южный полярный круг и в 1774 году достигла  отметки 72 градуса 10 минут южной широты, но встретив тяжёлые плавучие льды, </a:t>
            </a:r>
            <a:r>
              <a:rPr lang="ru-RU" sz="1600" dirty="0">
                <a:latin typeface="Comic Sans MS" pitchFamily="66" charset="0"/>
              </a:rPr>
              <a:t>в</a:t>
            </a:r>
            <a:r>
              <a:rPr lang="ru-RU" sz="1600" dirty="0" smtClean="0">
                <a:latin typeface="Comic Sans MS" pitchFamily="66" charset="0"/>
              </a:rPr>
              <a:t>ынуждена была повернуть обратно. Кук был убеждён в существовании  на южном полюсе материка, но самоуверенно заявил, что никому не удастся проникнуть на юг дальше, чем он.</a:t>
            </a:r>
            <a:endParaRPr lang="ru-RU" sz="1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Comic Sans MS" pitchFamily="66" charset="0"/>
              </a:rPr>
              <a:t>Но русская экспедиция 1819-1821 гг. сумела это сделать.</a:t>
            </a:r>
            <a:endParaRPr lang="ru-RU" sz="1800" dirty="0">
              <a:latin typeface="Comic Sans MS" pitchFamily="66" charset="0"/>
            </a:endParaRPr>
          </a:p>
        </p:txBody>
      </p:sp>
      <p:pic>
        <p:nvPicPr>
          <p:cNvPr id="3074" name="Picture 2" descr="C:\Users\punis\Desktop\img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У Антарктиды уникальное географическое положение – материк почти полностью находится за Южным полярным кругом, а это значит, что красоты антарктического неба для нас, жителей России, увы! – недоступны.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4098" name="Picture 2" descr="C:\Users\punis\Desktop\732177_BIG_0_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00200"/>
            <a:ext cx="8064895" cy="4853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Но мы всё-таки попробуем!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Итак, чем нас не удивишь – так это полярным сиянием!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Только у нас Аврора </a:t>
            </a:r>
            <a:r>
              <a:rPr lang="ru-RU" sz="1600" dirty="0" err="1" smtClean="0">
                <a:latin typeface="Comic Sans MS" pitchFamily="66" charset="0"/>
              </a:rPr>
              <a:t>Бореалис</a:t>
            </a:r>
            <a:r>
              <a:rPr lang="ru-RU" sz="1600" dirty="0" smtClean="0">
                <a:latin typeface="Comic Sans MS" pitchFamily="66" charset="0"/>
              </a:rPr>
              <a:t>, а в Антарктиде – Аврора </a:t>
            </a:r>
            <a:r>
              <a:rPr lang="ru-RU" sz="1600" dirty="0" err="1" smtClean="0">
                <a:latin typeface="Comic Sans MS" pitchFamily="66" charset="0"/>
              </a:rPr>
              <a:t>Аустралис</a:t>
            </a:r>
            <a:r>
              <a:rPr lang="ru-RU" sz="1600" dirty="0" smtClean="0">
                <a:latin typeface="Comic Sans MS" pitchFamily="66" charset="0"/>
              </a:rPr>
              <a:t> 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5122" name="Picture 2" descr="C:\Users\punis\Desktop\c81e1c6b81a6a70b8140254fe77f0c7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776864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Над Антарктидой полярные сияния довольно частые явления, ведь вблизи её берегов находится северный магнитный полюс нашей планеты.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6147" name="Picture 3" descr="C:\Users\punis\Desktop\23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776864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Астрономам Антарктиды повезло – материк находится в зоне высокого атмосферного давления ( преобладает антициклональный тип погоды), нет светового загрязнения, но есть сильные ветра и температурная инверсия.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Но кто же он – первый астроном Антарктиды </a:t>
            </a:r>
            <a:r>
              <a:rPr lang="en-US" sz="1600" dirty="0" smtClean="0">
                <a:latin typeface="Comic Sans MS" pitchFamily="66" charset="0"/>
              </a:rPr>
              <a:t>?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8194" name="Picture 2" descr="C:\Users\punis\Desktop\1587653997--1024x615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44" y="1600200"/>
            <a:ext cx="753591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620688"/>
            <a:ext cx="3682752" cy="5472608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Иван Михайлович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Симонов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(1794-1855)</a:t>
            </a:r>
            <a:br>
              <a:rPr lang="ru-RU" sz="1600" dirty="0" smtClean="0">
                <a:latin typeface="Comic Sans MS" pitchFamily="66" charset="0"/>
              </a:rPr>
            </a:br>
            <a:endParaRPr lang="ru-RU" sz="1600" dirty="0">
              <a:latin typeface="Comic Sans MS" pitchFamily="66" charset="0"/>
            </a:endParaRPr>
          </a:p>
        </p:txBody>
      </p:sp>
      <p:pic>
        <p:nvPicPr>
          <p:cNvPr id="7170" name="Picture 2" descr="C:\Users\punis\Desktop\img17813465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4104456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3466728" cy="51845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620688"/>
            <a:ext cx="3898776" cy="55054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>
                <a:latin typeface="Comic Sans MS" pitchFamily="66" charset="0"/>
              </a:rPr>
              <a:t>      Симонов </a:t>
            </a:r>
            <a:r>
              <a:rPr lang="ru-RU" sz="1600" dirty="0">
                <a:latin typeface="Comic Sans MS" pitchFamily="66" charset="0"/>
              </a:rPr>
              <a:t>стал первым русским астрономом, совершившим кругосветное путешествие. Он первым из русских астрономов провёл наблюдения звёзд Южного полушария неба, которые никогда не видны в России. И что примечательно – Симонов был единственным учёным в экспедиции. Помимо астрономических наблюдений и определения географических координат он проводил магнитные наблюдения и впервые установил, что </a:t>
            </a:r>
            <a:r>
              <a:rPr lang="ru-RU" sz="1600" dirty="0" smtClean="0">
                <a:latin typeface="Comic Sans MS" pitchFamily="66" charset="0"/>
              </a:rPr>
              <a:t>Северный </a:t>
            </a:r>
            <a:r>
              <a:rPr lang="ru-RU" sz="1600" dirty="0">
                <a:latin typeface="Comic Sans MS" pitchFamily="66" charset="0"/>
              </a:rPr>
              <a:t>магнитный полюс Земли в то время располагался на 76° </a:t>
            </a:r>
            <a:r>
              <a:rPr lang="ru-RU" sz="1600" dirty="0" err="1">
                <a:latin typeface="Comic Sans MS" pitchFamily="66" charset="0"/>
              </a:rPr>
              <a:t>ю.ш</a:t>
            </a:r>
            <a:r>
              <a:rPr lang="ru-RU" sz="1600" dirty="0">
                <a:latin typeface="Comic Sans MS" pitchFamily="66" charset="0"/>
              </a:rPr>
              <a:t>. и 142,5° в.д. </a:t>
            </a:r>
          </a:p>
        </p:txBody>
      </p:sp>
      <p:pic>
        <p:nvPicPr>
          <p:cNvPr id="9218" name="Picture 2" descr="C:\Users\punis\Desktop\IMG_0910-1024x6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4536504" cy="57010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>
                <a:latin typeface="Comic Sans MS" pitchFamily="66" charset="0"/>
              </a:rPr>
              <a:t>Созвездия южного неба.</a:t>
            </a:r>
            <a:endParaRPr lang="ru-RU" sz="1800" dirty="0">
              <a:latin typeface="Comic Sans MS" pitchFamily="66" charset="0"/>
            </a:endParaRPr>
          </a:p>
        </p:txBody>
      </p:sp>
      <p:pic>
        <p:nvPicPr>
          <p:cNvPr id="1026" name="Picture 2" descr="C:\Users\punis\Desktop\DurersZodia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36046"/>
            <a:ext cx="8229600" cy="4454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Яркой полярной звезды на южном полюсе нет.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2050" name="Picture 2" descr="C:\Users\punis\Desktop\0009-005-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Но важное навигационное созвездие есть – Южный Крест.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3074" name="Picture 2" descr="C:\Users\punis\Desktop\Book-hawaii-vtorov-0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7992888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Длинная перекладина креста указывает направление на южный полюс.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4098" name="Picture 2" descr="C:\Users\punis\Desktop\the-constellation-of-the-southern-cross-luke-dod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844824"/>
            <a:ext cx="3888432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Достопримечательность южного неба – </a:t>
            </a:r>
            <a:r>
              <a:rPr lang="ru-RU" sz="1600" dirty="0" err="1" smtClean="0">
                <a:latin typeface="Comic Sans MS" pitchFamily="66" charset="0"/>
              </a:rPr>
              <a:t>Канопус</a:t>
            </a:r>
            <a:r>
              <a:rPr lang="ru-RU" sz="1600" dirty="0" smtClean="0">
                <a:latin typeface="Comic Sans MS" pitchFamily="66" charset="0"/>
              </a:rPr>
              <a:t>, главная звезда созвездия Киля  и самая яркая для неба Антарктиды. Она тоже навигационная.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14338" name="Picture 2" descr="C:\Users\punis\Desktop\unnam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Украшение звёздного неба южного полушария – спутники нашей Галактики.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Большое и Малое Магеллановы Облака ( между ними 75000 световых лет).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5122" name="Picture 2" descr="C:\Users\punis\Desktop\4057298_lar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9224" y="1600200"/>
            <a:ext cx="678555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Большое Магелланово Облако.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Созвездие Золотой рыбы.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200000 световых лет.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6146" name="Picture 2" descr="C:\Users\punis\Desktop\ГАЛАКТИКИ\Большого Магелланова Обла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6804" y="1600200"/>
            <a:ext cx="565039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Малое Магелланово Облако.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Созвездие Тукана.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160000 световых лет.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7170" name="Picture 2" descr="C:\Users\punis\Desktop\ммо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Полнолуние над Антарктидой. Луна тут "перевернута" относительно Северного полушария. Но с чего мы решили, что именно наша Луна правильная?!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8194" name="Picture 2" descr="C:\Users\punis\Desktop\Cc2OEjpji4U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4539" y="1600200"/>
            <a:ext cx="463492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Небо . Горы. Антарктида.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9218" name="Picture 2" descr="C:\Users\punis\Desktop\antarctic-moon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1558" y="1600200"/>
            <a:ext cx="676088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 smtClean="0">
                <a:latin typeface="Comic Sans MS" pitchFamily="66" charset="0"/>
              </a:rPr>
              <a:t>Солнечное гало – явление нередкое, но красивое.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Чаще всего оно наблюдается в морозную погоду в условиях повышенной влажности. В воздухе при этом находится большое количество ледяных кристаллов. Проходя сквозь них, солнечный свет преломляется особым образом, образуя дугу вокруг Солнца.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10242" name="Picture 2" descr="C:\Users\punis\Desktop\01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8"/>
            <a:ext cx="7200800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Ещё одно явление, которое можно услышать в Антарктиде – </a:t>
            </a:r>
            <a:r>
              <a:rPr lang="en-US" sz="1600" dirty="0" smtClean="0">
                <a:latin typeface="Comic Sans MS" pitchFamily="66" charset="0"/>
              </a:rPr>
              <a:t>“</a:t>
            </a:r>
            <a:r>
              <a:rPr lang="ru-RU" sz="1600" dirty="0" smtClean="0">
                <a:latin typeface="Comic Sans MS" pitchFamily="66" charset="0"/>
              </a:rPr>
              <a:t>шёпот звёзд</a:t>
            </a:r>
            <a:r>
              <a:rPr lang="en-US" sz="1600" dirty="0" smtClean="0">
                <a:latin typeface="Comic Sans MS" pitchFamily="66" charset="0"/>
              </a:rPr>
              <a:t>”</a:t>
            </a:r>
            <a:r>
              <a:rPr lang="ru-RU" sz="1600" dirty="0" smtClean="0">
                <a:latin typeface="Comic Sans MS" pitchFamily="66" charset="0"/>
              </a:rPr>
              <a:t>.</a:t>
            </a:r>
            <a:br>
              <a:rPr lang="ru-RU" sz="1600" dirty="0" smtClean="0">
                <a:latin typeface="Comic Sans MS" pitchFamily="66" charset="0"/>
              </a:rPr>
            </a:br>
            <a:r>
              <a:rPr lang="ru-RU" sz="1600" dirty="0" smtClean="0">
                <a:latin typeface="Comic Sans MS" pitchFamily="66" charset="0"/>
              </a:rPr>
              <a:t>Правда к небу оно отношения не имеет!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12290" name="Picture 2" descr="C:\Users\punis\Desktop\conference2.1600x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8588" y="1600200"/>
            <a:ext cx="678682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 smtClean="0">
                <a:latin typeface="Comic Sans MS" pitchFamily="66" charset="0"/>
              </a:rPr>
              <a:t>Всё замерло, всё сковано семидесятиградусным морозом. Кажется, жизнь на Земле застыла навсегда. И вдруг что-то зашуршало над головой, зашелестело. Звук этот , замирая, умчался в высоту. На миг всё стихло, но снова тот же непонятный шёпот прозвучал в небе, но котором только мерцают звёзды. Кажется, что они шепчут уснувшей Земле нежные слова.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13314" name="Picture 2" descr="C:\Users\punis\Desktop\devenstross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В наши дни прямо на южном полюсе, на полярной станции Амундсен-Скотт (США), работает современный телескоп.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15362" name="Picture 2" descr="C:\Users\punis\Desktop\allfixed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1308" y="1600200"/>
            <a:ext cx="7341384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В Антарктиде заработал ещё один современный телескоп, который ловит загадочные частицы – нейтрино.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16386" name="Picture 2" descr="C:\Users\punis\Desktop\d553f124e3d34a4fefa9107b4c4477b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9184" y="1600200"/>
            <a:ext cx="678563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latin typeface="Comic Sans MS" pitchFamily="66" charset="0"/>
              </a:rPr>
              <a:t>А это значит, что небо Антарктиды по прежнему ждёт своих исследователей!</a:t>
            </a:r>
            <a:endParaRPr lang="ru-RU" sz="1600" dirty="0">
              <a:latin typeface="Comic Sans MS" pitchFamily="66" charset="0"/>
            </a:endParaRPr>
          </a:p>
        </p:txBody>
      </p:sp>
      <p:pic>
        <p:nvPicPr>
          <p:cNvPr id="17410" name="Picture 2" descr="C:\Users\punis\Desktop\ПЛАНЕТЫ\Земля\Антаркти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0" y="1704181"/>
            <a:ext cx="6477000" cy="431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592</Words>
  <Application>Microsoft Office PowerPoint</Application>
  <PresentationFormat>Экран (4:3)</PresentationFormat>
  <Paragraphs>33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Небо Антарктиды.    Уразалиева Ирина Олеговна Член Русского Географического общества Великий Новгород</vt:lpstr>
      <vt:lpstr>200-летию открытия Антарктиды посвящается.</vt:lpstr>
      <vt:lpstr>“На краю нашей планеты лежит, как спящая принцесса, материк , закованный в голубое. Зловещий и прекрасный, покоится в своей морозной дремоте, в складках мантии снега, светящегося аметистами и изумрудами льдов. Его горизонты окрашены розовыми, голубыми и зелёными тонами…” Ричард Берд, полярный исследователь. </vt:lpstr>
      <vt:lpstr>Слайд 4</vt:lpstr>
      <vt:lpstr>Но русская экспедиция 1819-1821 гг. сумела это сделать.</vt:lpstr>
      <vt:lpstr>У Антарктиды уникальное географическое положение – материк почти полностью находится за Южным полярным кругом, а это значит, что красоты антарктического неба для нас, жителей России, увы! – недоступны.</vt:lpstr>
      <vt:lpstr>Но мы всё-таки попробуем! Итак, чем нас не удивишь – так это полярным сиянием! Только у нас Аврора Бореалис, а в Антарктиде – Аврора Аустралис .</vt:lpstr>
      <vt:lpstr>Над Антарктидой полярные сияния довольно частые явления, ведь вблизи её берегов находится северный магнитный полюс нашей планеты.</vt:lpstr>
      <vt:lpstr>Астрономам Антарктиды повезло – материк находится в зоне высокого атмосферного давления ( преобладает антициклональный тип погоды), нет светового загрязнения, но есть сильные ветра и температурная инверсия. Но кто же он – первый астроном Антарктиды ?</vt:lpstr>
      <vt:lpstr>Иван Михайлович Симонов (1794-1855) </vt:lpstr>
      <vt:lpstr>Слайд 11</vt:lpstr>
      <vt:lpstr>Созвездия южного неба.</vt:lpstr>
      <vt:lpstr>Яркой полярной звезды на южном полюсе нет.</vt:lpstr>
      <vt:lpstr>Но важное навигационное созвездие есть – Южный Крест.</vt:lpstr>
      <vt:lpstr>Длинная перекладина креста указывает направление на южный полюс.</vt:lpstr>
      <vt:lpstr>Достопримечательность южного неба – Канопус, главная звезда созвездия Киля  и самая яркая для неба Антарктиды. Она тоже навигационная.</vt:lpstr>
      <vt:lpstr>Украшение звёздного неба южного полушария – спутники нашей Галактики. Большое и Малое Магеллановы Облака ( между ними 75000 световых лет).</vt:lpstr>
      <vt:lpstr>Большое Магелланово Облако. Созвездие Золотой рыбы. 200000 световых лет.</vt:lpstr>
      <vt:lpstr>Малое Магелланово Облако. Созвездие Тукана. 160000 световых лет.</vt:lpstr>
      <vt:lpstr>Полнолуние над Антарктидой. Луна тут "перевернута" относительно Северного полушария. Но с чего мы решили, что именно наша Луна правильная?!</vt:lpstr>
      <vt:lpstr>Небо . Горы. Антарктида.</vt:lpstr>
      <vt:lpstr>Солнечное гало – явление нередкое, но красивое. Чаще всего оно наблюдается в морозную погоду в условиях повышенной влажности. В воздухе при этом находится большое количество ледяных кристаллов. Проходя сквозь них, солнечный свет преломляется особым образом, образуя дугу вокруг Солнца.</vt:lpstr>
      <vt:lpstr>Ещё одно явление, которое можно услышать в Антарктиде – “шёпот звёзд”. Правда к небу оно отношения не имеет!</vt:lpstr>
      <vt:lpstr>Всё замерло, всё сковано семидесятиградусным морозом. Кажется, жизнь на Земле застыла навсегда. И вдруг что-то зашуршало над головой, зашелестело. Звук этот , замирая, умчался в высоту. На миг всё стихло, но снова тот же непонятный шёпот прозвучал в небе, но котором только мерцают звёзды. Кажется, что они шепчут уснувшей Земле нежные слова.</vt:lpstr>
      <vt:lpstr>В наши дни прямо на южном полюсе, на полярной станции Амундсен-Скотт (США), работает современный телескоп.</vt:lpstr>
      <vt:lpstr>В Антарктиде заработал ещё один современный телескоп, который ловит загадочные частицы – нейтрино.</vt:lpstr>
      <vt:lpstr>А это значит, что небо Антарктиды по прежнему ждёт своих исследователей!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Небо Антарктиды.    Уразалиева Ирина Олеговна МАОУ СОШ №25 “Олимп” Великий Новгород</dc:title>
  <dc:creator>Вячеслав Булынин</dc:creator>
  <cp:lastModifiedBy>Вячеслав Булынин</cp:lastModifiedBy>
  <cp:revision>45</cp:revision>
  <dcterms:created xsi:type="dcterms:W3CDTF">2021-04-04T12:31:23Z</dcterms:created>
  <dcterms:modified xsi:type="dcterms:W3CDTF">2021-05-19T17:43:07Z</dcterms:modified>
</cp:coreProperties>
</file>