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11"/>
  </p:notesMasterIdLst>
  <p:sldIdLst>
    <p:sldId id="256" r:id="rId2"/>
    <p:sldId id="257" r:id="rId3"/>
    <p:sldId id="259" r:id="rId4"/>
    <p:sldId id="260" r:id="rId5"/>
    <p:sldId id="261" r:id="rId6"/>
    <p:sldId id="262" r:id="rId7"/>
    <p:sldId id="265" r:id="rId8"/>
    <p:sldId id="263" r:id="rId9"/>
    <p:sldId id="264"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24" autoAdjust="0"/>
  </p:normalViewPr>
  <p:slideViewPr>
    <p:cSldViewPr>
      <p:cViewPr varScale="1">
        <p:scale>
          <a:sx n="105" d="100"/>
          <a:sy n="105" d="100"/>
        </p:scale>
        <p:origin x="171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FFFFD04-766B-4410-AD18-570B7F00928F}" type="datetimeFigureOut">
              <a:rPr lang="ru-RU" smtClean="0"/>
              <a:pPr/>
              <a:t>23.04.2024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9CD022-A646-4B25-BAA5-A06A67900BC2}"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9E9CD022-A646-4B25-BAA5-A06A67900BC2}" type="slidenum">
              <a:rPr lang="ru-RU" smtClean="0"/>
              <a:pPr/>
              <a:t>1</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9E9CD022-A646-4B25-BAA5-A06A67900BC2}" type="slidenum">
              <a:rPr lang="ru-RU" smtClean="0"/>
              <a:pPr/>
              <a:t>7</a:t>
            </a:fld>
            <a:endParaRPr lang="ru-RU"/>
          </a:p>
        </p:txBody>
      </p:sp>
    </p:spTree>
    <p:extLst>
      <p:ext uri="{BB962C8B-B14F-4D97-AF65-F5344CB8AC3E}">
        <p14:creationId xmlns:p14="http://schemas.microsoft.com/office/powerpoint/2010/main" val="4104333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6EE9778B-4D59-4938-9689-1C4FC1049A1B}" type="datetimeFigureOut">
              <a:rPr lang="ru-RU" smtClean="0"/>
              <a:pPr/>
              <a:t>23.04.2024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6E03592-09BF-436D-823B-218374F1B306}" type="slidenum">
              <a:rPr lang="ru-RU" smtClean="0"/>
              <a:pPr/>
              <a:t>‹#›</a:t>
            </a:fld>
            <a:endParaRPr lang="ru-RU"/>
          </a:p>
        </p:txBody>
      </p:sp>
    </p:spTree>
    <p:extLst>
      <p:ext uri="{BB962C8B-B14F-4D97-AF65-F5344CB8AC3E}">
        <p14:creationId xmlns:p14="http://schemas.microsoft.com/office/powerpoint/2010/main" val="40190279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6EE9778B-4D59-4938-9689-1C4FC1049A1B}" type="datetimeFigureOut">
              <a:rPr lang="ru-RU" smtClean="0"/>
              <a:pPr/>
              <a:t>23.04.2024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6E03592-09BF-436D-823B-218374F1B306}" type="slidenum">
              <a:rPr lang="ru-RU" smtClean="0"/>
              <a:pPr/>
              <a:t>‹#›</a:t>
            </a:fld>
            <a:endParaRPr lang="ru-RU"/>
          </a:p>
        </p:txBody>
      </p:sp>
    </p:spTree>
    <p:extLst>
      <p:ext uri="{BB962C8B-B14F-4D97-AF65-F5344CB8AC3E}">
        <p14:creationId xmlns:p14="http://schemas.microsoft.com/office/powerpoint/2010/main" val="3581137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6EE9778B-4D59-4938-9689-1C4FC1049A1B}" type="datetimeFigureOut">
              <a:rPr lang="ru-RU" smtClean="0"/>
              <a:pPr/>
              <a:t>23.04.2024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6E03592-09BF-436D-823B-218374F1B306}" type="slidenum">
              <a:rPr lang="ru-RU" smtClean="0"/>
              <a:pPr/>
              <a:t>‹#›</a:t>
            </a:fld>
            <a:endParaRPr lang="ru-RU"/>
          </a:p>
        </p:txBody>
      </p:sp>
    </p:spTree>
    <p:extLst>
      <p:ext uri="{BB962C8B-B14F-4D97-AF65-F5344CB8AC3E}">
        <p14:creationId xmlns:p14="http://schemas.microsoft.com/office/powerpoint/2010/main" val="2410573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6EE9778B-4D59-4938-9689-1C4FC1049A1B}" type="datetimeFigureOut">
              <a:rPr lang="ru-RU" smtClean="0"/>
              <a:pPr/>
              <a:t>23.04.2024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6E03592-09BF-436D-823B-218374F1B306}" type="slidenum">
              <a:rPr lang="ru-RU" smtClean="0"/>
              <a:pPr/>
              <a:t>‹#›</a:t>
            </a:fld>
            <a:endParaRPr lang="ru-RU"/>
          </a:p>
        </p:txBody>
      </p:sp>
    </p:spTree>
    <p:extLst>
      <p:ext uri="{BB962C8B-B14F-4D97-AF65-F5344CB8AC3E}">
        <p14:creationId xmlns:p14="http://schemas.microsoft.com/office/powerpoint/2010/main" val="37765590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6EE9778B-4D59-4938-9689-1C4FC1049A1B}" type="datetimeFigureOut">
              <a:rPr lang="ru-RU" smtClean="0"/>
              <a:pPr/>
              <a:t>23.04.2024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E6E03592-09BF-436D-823B-218374F1B306}" type="slidenum">
              <a:rPr lang="ru-RU" smtClean="0"/>
              <a:pPr/>
              <a:t>‹#›</a:t>
            </a:fld>
            <a:endParaRPr lang="ru-RU"/>
          </a:p>
        </p:txBody>
      </p:sp>
    </p:spTree>
    <p:extLst>
      <p:ext uri="{BB962C8B-B14F-4D97-AF65-F5344CB8AC3E}">
        <p14:creationId xmlns:p14="http://schemas.microsoft.com/office/powerpoint/2010/main" val="16566723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6EE9778B-4D59-4938-9689-1C4FC1049A1B}" type="datetimeFigureOut">
              <a:rPr lang="ru-RU" smtClean="0"/>
              <a:pPr/>
              <a:t>23.04.2024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E6E03592-09BF-436D-823B-218374F1B306}" type="slidenum">
              <a:rPr lang="ru-RU" smtClean="0"/>
              <a:pPr/>
              <a:t>‹#›</a:t>
            </a:fld>
            <a:endParaRPr lang="ru-RU"/>
          </a:p>
        </p:txBody>
      </p:sp>
    </p:spTree>
    <p:extLst>
      <p:ext uri="{BB962C8B-B14F-4D97-AF65-F5344CB8AC3E}">
        <p14:creationId xmlns:p14="http://schemas.microsoft.com/office/powerpoint/2010/main" val="3156158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E9778B-4D59-4938-9689-1C4FC1049A1B}" type="datetimeFigureOut">
              <a:rPr lang="ru-RU" smtClean="0"/>
              <a:pPr/>
              <a:t>23.04.2024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E6E03592-09BF-436D-823B-218374F1B306}" type="slidenum">
              <a:rPr lang="ru-RU" smtClean="0"/>
              <a:pPr/>
              <a:t>‹#›</a:t>
            </a:fld>
            <a:endParaRPr lang="ru-RU"/>
          </a:p>
        </p:txBody>
      </p:sp>
    </p:spTree>
    <p:extLst>
      <p:ext uri="{BB962C8B-B14F-4D97-AF65-F5344CB8AC3E}">
        <p14:creationId xmlns:p14="http://schemas.microsoft.com/office/powerpoint/2010/main" val="17897075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ru-RU"/>
              <a:t>Образец заголовка</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Date Placeholder 4"/>
          <p:cNvSpPr>
            <a:spLocks noGrp="1"/>
          </p:cNvSpPr>
          <p:nvPr>
            <p:ph type="dt" sz="half" idx="10"/>
          </p:nvPr>
        </p:nvSpPr>
        <p:spPr/>
        <p:txBody>
          <a:bodyPr/>
          <a:lstStyle/>
          <a:p>
            <a:fld id="{6EE9778B-4D59-4938-9689-1C4FC1049A1B}" type="datetimeFigureOut">
              <a:rPr lang="ru-RU" smtClean="0"/>
              <a:pPr/>
              <a:t>23.04.2024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6E03592-09BF-436D-823B-218374F1B306}" type="slidenum">
              <a:rPr lang="ru-RU" smtClean="0"/>
              <a:pPr/>
              <a:t>‹#›</a:t>
            </a:fld>
            <a:endParaRPr lang="ru-RU"/>
          </a:p>
        </p:txBody>
      </p:sp>
    </p:spTree>
    <p:extLst>
      <p:ext uri="{BB962C8B-B14F-4D97-AF65-F5344CB8AC3E}">
        <p14:creationId xmlns:p14="http://schemas.microsoft.com/office/powerpoint/2010/main" val="3176389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6EE9778B-4D59-4938-9689-1C4FC1049A1B}" type="datetimeFigureOut">
              <a:rPr lang="ru-RU" smtClean="0"/>
              <a:pPr/>
              <a:t>23.04.2024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6E03592-09BF-436D-823B-218374F1B306}" type="slidenum">
              <a:rPr lang="ru-RU" smtClean="0"/>
              <a:pPr/>
              <a:t>‹#›</a:t>
            </a:fld>
            <a:endParaRPr lang="ru-RU"/>
          </a:p>
        </p:txBody>
      </p:sp>
    </p:spTree>
    <p:extLst>
      <p:ext uri="{BB962C8B-B14F-4D97-AF65-F5344CB8AC3E}">
        <p14:creationId xmlns:p14="http://schemas.microsoft.com/office/powerpoint/2010/main" val="323905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6EE9778B-4D59-4938-9689-1C4FC1049A1B}" type="datetimeFigureOut">
              <a:rPr lang="ru-RU" smtClean="0"/>
              <a:pPr/>
              <a:t>23.04.2024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6E03592-09BF-436D-823B-218374F1B306}" type="slidenum">
              <a:rPr lang="ru-RU" smtClean="0"/>
              <a:pPr/>
              <a:t>‹#›</a:t>
            </a:fld>
            <a:endParaRPr lang="ru-RU"/>
          </a:p>
        </p:txBody>
      </p:sp>
    </p:spTree>
    <p:extLst>
      <p:ext uri="{BB962C8B-B14F-4D97-AF65-F5344CB8AC3E}">
        <p14:creationId xmlns:p14="http://schemas.microsoft.com/office/powerpoint/2010/main" val="15098447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6EE9778B-4D59-4938-9689-1C4FC1049A1B}" type="datetimeFigureOut">
              <a:rPr lang="ru-RU" smtClean="0"/>
              <a:pPr/>
              <a:t>23.04.2024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6E03592-09BF-436D-823B-218374F1B306}" type="slidenum">
              <a:rPr lang="ru-RU" smtClean="0"/>
              <a:pPr/>
              <a:t>‹#›</a:t>
            </a:fld>
            <a:endParaRPr lang="ru-RU"/>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5902254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6EE9778B-4D59-4938-9689-1C4FC1049A1B}" type="datetimeFigureOut">
              <a:rPr lang="ru-RU" smtClean="0"/>
              <a:pPr/>
              <a:t>23.04.2024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6E03592-09BF-436D-823B-218374F1B306}" type="slidenum">
              <a:rPr lang="ru-RU" smtClean="0"/>
              <a:pPr/>
              <a:t>‹#›</a:t>
            </a:fld>
            <a:endParaRPr lang="ru-RU"/>
          </a:p>
        </p:txBody>
      </p:sp>
    </p:spTree>
    <p:extLst>
      <p:ext uri="{BB962C8B-B14F-4D97-AF65-F5344CB8AC3E}">
        <p14:creationId xmlns:p14="http://schemas.microsoft.com/office/powerpoint/2010/main" val="38285972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6EE9778B-4D59-4938-9689-1C4FC1049A1B}" type="datetimeFigureOut">
              <a:rPr lang="ru-RU" smtClean="0"/>
              <a:pPr/>
              <a:t>23.04.2024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6E03592-09BF-436D-823B-218374F1B306}" type="slidenum">
              <a:rPr lang="ru-RU" smtClean="0"/>
              <a:pPr/>
              <a:t>‹#›</a:t>
            </a:fld>
            <a:endParaRPr lang="ru-RU"/>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183487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6EE9778B-4D59-4938-9689-1C4FC1049A1B}" type="datetimeFigureOut">
              <a:rPr lang="ru-RU" smtClean="0"/>
              <a:pPr/>
              <a:t>23.04.2024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6E03592-09BF-436D-823B-218374F1B306}" type="slidenum">
              <a:rPr lang="ru-RU" smtClean="0"/>
              <a:pPr/>
              <a:t>‹#›</a:t>
            </a:fld>
            <a:endParaRPr lang="ru-RU"/>
          </a:p>
        </p:txBody>
      </p:sp>
    </p:spTree>
    <p:extLst>
      <p:ext uri="{BB962C8B-B14F-4D97-AF65-F5344CB8AC3E}">
        <p14:creationId xmlns:p14="http://schemas.microsoft.com/office/powerpoint/2010/main" val="26693793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6EE9778B-4D59-4938-9689-1C4FC1049A1B}" type="datetimeFigureOut">
              <a:rPr lang="ru-RU" smtClean="0"/>
              <a:pPr/>
              <a:t>23.04.2024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6E03592-09BF-436D-823B-218374F1B306}" type="slidenum">
              <a:rPr lang="ru-RU" smtClean="0"/>
              <a:pPr/>
              <a:t>‹#›</a:t>
            </a:fld>
            <a:endParaRPr lang="ru-RU"/>
          </a:p>
        </p:txBody>
      </p:sp>
    </p:spTree>
    <p:extLst>
      <p:ext uri="{BB962C8B-B14F-4D97-AF65-F5344CB8AC3E}">
        <p14:creationId xmlns:p14="http://schemas.microsoft.com/office/powerpoint/2010/main" val="33334756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6EE9778B-4D59-4938-9689-1C4FC1049A1B}" type="datetimeFigureOut">
              <a:rPr lang="ru-RU" smtClean="0"/>
              <a:pPr/>
              <a:t>23.04.2024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6E03592-09BF-436D-823B-218374F1B306}" type="slidenum">
              <a:rPr lang="ru-RU" smtClean="0"/>
              <a:pPr/>
              <a:t>‹#›</a:t>
            </a:fld>
            <a:endParaRPr lang="ru-RU"/>
          </a:p>
        </p:txBody>
      </p:sp>
    </p:spTree>
    <p:extLst>
      <p:ext uri="{BB962C8B-B14F-4D97-AF65-F5344CB8AC3E}">
        <p14:creationId xmlns:p14="http://schemas.microsoft.com/office/powerpoint/2010/main" val="39334420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EE9778B-4D59-4938-9689-1C4FC1049A1B}" type="datetimeFigureOut">
              <a:rPr lang="ru-RU" smtClean="0"/>
              <a:pPr/>
              <a:t>23.04.2024</a:t>
            </a:fld>
            <a:endParaRPr lang="ru-RU"/>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E6E03592-09BF-436D-823B-218374F1B306}" type="slidenum">
              <a:rPr lang="ru-RU" smtClean="0"/>
              <a:pPr/>
              <a:t>‹#›</a:t>
            </a:fld>
            <a:endParaRPr lang="ru-RU"/>
          </a:p>
        </p:txBody>
      </p:sp>
    </p:spTree>
    <p:extLst>
      <p:ext uri="{BB962C8B-B14F-4D97-AF65-F5344CB8AC3E}">
        <p14:creationId xmlns:p14="http://schemas.microsoft.com/office/powerpoint/2010/main" val="969710022"/>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 id="2147483805" r:id="rId13"/>
    <p:sldLayoutId id="2147483806" r:id="rId14"/>
    <p:sldLayoutId id="2147483807" r:id="rId15"/>
    <p:sldLayoutId id="214748380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544696" y="1133115"/>
            <a:ext cx="5910592" cy="923330"/>
          </a:xfrm>
          <a:prstGeom prst="rect">
            <a:avLst/>
          </a:prstGeom>
          <a:noFill/>
        </p:spPr>
        <p:txBody>
          <a:bodyPr wrap="none" lIns="91440" tIns="45720" rIns="91440" bIns="45720">
            <a:spAutoFit/>
          </a:bodyPr>
          <a:lstStyle/>
          <a:p>
            <a:pPr algn="ctr"/>
            <a:r>
              <a:rPr lang="ru-RU" sz="54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Специальность</a:t>
            </a:r>
          </a:p>
        </p:txBody>
      </p:sp>
      <p:sp>
        <p:nvSpPr>
          <p:cNvPr id="7" name="Прямоугольник 6"/>
          <p:cNvSpPr/>
          <p:nvPr/>
        </p:nvSpPr>
        <p:spPr>
          <a:xfrm>
            <a:off x="659576" y="1925913"/>
            <a:ext cx="7632848" cy="1077218"/>
          </a:xfrm>
          <a:prstGeom prst="rect">
            <a:avLst/>
          </a:prstGeom>
          <a:noFill/>
        </p:spPr>
        <p:txBody>
          <a:bodyPr wrap="square" lIns="91440" tIns="45720" rIns="91440" bIns="45720">
            <a:spAutoFit/>
          </a:bodyPr>
          <a:lstStyle/>
          <a:p>
            <a:pPr algn="ctr"/>
            <a:r>
              <a:rPr lang="ru-RU" sz="32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Информационные системы и программирование</a:t>
            </a:r>
          </a:p>
        </p:txBody>
      </p:sp>
      <p:sp>
        <p:nvSpPr>
          <p:cNvPr id="15" name="Rectangle 5">
            <a:extLst>
              <a:ext uri="{FF2B5EF4-FFF2-40B4-BE49-F238E27FC236}">
                <a16:creationId xmlns:a16="http://schemas.microsoft.com/office/drawing/2014/main" id="{2504D571-7467-4853-90C9-053D394833EB}"/>
              </a:ext>
            </a:extLst>
          </p:cNvPr>
          <p:cNvSpPr>
            <a:spLocks noGrp="1" noChangeArrowheads="1"/>
          </p:cNvSpPr>
          <p:nvPr>
            <p:ph type="subTitle" idx="1"/>
          </p:nvPr>
        </p:nvSpPr>
        <p:spPr>
          <a:xfrm>
            <a:off x="1835696" y="293943"/>
            <a:ext cx="5478544" cy="923330"/>
          </a:xfrm>
        </p:spPr>
        <p:txBody>
          <a:bodyPr>
            <a:normAutofit fontScale="70000" lnSpcReduction="20000"/>
          </a:bodyPr>
          <a:lstStyle/>
          <a:p>
            <a:pPr algn="ctr" eaLnBrk="1" hangingPunct="1">
              <a:defRPr/>
            </a:pPr>
            <a:r>
              <a:rPr lang="ru-RU" altLang="ru-RU" sz="2400" dirty="0">
                <a:latin typeface="Times New Roman" panose="02020603050405020304" pitchFamily="18" charset="0"/>
                <a:cs typeface="Times New Roman" panose="02020603050405020304" pitchFamily="18" charset="0"/>
              </a:rPr>
              <a:t>Государственное бюджетное профессиональное образовательное учреждение «Челябинский колледж индустриальных технологий «Профи» имени Я.П. Осадчего»</a:t>
            </a:r>
          </a:p>
        </p:txBody>
      </p:sp>
      <p:sp>
        <p:nvSpPr>
          <p:cNvPr id="16" name="Прямоугольник 15">
            <a:extLst>
              <a:ext uri="{FF2B5EF4-FFF2-40B4-BE49-F238E27FC236}">
                <a16:creationId xmlns:a16="http://schemas.microsoft.com/office/drawing/2014/main" id="{91432AAC-2011-4713-96A8-C46F040FA43A}"/>
              </a:ext>
            </a:extLst>
          </p:cNvPr>
          <p:cNvSpPr/>
          <p:nvPr/>
        </p:nvSpPr>
        <p:spPr>
          <a:xfrm>
            <a:off x="2566483" y="3241931"/>
            <a:ext cx="4011033" cy="707886"/>
          </a:xfrm>
          <a:prstGeom prst="rect">
            <a:avLst/>
          </a:prstGeom>
          <a:noFill/>
        </p:spPr>
        <p:txBody>
          <a:bodyPr wrap="none" lIns="91440" tIns="45720" rIns="91440" bIns="45720">
            <a:spAutoFit/>
          </a:bodyPr>
          <a:lstStyle/>
          <a:p>
            <a:pPr algn="ctr"/>
            <a:r>
              <a:rPr lang="ru-RU" sz="40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Квалификация </a:t>
            </a:r>
          </a:p>
        </p:txBody>
      </p:sp>
      <p:sp>
        <p:nvSpPr>
          <p:cNvPr id="17" name="Прямоугольник 16">
            <a:extLst>
              <a:ext uri="{FF2B5EF4-FFF2-40B4-BE49-F238E27FC236}">
                <a16:creationId xmlns:a16="http://schemas.microsoft.com/office/drawing/2014/main" id="{7C990863-C18F-45E9-B6C8-758F34D3561D}"/>
              </a:ext>
            </a:extLst>
          </p:cNvPr>
          <p:cNvSpPr/>
          <p:nvPr/>
        </p:nvSpPr>
        <p:spPr>
          <a:xfrm>
            <a:off x="683568" y="3818946"/>
            <a:ext cx="7632848" cy="1077218"/>
          </a:xfrm>
          <a:prstGeom prst="rect">
            <a:avLst/>
          </a:prstGeom>
          <a:noFill/>
        </p:spPr>
        <p:txBody>
          <a:bodyPr wrap="square" lIns="91440" tIns="45720" rIns="91440" bIns="45720">
            <a:spAutoFit/>
          </a:bodyPr>
          <a:lstStyle/>
          <a:p>
            <a:pPr algn="ctr"/>
            <a:r>
              <a:rPr lang="ru-RU" sz="32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Специалист по информационным ресурсам</a:t>
            </a:r>
          </a:p>
        </p:txBody>
      </p:sp>
      <p:sp>
        <p:nvSpPr>
          <p:cNvPr id="8" name="Прямоугольник 7">
            <a:extLst>
              <a:ext uri="{FF2B5EF4-FFF2-40B4-BE49-F238E27FC236}">
                <a16:creationId xmlns:a16="http://schemas.microsoft.com/office/drawing/2014/main" id="{1B7A2C8A-90C8-4444-A748-3EAF185EC0C5}"/>
              </a:ext>
            </a:extLst>
          </p:cNvPr>
          <p:cNvSpPr/>
          <p:nvPr/>
        </p:nvSpPr>
        <p:spPr>
          <a:xfrm>
            <a:off x="2956125" y="5056127"/>
            <a:ext cx="3375766" cy="646331"/>
          </a:xfrm>
          <a:prstGeom prst="rect">
            <a:avLst/>
          </a:prstGeom>
          <a:noFill/>
        </p:spPr>
        <p:txBody>
          <a:bodyPr wrap="square" lIns="91440" tIns="45720" rIns="91440" bIns="45720">
            <a:spAutoFit/>
          </a:bodyPr>
          <a:lstStyle/>
          <a:p>
            <a:pPr algn="ctr"/>
            <a:r>
              <a:rPr lang="ru-RU" sz="36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Компетенция </a:t>
            </a:r>
          </a:p>
        </p:txBody>
      </p:sp>
      <p:sp>
        <p:nvSpPr>
          <p:cNvPr id="9" name="Прямоугольник 8">
            <a:extLst>
              <a:ext uri="{FF2B5EF4-FFF2-40B4-BE49-F238E27FC236}">
                <a16:creationId xmlns:a16="http://schemas.microsoft.com/office/drawing/2014/main" id="{8620E401-12BD-4FFF-AD3B-A0ABD56CFA5E}"/>
              </a:ext>
            </a:extLst>
          </p:cNvPr>
          <p:cNvSpPr/>
          <p:nvPr/>
        </p:nvSpPr>
        <p:spPr>
          <a:xfrm>
            <a:off x="827584" y="5711980"/>
            <a:ext cx="7632848" cy="584775"/>
          </a:xfrm>
          <a:prstGeom prst="rect">
            <a:avLst/>
          </a:prstGeom>
          <a:noFill/>
        </p:spPr>
        <p:txBody>
          <a:bodyPr wrap="square" lIns="91440" tIns="45720" rIns="91440" bIns="45720">
            <a:spAutoFit/>
          </a:bodyPr>
          <a:lstStyle/>
          <a:p>
            <a:pPr algn="ctr"/>
            <a:r>
              <a:rPr lang="en-US" sz="32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Web</a:t>
            </a:r>
            <a:r>
              <a:rPr lang="ru-RU" sz="32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-дизайн</a:t>
            </a:r>
          </a:p>
        </p:txBody>
      </p:sp>
      <p:cxnSp>
        <p:nvCxnSpPr>
          <p:cNvPr id="3" name="Прямая соединительная линия 2">
            <a:extLst>
              <a:ext uri="{FF2B5EF4-FFF2-40B4-BE49-F238E27FC236}">
                <a16:creationId xmlns:a16="http://schemas.microsoft.com/office/drawing/2014/main" id="{912CCEFE-1CEB-464F-A93D-6CBC3AEEF174}"/>
              </a:ext>
            </a:extLst>
          </p:cNvPr>
          <p:cNvCxnSpPr>
            <a:cxnSpLocks/>
          </p:cNvCxnSpPr>
          <p:nvPr/>
        </p:nvCxnSpPr>
        <p:spPr>
          <a:xfrm flipV="1">
            <a:off x="611560" y="3003130"/>
            <a:ext cx="8136904" cy="1"/>
          </a:xfrm>
          <a:prstGeom prst="line">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a:extLst>
              <a:ext uri="{FF2B5EF4-FFF2-40B4-BE49-F238E27FC236}">
                <a16:creationId xmlns:a16="http://schemas.microsoft.com/office/drawing/2014/main" id="{461EDAB2-865B-4EB7-9A87-AD4CE440E56E}"/>
              </a:ext>
            </a:extLst>
          </p:cNvPr>
          <p:cNvCxnSpPr>
            <a:cxnSpLocks/>
          </p:cNvCxnSpPr>
          <p:nvPr/>
        </p:nvCxnSpPr>
        <p:spPr>
          <a:xfrm>
            <a:off x="1076643" y="5011302"/>
            <a:ext cx="6951741" cy="1874"/>
          </a:xfrm>
          <a:prstGeom prst="line">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8" name="Прямая соединительная линия 17">
            <a:extLst>
              <a:ext uri="{FF2B5EF4-FFF2-40B4-BE49-F238E27FC236}">
                <a16:creationId xmlns:a16="http://schemas.microsoft.com/office/drawing/2014/main" id="{1A46C9D1-3339-4BD2-AF5D-F57B58AA98BA}"/>
              </a:ext>
            </a:extLst>
          </p:cNvPr>
          <p:cNvCxnSpPr>
            <a:cxnSpLocks/>
          </p:cNvCxnSpPr>
          <p:nvPr/>
        </p:nvCxnSpPr>
        <p:spPr>
          <a:xfrm>
            <a:off x="1717138" y="6543040"/>
            <a:ext cx="5231126" cy="21017"/>
          </a:xfrm>
          <a:prstGeom prst="line">
            <a:avLst/>
          </a:prstGeom>
          <a:ln w="76200">
            <a:tailEnd type="triangle"/>
          </a:ln>
        </p:spPr>
        <p:style>
          <a:lnRef idx="1">
            <a:schemeClr val="accent1"/>
          </a:lnRef>
          <a:fillRef idx="0">
            <a:schemeClr val="accent1"/>
          </a:fillRef>
          <a:effectRef idx="0">
            <a:schemeClr val="accent1"/>
          </a:effectRef>
          <a:fontRef idx="minor">
            <a:schemeClr val="tx1"/>
          </a:fontRef>
        </p:style>
      </p:cxnSp>
      <p:pic>
        <p:nvPicPr>
          <p:cNvPr id="1026" name="Picture 2" descr="логотип">
            <a:extLst>
              <a:ext uri="{FF2B5EF4-FFF2-40B4-BE49-F238E27FC236}">
                <a16:creationId xmlns:a16="http://schemas.microsoft.com/office/drawing/2014/main" id="{C5EA8BA5-67D1-4F75-AADC-EF6F411CA2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18" y="10968"/>
            <a:ext cx="1852786" cy="18247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6" fill="hold" nodeType="after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 calcmode="lin" valueType="num">
                                      <p:cBhvr additive="base">
                                        <p:cTn id="12" dur="500" fill="hold"/>
                                        <p:tgtEl>
                                          <p:spTgt spid="7">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9"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0-#ppt_w/2"/>
                                          </p:val>
                                        </p:tav>
                                        <p:tav tm="100000">
                                          <p:val>
                                            <p:strVal val="#ppt_x"/>
                                          </p:val>
                                        </p:tav>
                                      </p:tavLst>
                                    </p:anim>
                                    <p:anim calcmode="lin" valueType="num">
                                      <p:cBhvr additive="base">
                                        <p:cTn id="18" dur="500" fill="hold"/>
                                        <p:tgtEl>
                                          <p:spTgt spid="16"/>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6" fill="hold" nodeType="afterEffect">
                                  <p:stCondLst>
                                    <p:cond delay="0"/>
                                  </p:stCondLst>
                                  <p:childTnLst>
                                    <p:set>
                                      <p:cBhvr>
                                        <p:cTn id="21" dur="1" fill="hold">
                                          <p:stCondLst>
                                            <p:cond delay="0"/>
                                          </p:stCondLst>
                                        </p:cTn>
                                        <p:tgtEl>
                                          <p:spTgt spid="17">
                                            <p:txEl>
                                              <p:pRg st="0" end="0"/>
                                            </p:txEl>
                                          </p:spTgt>
                                        </p:tgtEl>
                                        <p:attrNameLst>
                                          <p:attrName>style.visibility</p:attrName>
                                        </p:attrNameLst>
                                      </p:cBhvr>
                                      <p:to>
                                        <p:strVal val="visible"/>
                                      </p:to>
                                    </p:set>
                                    <p:anim calcmode="lin" valueType="num">
                                      <p:cBhvr additive="base">
                                        <p:cTn id="22" dur="500" fill="hold"/>
                                        <p:tgtEl>
                                          <p:spTgt spid="17">
                                            <p:txEl>
                                              <p:pRg st="0" end="0"/>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17">
                                            <p:txEl>
                                              <p:pRg st="0" end="0"/>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9"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0-#ppt_w/2"/>
                                          </p:val>
                                        </p:tav>
                                        <p:tav tm="100000">
                                          <p:val>
                                            <p:strVal val="#ppt_x"/>
                                          </p:val>
                                        </p:tav>
                                      </p:tavLst>
                                    </p:anim>
                                    <p:anim calcmode="lin" valueType="num">
                                      <p:cBhvr additive="base">
                                        <p:cTn id="28" dur="500" fill="hold"/>
                                        <p:tgtEl>
                                          <p:spTgt spid="8"/>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6" fill="hold" nodeType="afterEffect">
                                  <p:stCondLst>
                                    <p:cond delay="0"/>
                                  </p:stCondLst>
                                  <p:childTnLst>
                                    <p:set>
                                      <p:cBhvr>
                                        <p:cTn id="31" dur="1" fill="hold">
                                          <p:stCondLst>
                                            <p:cond delay="0"/>
                                          </p:stCondLst>
                                        </p:cTn>
                                        <p:tgtEl>
                                          <p:spTgt spid="9">
                                            <p:txEl>
                                              <p:pRg st="0" end="0"/>
                                            </p:txEl>
                                          </p:spTgt>
                                        </p:tgtEl>
                                        <p:attrNameLst>
                                          <p:attrName>style.visibility</p:attrName>
                                        </p:attrNameLst>
                                      </p:cBhvr>
                                      <p:to>
                                        <p:strVal val="visible"/>
                                      </p:to>
                                    </p:set>
                                    <p:anim calcmode="lin" valueType="num">
                                      <p:cBhvr additive="base">
                                        <p:cTn id="32" dur="500" fill="hold"/>
                                        <p:tgtEl>
                                          <p:spTgt spid="9">
                                            <p:txEl>
                                              <p:pRg st="0" end="0"/>
                                            </p:txEl>
                                          </p:spTgt>
                                        </p:tgtEl>
                                        <p:attrNameLst>
                                          <p:attrName>ppt_x</p:attrName>
                                        </p:attrNameLst>
                                      </p:cBhvr>
                                      <p:tavLst>
                                        <p:tav tm="0">
                                          <p:val>
                                            <p:strVal val="1+#ppt_w/2"/>
                                          </p:val>
                                        </p:tav>
                                        <p:tav tm="100000">
                                          <p:val>
                                            <p:strVal val="#ppt_x"/>
                                          </p:val>
                                        </p:tav>
                                      </p:tavLst>
                                    </p:anim>
                                    <p:anim calcmode="lin" valueType="num">
                                      <p:cBhvr additive="base">
                                        <p:cTn id="33"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6"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337600"/>
            <a:ext cx="6347713" cy="659160"/>
          </a:xfrm>
        </p:spPr>
        <p:txBody>
          <a:bodyPr/>
          <a:lstStyle/>
          <a:p>
            <a:r>
              <a:rPr lang="ru-RU" b="1" dirty="0">
                <a:solidFill>
                  <a:srgbClr val="00B050"/>
                </a:solidFill>
              </a:rPr>
              <a:t>Описание специальности</a:t>
            </a:r>
            <a:endParaRPr lang="ru-RU" dirty="0">
              <a:solidFill>
                <a:srgbClr val="00B050"/>
              </a:solidFill>
            </a:endParaRPr>
          </a:p>
        </p:txBody>
      </p:sp>
      <p:sp>
        <p:nvSpPr>
          <p:cNvPr id="3" name="Содержимое 2"/>
          <p:cNvSpPr>
            <a:spLocks noGrp="1"/>
          </p:cNvSpPr>
          <p:nvPr>
            <p:ph idx="1"/>
          </p:nvPr>
        </p:nvSpPr>
        <p:spPr>
          <a:xfrm>
            <a:off x="0" y="1412776"/>
            <a:ext cx="8496944" cy="5256584"/>
          </a:xfrm>
        </p:spPr>
        <p:txBody>
          <a:bodyPr>
            <a:normAutofit/>
          </a:bodyPr>
          <a:lstStyle/>
          <a:p>
            <a:pPr indent="461963" algn="just"/>
            <a:r>
              <a:rPr lang="ru-RU" i="1" dirty="0">
                <a:latin typeface="Times New Roman" pitchFamily="18" charset="0"/>
                <a:cs typeface="Times New Roman" pitchFamily="18" charset="0"/>
              </a:rPr>
              <a:t>Программист - это специалист, занимающийся разработкой программного обеспечения (ПО) для персональных, встраиваемых, промышленных и других разновидностей компьютеров, то есть программированием.</a:t>
            </a:r>
            <a:r>
              <a:rPr lang="ru-RU" dirty="0">
                <a:latin typeface="Times New Roman" pitchFamily="18" charset="0"/>
                <a:cs typeface="Times New Roman" pitchFamily="18" charset="0"/>
              </a:rPr>
              <a:t> Это может быть как руководитель крупных проектов по разработке ПО, так и «одиночка», пишущий код конкретной программы.</a:t>
            </a:r>
          </a:p>
          <a:p>
            <a:pPr indent="461963" algn="just"/>
            <a:r>
              <a:rPr lang="ru-RU" dirty="0">
                <a:latin typeface="Times New Roman" pitchFamily="18" charset="0"/>
                <a:cs typeface="Times New Roman" pitchFamily="18" charset="0"/>
              </a:rPr>
              <a:t>Перед большинством предприятий и организаций рано или поздно встает вопрос автоматизации, и многие управленцы стремятся использовать достижения современных информационных технологий, поэтому программист является своего рода консультантом, выполняющим посредническую функцию между тем, чего желает получить руководитель, и тем, что предлагает на данный момент мир высоких технологий. </a:t>
            </a:r>
          </a:p>
        </p:txBody>
      </p:sp>
    </p:spTree>
  </p:cSld>
  <p:clrMapOvr>
    <a:masterClrMapping/>
  </p:clrMapOvr>
  <p:transition>
    <p:wedg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0070" y="414984"/>
            <a:ext cx="6347713" cy="731168"/>
          </a:xfrm>
        </p:spPr>
        <p:txBody>
          <a:bodyPr/>
          <a:lstStyle/>
          <a:p>
            <a:r>
              <a:rPr lang="ru-RU" b="1" dirty="0">
                <a:solidFill>
                  <a:srgbClr val="00B050"/>
                </a:solidFill>
              </a:rPr>
              <a:t>Личные качества</a:t>
            </a:r>
          </a:p>
        </p:txBody>
      </p:sp>
      <p:sp>
        <p:nvSpPr>
          <p:cNvPr id="3" name="Содержимое 2"/>
          <p:cNvSpPr>
            <a:spLocks noGrp="1"/>
          </p:cNvSpPr>
          <p:nvPr>
            <p:ph idx="1"/>
          </p:nvPr>
        </p:nvSpPr>
        <p:spPr>
          <a:xfrm>
            <a:off x="251520" y="1146152"/>
            <a:ext cx="8424936" cy="5307184"/>
          </a:xfrm>
        </p:spPr>
        <p:txBody>
          <a:bodyPr>
            <a:normAutofit lnSpcReduction="10000"/>
          </a:bodyPr>
          <a:lstStyle/>
          <a:p>
            <a:pPr algn="just"/>
            <a:r>
              <a:rPr lang="ru-RU" sz="2200" dirty="0">
                <a:latin typeface="Times New Roman" pitchFamily="18" charset="0"/>
                <a:cs typeface="Times New Roman" pitchFamily="18" charset="0"/>
              </a:rPr>
              <a:t>Практически ежемесячно выходят новые версии программ, обновляются характеристики оборудования, и специалисты в области информационных технологий должны быть всегда в курсе этих изменений. Поэтому способность к самообучению – один из главных навыков, которым должен обладать программист.</a:t>
            </a:r>
          </a:p>
          <a:p>
            <a:pPr algn="just"/>
            <a:r>
              <a:rPr lang="ru-RU" sz="2100" dirty="0">
                <a:latin typeface="Times New Roman" pitchFamily="18" charset="0"/>
                <a:cs typeface="Times New Roman" pitchFamily="18" charset="0"/>
              </a:rPr>
              <a:t>Владение английским языком на уровне чтения технической документации является еще одним обязательным требованием, предъявляемым к представителям этой профессии. Для таких специалистов очень важно умение работать: в команде, над большими проектами, со средствами коллективной разработки, с крупными финансовыми системами (бюджетными, банковскими, управленческого учета). Для претендентов на позицию ведущего программиста желательны навыки управления проектами и коллективом, самостоятельность, инициативность, а также способность нести личную ответственность за поставленную задачу.</a:t>
            </a:r>
          </a:p>
        </p:txBody>
      </p:sp>
    </p:spTree>
  </p:cSld>
  <p:clrMapOvr>
    <a:masterClrMapping/>
  </p:clrMapOvr>
  <p:transition>
    <p:wedg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156237"/>
            <a:ext cx="6347713" cy="844566"/>
          </a:xfrm>
        </p:spPr>
        <p:txBody>
          <a:bodyPr/>
          <a:lstStyle/>
          <a:p>
            <a:r>
              <a:rPr lang="ru-RU" b="1" dirty="0">
                <a:solidFill>
                  <a:srgbClr val="00B050"/>
                </a:solidFill>
              </a:rPr>
              <a:t>Образование</a:t>
            </a:r>
          </a:p>
        </p:txBody>
      </p:sp>
      <p:sp>
        <p:nvSpPr>
          <p:cNvPr id="3" name="Содержимое 2"/>
          <p:cNvSpPr>
            <a:spLocks noGrp="1"/>
          </p:cNvSpPr>
          <p:nvPr>
            <p:ph idx="1"/>
          </p:nvPr>
        </p:nvSpPr>
        <p:spPr>
          <a:xfrm>
            <a:off x="107504" y="764704"/>
            <a:ext cx="8280920" cy="5616624"/>
          </a:xfrm>
        </p:spPr>
        <p:txBody>
          <a:bodyPr>
            <a:normAutofit/>
          </a:bodyPr>
          <a:lstStyle/>
          <a:p>
            <a:pPr algn="just"/>
            <a:r>
              <a:rPr lang="ru-RU" sz="2000" dirty="0">
                <a:latin typeface="Times New Roman" pitchFamily="18" charset="0"/>
                <a:cs typeface="Times New Roman" pitchFamily="18" charset="0"/>
              </a:rPr>
              <a:t>Программистов готовят во множестве высших учебных заведений. Хотя в этой сфере успешно работает и множество специалистов с другим образованием, а иногда даже вообще без высшего образования.</a:t>
            </a:r>
          </a:p>
          <a:p>
            <a:pPr algn="just"/>
            <a:r>
              <a:rPr lang="ru-RU" sz="2000" dirty="0">
                <a:latin typeface="Times New Roman" pitchFamily="18" charset="0"/>
                <a:cs typeface="Times New Roman" pitchFamily="18" charset="0"/>
              </a:rPr>
              <a:t>Самым важным в процессе обучения является не столько прослушивание лекций, сколько решение задач и участие в различных учебных проектах. Будущему программисту важно научиться думать, находить верные решения, «шевелить мозгами». Информационные технологии развиваются очень быстро, поэтому для таких специалистов необходимы навыки самообразования, чтобы после получения основного диплома идти в ногу со временем и не терять квалификации. Специалисту в этой области нужно знать языки программирования, уметь создавать </a:t>
            </a:r>
            <a:r>
              <a:rPr lang="ru-RU" sz="2000" dirty="0" err="1">
                <a:latin typeface="Times New Roman" pitchFamily="18" charset="0"/>
                <a:cs typeface="Times New Roman" pitchFamily="18" charset="0"/>
              </a:rPr>
              <a:t>веб-страницы</a:t>
            </a:r>
            <a:r>
              <a:rPr lang="ru-RU" sz="2000" dirty="0">
                <a:latin typeface="Times New Roman" pitchFamily="18" charset="0"/>
                <a:cs typeface="Times New Roman" pitchFamily="18" charset="0"/>
              </a:rPr>
              <a:t>, владеть иностранным языком (английским как минимум) и постоянно совершенствовать свои знания, так как через несколько лет он может оказаться не удел. Не все программисты создают сайты. Есть те, которые разрабатывают программы специально для работы конкретного предприятия (прикладные программисты).</a:t>
            </a:r>
          </a:p>
        </p:txBody>
      </p:sp>
    </p:spTree>
  </p:cSld>
  <p:clrMapOvr>
    <a:masterClrMapping/>
  </p:clrMapOvr>
  <p:transition>
    <p:wedg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219100"/>
            <a:ext cx="6347713" cy="659160"/>
          </a:xfrm>
        </p:spPr>
        <p:txBody>
          <a:bodyPr/>
          <a:lstStyle/>
          <a:p>
            <a:r>
              <a:rPr lang="ru-RU" b="1" dirty="0">
                <a:solidFill>
                  <a:srgbClr val="00B050"/>
                </a:solidFill>
              </a:rPr>
              <a:t>Место работы и карьера</a:t>
            </a:r>
          </a:p>
        </p:txBody>
      </p:sp>
      <p:sp>
        <p:nvSpPr>
          <p:cNvPr id="3" name="Содержимое 2"/>
          <p:cNvSpPr>
            <a:spLocks noGrp="1"/>
          </p:cNvSpPr>
          <p:nvPr>
            <p:ph idx="1"/>
          </p:nvPr>
        </p:nvSpPr>
        <p:spPr>
          <a:xfrm>
            <a:off x="107504" y="878260"/>
            <a:ext cx="8568952" cy="5863108"/>
          </a:xfrm>
        </p:spPr>
        <p:txBody>
          <a:bodyPr>
            <a:normAutofit fontScale="92500" lnSpcReduction="20000"/>
          </a:bodyPr>
          <a:lstStyle/>
          <a:p>
            <a:r>
              <a:rPr lang="ru-RU" dirty="0">
                <a:latin typeface="Times New Roman" pitchFamily="18" charset="0"/>
                <a:cs typeface="Times New Roman" pitchFamily="18" charset="0"/>
              </a:rPr>
              <a:t>В основном в России требуются программисты -'прикладники’: практически любая компания сегодня нуждается в автоматизации своего бизнеса, в возможности работать по внутренней компьютерной сети и быстро обмениваться информацией в электронном виде между подразделениями и отделами, вести учет продукции, закупок, реализованного товара. </a:t>
            </a:r>
          </a:p>
          <a:p>
            <a:r>
              <a:rPr lang="ru-RU" dirty="0">
                <a:latin typeface="Times New Roman" pitchFamily="18" charset="0"/>
                <a:cs typeface="Times New Roman" pitchFamily="18" charset="0"/>
              </a:rPr>
              <a:t>Все же некоторые организации предпочитают заказывать автоматизацию своего бизнеса специализированным ИТ-компаниям, предоставляющим такие услуги.</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Способность к самообучению - один из главных навыков, которым должен обладать программист. Особым спросом на рынке труда пользуются программисты 1С - те же «прикладники», но адаптирующие уже готовый пакет программ фирмы «1С» к нуждам конкретного предприятия, главным образом бухгалтерии. Анализируя требования заказчика, они устанавливают программы, которые облегчают расчеты, оптимизируют работу персонала, налаживают документооборот.</a:t>
            </a:r>
          </a:p>
          <a:p>
            <a:pPr algn="just"/>
            <a:r>
              <a:rPr lang="ru-RU" dirty="0">
                <a:latin typeface="Times New Roman" pitchFamily="18" charset="0"/>
                <a:cs typeface="Times New Roman" pitchFamily="18" charset="0"/>
              </a:rPr>
              <a:t>Еще одна сфера деятельности программиста - web-программирование: разработка, модернизация и поддержка сайтов. Эта область требует многих специфических знаний - PHP, MYSQL, XHTML, CSS, </a:t>
            </a:r>
            <a:r>
              <a:rPr lang="ru-RU" dirty="0" err="1">
                <a:latin typeface="Times New Roman" pitchFamily="18" charset="0"/>
                <a:cs typeface="Times New Roman" pitchFamily="18" charset="0"/>
              </a:rPr>
              <a:t>JavaScript</a:t>
            </a:r>
            <a:r>
              <a:rPr lang="ru-RU" dirty="0">
                <a:latin typeface="Times New Roman" pitchFamily="18" charset="0"/>
                <a:cs typeface="Times New Roman" pitchFamily="18" charset="0"/>
              </a:rPr>
              <a:t>, XML. Причем очень часто работодатели желают получить профессионала «два в одном» - web-дизайнера и web-программиста, чтобы он не только решал технические вопросы (быстрая загрузка сайта, работа ссылок, поисковика), но также занимался и оформлением сайта, а иногда даже и его информационным наполнением.</a:t>
            </a:r>
          </a:p>
          <a:p>
            <a:pPr algn="just"/>
            <a:r>
              <a:rPr lang="ru-RU" dirty="0">
                <a:latin typeface="Times New Roman" pitchFamily="18" charset="0"/>
                <a:cs typeface="Times New Roman" pitchFamily="18" charset="0"/>
              </a:rPr>
              <a:t>Можно основать собственный бизнес, который потенциально может оказаться очень доходным (достаточно вспомнить, что Билл Гейтс, основатель корпорации </a:t>
            </a:r>
            <a:r>
              <a:rPr lang="ru-RU" dirty="0" err="1">
                <a:latin typeface="Times New Roman" pitchFamily="18" charset="0"/>
                <a:cs typeface="Times New Roman" pitchFamily="18" charset="0"/>
              </a:rPr>
              <a:t>Microsoft</a:t>
            </a:r>
            <a:r>
              <a:rPr lang="ru-RU" dirty="0">
                <a:latin typeface="Times New Roman" pitchFamily="18" charset="0"/>
                <a:cs typeface="Times New Roman" pitchFamily="18" charset="0"/>
              </a:rPr>
              <a:t>, стал благодаря своему детищу самым богатым человеком в мире). Однако для того, чтобы успешно управлять таким бизнесом, недостаточно уметь создавать хорошие компьютерные программы; для этого требуются основательные знания в области экономики, юриспруденции, менеджмента</a:t>
            </a:r>
          </a:p>
        </p:txBody>
      </p:sp>
      <p:sp>
        <p:nvSpPr>
          <p:cNvPr id="4" name="Стрелка вправо 3">
            <a:hlinkClick r:id="" action="ppaction://hlinkshowjump?jump=previousslide"/>
          </p:cNvPr>
          <p:cNvSpPr/>
          <p:nvPr/>
        </p:nvSpPr>
        <p:spPr>
          <a:xfrm flipH="1">
            <a:off x="0" y="6606896"/>
            <a:ext cx="432048" cy="2511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трелка вправо 4">
            <a:hlinkClick r:id="" action="ppaction://hlinkshowjump?jump=nextslide"/>
          </p:cNvPr>
          <p:cNvSpPr/>
          <p:nvPr/>
        </p:nvSpPr>
        <p:spPr>
          <a:xfrm>
            <a:off x="8711952" y="6606896"/>
            <a:ext cx="432048" cy="2511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wedg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323395"/>
            <a:ext cx="6347713" cy="731168"/>
          </a:xfrm>
        </p:spPr>
        <p:txBody>
          <a:bodyPr/>
          <a:lstStyle/>
          <a:p>
            <a:r>
              <a:rPr lang="ru-RU" b="1" dirty="0">
                <a:solidFill>
                  <a:srgbClr val="00B050"/>
                </a:solidFill>
              </a:rPr>
              <a:t>Чему научат</a:t>
            </a:r>
          </a:p>
        </p:txBody>
      </p:sp>
      <p:sp>
        <p:nvSpPr>
          <p:cNvPr id="3" name="Содержимое 2"/>
          <p:cNvSpPr>
            <a:spLocks noGrp="1"/>
          </p:cNvSpPr>
          <p:nvPr>
            <p:ph idx="1"/>
          </p:nvPr>
        </p:nvSpPr>
        <p:spPr>
          <a:xfrm>
            <a:off x="278952" y="1210192"/>
            <a:ext cx="8613528" cy="5459168"/>
          </a:xfrm>
        </p:spPr>
        <p:txBody>
          <a:bodyPr>
            <a:normAutofit/>
          </a:bodyPr>
          <a:lstStyle/>
          <a:p>
            <a:pPr algn="just"/>
            <a:r>
              <a:rPr lang="ru-RU" sz="1400" dirty="0">
                <a:latin typeface="Times New Roman" pitchFamily="18" charset="0"/>
                <a:cs typeface="Times New Roman" pitchFamily="18" charset="0"/>
              </a:rPr>
              <a:t>анализ, проектирование и разработка сайтов для сети Интернет посредством сочетания различных художественных и творческих средств с программным обеспечением, языками сценариев и интерфейсом с операционными средствами;</a:t>
            </a:r>
          </a:p>
          <a:p>
            <a:pPr algn="just"/>
            <a:r>
              <a:rPr lang="ru-RU" sz="1400" dirty="0">
                <a:latin typeface="Times New Roman" pitchFamily="18" charset="0"/>
                <a:cs typeface="Times New Roman" pitchFamily="18" charset="0"/>
              </a:rPr>
              <a:t>проектирование и разработка цифровых мультипликаций, изображений, презентаций, игр, звуковых и видеоклипов и </a:t>
            </a:r>
            <a:r>
              <a:rPr lang="ru-RU" sz="1400" dirty="0" err="1">
                <a:latin typeface="Times New Roman" pitchFamily="18" charset="0"/>
                <a:cs typeface="Times New Roman" pitchFamily="18" charset="0"/>
              </a:rPr>
              <a:t>Интернет-приложений</a:t>
            </a:r>
            <a:r>
              <a:rPr lang="ru-RU" sz="1400" dirty="0">
                <a:latin typeface="Times New Roman" pitchFamily="18" charset="0"/>
                <a:cs typeface="Times New Roman" pitchFamily="18" charset="0"/>
              </a:rPr>
              <a:t> с использованием </a:t>
            </a:r>
            <a:r>
              <a:rPr lang="ru-RU" sz="1400" dirty="0" err="1">
                <a:latin typeface="Times New Roman" pitchFamily="18" charset="0"/>
                <a:cs typeface="Times New Roman" pitchFamily="18" charset="0"/>
              </a:rPr>
              <a:t>мультимедийного</a:t>
            </a:r>
            <a:r>
              <a:rPr lang="ru-RU" sz="1400" dirty="0">
                <a:latin typeface="Times New Roman" pitchFamily="18" charset="0"/>
                <a:cs typeface="Times New Roman" pitchFamily="18" charset="0"/>
              </a:rPr>
              <a:t> программного обеспечения, средств и утилит, интерактивной графики и языков программирования;</a:t>
            </a:r>
          </a:p>
          <a:p>
            <a:pPr algn="just"/>
            <a:r>
              <a:rPr lang="ru-RU" sz="1400" dirty="0">
                <a:latin typeface="Times New Roman" pitchFamily="18" charset="0"/>
                <a:cs typeface="Times New Roman" pitchFamily="18" charset="0"/>
              </a:rPr>
              <a:t>поддержка связи с сетевыми специалистами по таким связанным с Интернет вопросами, как безопасность и размещение </a:t>
            </a:r>
            <a:r>
              <a:rPr lang="ru-RU" sz="1400" dirty="0" err="1">
                <a:latin typeface="Times New Roman" pitchFamily="18" charset="0"/>
                <a:cs typeface="Times New Roman" pitchFamily="18" charset="0"/>
              </a:rPr>
              <a:t>веб-сайтов</a:t>
            </a:r>
            <a:r>
              <a:rPr lang="ru-RU" sz="1400" dirty="0">
                <a:latin typeface="Times New Roman" pitchFamily="18" charset="0"/>
                <a:cs typeface="Times New Roman" pitchFamily="18" charset="0"/>
              </a:rPr>
              <a:t> с целью контроля и обеспечения безопасности в сети Интернет и безопасности </a:t>
            </a:r>
            <a:r>
              <a:rPr lang="ru-RU" sz="1400" dirty="0" err="1">
                <a:latin typeface="Times New Roman" pitchFamily="18" charset="0"/>
                <a:cs typeface="Times New Roman" pitchFamily="18" charset="0"/>
              </a:rPr>
              <a:t>веб-сервера</a:t>
            </a:r>
            <a:r>
              <a:rPr lang="ru-RU" sz="1400" dirty="0">
                <a:latin typeface="Times New Roman" pitchFamily="18" charset="0"/>
                <a:cs typeface="Times New Roman" pitchFamily="18" charset="0"/>
              </a:rPr>
              <a:t>, распределение места, доступ пользователей, непрерывное функционирование, резервирование </a:t>
            </a:r>
            <a:r>
              <a:rPr lang="ru-RU" sz="1400" dirty="0" err="1">
                <a:latin typeface="Times New Roman" pitchFamily="18" charset="0"/>
                <a:cs typeface="Times New Roman" pitchFamily="18" charset="0"/>
              </a:rPr>
              <a:t>веб-сайта</a:t>
            </a:r>
            <a:r>
              <a:rPr lang="ru-RU" sz="1400" dirty="0">
                <a:latin typeface="Times New Roman" pitchFamily="18" charset="0"/>
                <a:cs typeface="Times New Roman" pitchFamily="18" charset="0"/>
              </a:rPr>
              <a:t> и восстановление после аварий;</a:t>
            </a:r>
          </a:p>
          <a:p>
            <a:pPr algn="just"/>
            <a:r>
              <a:rPr lang="ru-RU" sz="1400" dirty="0">
                <a:latin typeface="Times New Roman" pitchFamily="18" charset="0"/>
                <a:cs typeface="Times New Roman" pitchFamily="18" charset="0"/>
              </a:rPr>
              <a:t>проектирование, разработка и интеграция машинного кода с другими специализированными входными данными, включая файлы изображений, звуковые файлы и языки сценариев, с </a:t>
            </a:r>
            <a:r>
              <a:rPr lang="ru-RU" sz="1400" dirty="0" err="1">
                <a:latin typeface="Times New Roman" pitchFamily="18" charset="0"/>
                <a:cs typeface="Times New Roman" pitchFamily="18" charset="0"/>
              </a:rPr>
              <a:t>целлью</a:t>
            </a:r>
            <a:r>
              <a:rPr lang="ru-RU" sz="1400" dirty="0">
                <a:latin typeface="Times New Roman" pitchFamily="18" charset="0"/>
                <a:cs typeface="Times New Roman" pitchFamily="18" charset="0"/>
              </a:rPr>
              <a:t> разработки, сопровождения и поддержки </a:t>
            </a:r>
            <a:r>
              <a:rPr lang="ru-RU" sz="1400" dirty="0" err="1">
                <a:latin typeface="Times New Roman" pitchFamily="18" charset="0"/>
                <a:cs typeface="Times New Roman" pitchFamily="18" charset="0"/>
              </a:rPr>
              <a:t>веб-сайтов</a:t>
            </a:r>
            <a:r>
              <a:rPr lang="ru-RU" sz="1400" dirty="0">
                <a:latin typeface="Times New Roman" pitchFamily="18" charset="0"/>
                <a:cs typeface="Times New Roman" pitchFamily="18" charset="0"/>
              </a:rPr>
              <a:t>;</a:t>
            </a:r>
          </a:p>
          <a:p>
            <a:pPr algn="just"/>
            <a:r>
              <a:rPr lang="ru-RU" sz="1400" dirty="0">
                <a:latin typeface="Times New Roman" pitchFamily="18" charset="0"/>
                <a:cs typeface="Times New Roman" pitchFamily="18" charset="0"/>
              </a:rPr>
              <a:t>оказание содействия при анализе, определении и разработке Интернет-стратегий, методологий и планов развития на основе </a:t>
            </a:r>
            <a:r>
              <a:rPr lang="ru-RU" sz="1400" dirty="0" err="1">
                <a:latin typeface="Times New Roman" pitchFamily="18" charset="0"/>
                <a:cs typeface="Times New Roman" pitchFamily="18" charset="0"/>
              </a:rPr>
              <a:t>Web</a:t>
            </a:r>
            <a:r>
              <a:rPr lang="ru-RU" sz="1400" dirty="0">
                <a:latin typeface="Times New Roman" pitchFamily="18" charset="0"/>
                <a:cs typeface="Times New Roman" pitchFamily="18" charset="0"/>
              </a:rPr>
              <a:t>.</a:t>
            </a:r>
          </a:p>
        </p:txBody>
      </p:sp>
    </p:spTree>
  </p:cSld>
  <p:clrMapOvr>
    <a:masterClrMapping/>
  </p:clrMapOvr>
  <p:transition>
    <p:wedg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544696" y="1133115"/>
            <a:ext cx="5910592" cy="923330"/>
          </a:xfrm>
          <a:prstGeom prst="rect">
            <a:avLst/>
          </a:prstGeom>
          <a:noFill/>
        </p:spPr>
        <p:txBody>
          <a:bodyPr wrap="none" lIns="91440" tIns="45720" rIns="91440" bIns="45720">
            <a:spAutoFit/>
          </a:bodyPr>
          <a:lstStyle/>
          <a:p>
            <a:pPr algn="ctr"/>
            <a:r>
              <a:rPr lang="ru-RU" sz="54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Специальность</a:t>
            </a:r>
          </a:p>
        </p:txBody>
      </p:sp>
      <p:sp>
        <p:nvSpPr>
          <p:cNvPr id="7" name="Прямоугольник 6"/>
          <p:cNvSpPr/>
          <p:nvPr/>
        </p:nvSpPr>
        <p:spPr>
          <a:xfrm>
            <a:off x="659576" y="1925913"/>
            <a:ext cx="7632848" cy="1077218"/>
          </a:xfrm>
          <a:prstGeom prst="rect">
            <a:avLst/>
          </a:prstGeom>
          <a:noFill/>
        </p:spPr>
        <p:txBody>
          <a:bodyPr wrap="square" lIns="91440" tIns="45720" rIns="91440" bIns="45720">
            <a:spAutoFit/>
          </a:bodyPr>
          <a:lstStyle/>
          <a:p>
            <a:pPr algn="ctr"/>
            <a:r>
              <a:rPr lang="ru-RU" sz="32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Информационные системы и программирование</a:t>
            </a:r>
          </a:p>
        </p:txBody>
      </p:sp>
      <p:sp>
        <p:nvSpPr>
          <p:cNvPr id="15" name="Rectangle 5">
            <a:extLst>
              <a:ext uri="{FF2B5EF4-FFF2-40B4-BE49-F238E27FC236}">
                <a16:creationId xmlns:a16="http://schemas.microsoft.com/office/drawing/2014/main" id="{2504D571-7467-4853-90C9-053D394833EB}"/>
              </a:ext>
            </a:extLst>
          </p:cNvPr>
          <p:cNvSpPr>
            <a:spLocks noGrp="1" noChangeArrowheads="1"/>
          </p:cNvSpPr>
          <p:nvPr>
            <p:ph type="subTitle" idx="1"/>
          </p:nvPr>
        </p:nvSpPr>
        <p:spPr>
          <a:xfrm>
            <a:off x="1835696" y="293943"/>
            <a:ext cx="5478544" cy="923330"/>
          </a:xfrm>
        </p:spPr>
        <p:txBody>
          <a:bodyPr>
            <a:normAutofit fontScale="70000" lnSpcReduction="20000"/>
          </a:bodyPr>
          <a:lstStyle/>
          <a:p>
            <a:pPr algn="ctr" eaLnBrk="1" hangingPunct="1">
              <a:defRPr/>
            </a:pPr>
            <a:r>
              <a:rPr lang="ru-RU" altLang="ru-RU" sz="2400" dirty="0">
                <a:latin typeface="Times New Roman" panose="02020603050405020304" pitchFamily="18" charset="0"/>
                <a:cs typeface="Times New Roman" panose="02020603050405020304" pitchFamily="18" charset="0"/>
              </a:rPr>
              <a:t>Государственное бюджетное профессиональное образовательное учреждение «Челябинский колледж индустриальных технологий «Профи» имени Я.П. Осадчего»</a:t>
            </a:r>
          </a:p>
        </p:txBody>
      </p:sp>
      <p:sp>
        <p:nvSpPr>
          <p:cNvPr id="16" name="Прямоугольник 15">
            <a:extLst>
              <a:ext uri="{FF2B5EF4-FFF2-40B4-BE49-F238E27FC236}">
                <a16:creationId xmlns:a16="http://schemas.microsoft.com/office/drawing/2014/main" id="{91432AAC-2011-4713-96A8-C46F040FA43A}"/>
              </a:ext>
            </a:extLst>
          </p:cNvPr>
          <p:cNvSpPr/>
          <p:nvPr/>
        </p:nvSpPr>
        <p:spPr>
          <a:xfrm>
            <a:off x="2566483" y="3241931"/>
            <a:ext cx="4011033" cy="707886"/>
          </a:xfrm>
          <a:prstGeom prst="rect">
            <a:avLst/>
          </a:prstGeom>
          <a:noFill/>
        </p:spPr>
        <p:txBody>
          <a:bodyPr wrap="none" lIns="91440" tIns="45720" rIns="91440" bIns="45720">
            <a:spAutoFit/>
          </a:bodyPr>
          <a:lstStyle/>
          <a:p>
            <a:pPr algn="ctr"/>
            <a:r>
              <a:rPr lang="ru-RU" sz="40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Квалификация </a:t>
            </a:r>
          </a:p>
        </p:txBody>
      </p:sp>
      <p:sp>
        <p:nvSpPr>
          <p:cNvPr id="17" name="Прямоугольник 16">
            <a:extLst>
              <a:ext uri="{FF2B5EF4-FFF2-40B4-BE49-F238E27FC236}">
                <a16:creationId xmlns:a16="http://schemas.microsoft.com/office/drawing/2014/main" id="{7C990863-C18F-45E9-B6C8-758F34D3561D}"/>
              </a:ext>
            </a:extLst>
          </p:cNvPr>
          <p:cNvSpPr/>
          <p:nvPr/>
        </p:nvSpPr>
        <p:spPr>
          <a:xfrm>
            <a:off x="683568" y="3818946"/>
            <a:ext cx="7632848" cy="1077218"/>
          </a:xfrm>
          <a:prstGeom prst="rect">
            <a:avLst/>
          </a:prstGeom>
          <a:noFill/>
        </p:spPr>
        <p:txBody>
          <a:bodyPr wrap="square" lIns="91440" tIns="45720" rIns="91440" bIns="45720">
            <a:spAutoFit/>
          </a:bodyPr>
          <a:lstStyle/>
          <a:p>
            <a:pPr algn="ctr"/>
            <a:r>
              <a:rPr lang="ru-RU" sz="32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Специалист по информационным ресурсам</a:t>
            </a:r>
          </a:p>
        </p:txBody>
      </p:sp>
      <p:sp>
        <p:nvSpPr>
          <p:cNvPr id="8" name="Прямоугольник 7">
            <a:extLst>
              <a:ext uri="{FF2B5EF4-FFF2-40B4-BE49-F238E27FC236}">
                <a16:creationId xmlns:a16="http://schemas.microsoft.com/office/drawing/2014/main" id="{1B7A2C8A-90C8-4444-A748-3EAF185EC0C5}"/>
              </a:ext>
            </a:extLst>
          </p:cNvPr>
          <p:cNvSpPr/>
          <p:nvPr/>
        </p:nvSpPr>
        <p:spPr>
          <a:xfrm>
            <a:off x="2956125" y="5056127"/>
            <a:ext cx="3375766" cy="646331"/>
          </a:xfrm>
          <a:prstGeom prst="rect">
            <a:avLst/>
          </a:prstGeom>
          <a:noFill/>
        </p:spPr>
        <p:txBody>
          <a:bodyPr wrap="square" lIns="91440" tIns="45720" rIns="91440" bIns="45720">
            <a:spAutoFit/>
          </a:bodyPr>
          <a:lstStyle/>
          <a:p>
            <a:pPr algn="ctr"/>
            <a:r>
              <a:rPr lang="ru-RU" sz="36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Компетенция </a:t>
            </a:r>
          </a:p>
        </p:txBody>
      </p:sp>
      <p:sp>
        <p:nvSpPr>
          <p:cNvPr id="9" name="Прямоугольник 8">
            <a:extLst>
              <a:ext uri="{FF2B5EF4-FFF2-40B4-BE49-F238E27FC236}">
                <a16:creationId xmlns:a16="http://schemas.microsoft.com/office/drawing/2014/main" id="{8620E401-12BD-4FFF-AD3B-A0ABD56CFA5E}"/>
              </a:ext>
            </a:extLst>
          </p:cNvPr>
          <p:cNvSpPr/>
          <p:nvPr/>
        </p:nvSpPr>
        <p:spPr>
          <a:xfrm>
            <a:off x="827584" y="5711980"/>
            <a:ext cx="7632848" cy="584775"/>
          </a:xfrm>
          <a:prstGeom prst="rect">
            <a:avLst/>
          </a:prstGeom>
          <a:noFill/>
        </p:spPr>
        <p:txBody>
          <a:bodyPr wrap="square" lIns="91440" tIns="45720" rIns="91440" bIns="45720">
            <a:spAutoFit/>
          </a:bodyPr>
          <a:lstStyle/>
          <a:p>
            <a:pPr algn="ctr"/>
            <a:r>
              <a:rPr lang="en-US" sz="32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Web</a:t>
            </a:r>
            <a:r>
              <a:rPr lang="ru-RU" sz="32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-дизайн</a:t>
            </a:r>
          </a:p>
        </p:txBody>
      </p:sp>
      <p:cxnSp>
        <p:nvCxnSpPr>
          <p:cNvPr id="3" name="Прямая соединительная линия 2">
            <a:extLst>
              <a:ext uri="{FF2B5EF4-FFF2-40B4-BE49-F238E27FC236}">
                <a16:creationId xmlns:a16="http://schemas.microsoft.com/office/drawing/2014/main" id="{912CCEFE-1CEB-464F-A93D-6CBC3AEEF174}"/>
              </a:ext>
            </a:extLst>
          </p:cNvPr>
          <p:cNvCxnSpPr>
            <a:cxnSpLocks/>
          </p:cNvCxnSpPr>
          <p:nvPr/>
        </p:nvCxnSpPr>
        <p:spPr>
          <a:xfrm flipV="1">
            <a:off x="611560" y="3003130"/>
            <a:ext cx="8136904" cy="1"/>
          </a:xfrm>
          <a:prstGeom prst="line">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a:extLst>
              <a:ext uri="{FF2B5EF4-FFF2-40B4-BE49-F238E27FC236}">
                <a16:creationId xmlns:a16="http://schemas.microsoft.com/office/drawing/2014/main" id="{461EDAB2-865B-4EB7-9A87-AD4CE440E56E}"/>
              </a:ext>
            </a:extLst>
          </p:cNvPr>
          <p:cNvCxnSpPr>
            <a:cxnSpLocks/>
          </p:cNvCxnSpPr>
          <p:nvPr/>
        </p:nvCxnSpPr>
        <p:spPr>
          <a:xfrm>
            <a:off x="1076643" y="5011302"/>
            <a:ext cx="6951741" cy="1874"/>
          </a:xfrm>
          <a:prstGeom prst="line">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8" name="Прямая соединительная линия 17">
            <a:extLst>
              <a:ext uri="{FF2B5EF4-FFF2-40B4-BE49-F238E27FC236}">
                <a16:creationId xmlns:a16="http://schemas.microsoft.com/office/drawing/2014/main" id="{1A46C9D1-3339-4BD2-AF5D-F57B58AA98BA}"/>
              </a:ext>
            </a:extLst>
          </p:cNvPr>
          <p:cNvCxnSpPr>
            <a:cxnSpLocks/>
          </p:cNvCxnSpPr>
          <p:nvPr/>
        </p:nvCxnSpPr>
        <p:spPr>
          <a:xfrm>
            <a:off x="1717138" y="6543040"/>
            <a:ext cx="5231126" cy="21017"/>
          </a:xfrm>
          <a:prstGeom prst="line">
            <a:avLst/>
          </a:prstGeom>
          <a:ln w="76200">
            <a:tailEnd type="triangle"/>
          </a:ln>
        </p:spPr>
        <p:style>
          <a:lnRef idx="1">
            <a:schemeClr val="accent1"/>
          </a:lnRef>
          <a:fillRef idx="0">
            <a:schemeClr val="accent1"/>
          </a:fillRef>
          <a:effectRef idx="0">
            <a:schemeClr val="accent1"/>
          </a:effectRef>
          <a:fontRef idx="minor">
            <a:schemeClr val="tx1"/>
          </a:fontRef>
        </p:style>
      </p:cxnSp>
      <p:pic>
        <p:nvPicPr>
          <p:cNvPr id="1026" name="Picture 2" descr="логотип">
            <a:extLst>
              <a:ext uri="{FF2B5EF4-FFF2-40B4-BE49-F238E27FC236}">
                <a16:creationId xmlns:a16="http://schemas.microsoft.com/office/drawing/2014/main" id="{C5EA8BA5-67D1-4F75-AADC-EF6F411CA2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18" y="10968"/>
            <a:ext cx="1852786" cy="18247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2218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6" fill="hold" nodeType="after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 calcmode="lin" valueType="num">
                                      <p:cBhvr additive="base">
                                        <p:cTn id="12" dur="500" fill="hold"/>
                                        <p:tgtEl>
                                          <p:spTgt spid="7">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9"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0-#ppt_w/2"/>
                                          </p:val>
                                        </p:tav>
                                        <p:tav tm="100000">
                                          <p:val>
                                            <p:strVal val="#ppt_x"/>
                                          </p:val>
                                        </p:tav>
                                      </p:tavLst>
                                    </p:anim>
                                    <p:anim calcmode="lin" valueType="num">
                                      <p:cBhvr additive="base">
                                        <p:cTn id="18" dur="500" fill="hold"/>
                                        <p:tgtEl>
                                          <p:spTgt spid="16"/>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6" fill="hold" nodeType="afterEffect">
                                  <p:stCondLst>
                                    <p:cond delay="0"/>
                                  </p:stCondLst>
                                  <p:childTnLst>
                                    <p:set>
                                      <p:cBhvr>
                                        <p:cTn id="21" dur="1" fill="hold">
                                          <p:stCondLst>
                                            <p:cond delay="0"/>
                                          </p:stCondLst>
                                        </p:cTn>
                                        <p:tgtEl>
                                          <p:spTgt spid="17">
                                            <p:txEl>
                                              <p:pRg st="0" end="0"/>
                                            </p:txEl>
                                          </p:spTgt>
                                        </p:tgtEl>
                                        <p:attrNameLst>
                                          <p:attrName>style.visibility</p:attrName>
                                        </p:attrNameLst>
                                      </p:cBhvr>
                                      <p:to>
                                        <p:strVal val="visible"/>
                                      </p:to>
                                    </p:set>
                                    <p:anim calcmode="lin" valueType="num">
                                      <p:cBhvr additive="base">
                                        <p:cTn id="22" dur="500" fill="hold"/>
                                        <p:tgtEl>
                                          <p:spTgt spid="17">
                                            <p:txEl>
                                              <p:pRg st="0" end="0"/>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17">
                                            <p:txEl>
                                              <p:pRg st="0" end="0"/>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9"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0-#ppt_w/2"/>
                                          </p:val>
                                        </p:tav>
                                        <p:tav tm="100000">
                                          <p:val>
                                            <p:strVal val="#ppt_x"/>
                                          </p:val>
                                        </p:tav>
                                      </p:tavLst>
                                    </p:anim>
                                    <p:anim calcmode="lin" valueType="num">
                                      <p:cBhvr additive="base">
                                        <p:cTn id="28" dur="500" fill="hold"/>
                                        <p:tgtEl>
                                          <p:spTgt spid="8"/>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6" fill="hold" nodeType="afterEffect">
                                  <p:stCondLst>
                                    <p:cond delay="0"/>
                                  </p:stCondLst>
                                  <p:childTnLst>
                                    <p:set>
                                      <p:cBhvr>
                                        <p:cTn id="31" dur="1" fill="hold">
                                          <p:stCondLst>
                                            <p:cond delay="0"/>
                                          </p:stCondLst>
                                        </p:cTn>
                                        <p:tgtEl>
                                          <p:spTgt spid="9">
                                            <p:txEl>
                                              <p:pRg st="0" end="0"/>
                                            </p:txEl>
                                          </p:spTgt>
                                        </p:tgtEl>
                                        <p:attrNameLst>
                                          <p:attrName>style.visibility</p:attrName>
                                        </p:attrNameLst>
                                      </p:cBhvr>
                                      <p:to>
                                        <p:strVal val="visible"/>
                                      </p:to>
                                    </p:set>
                                    <p:anim calcmode="lin" valueType="num">
                                      <p:cBhvr additive="base">
                                        <p:cTn id="32" dur="500" fill="hold"/>
                                        <p:tgtEl>
                                          <p:spTgt spid="9">
                                            <p:txEl>
                                              <p:pRg st="0" end="0"/>
                                            </p:txEl>
                                          </p:spTgt>
                                        </p:tgtEl>
                                        <p:attrNameLst>
                                          <p:attrName>ppt_x</p:attrName>
                                        </p:attrNameLst>
                                      </p:cBhvr>
                                      <p:tavLst>
                                        <p:tav tm="0">
                                          <p:val>
                                            <p:strVal val="1+#ppt_w/2"/>
                                          </p:val>
                                        </p:tav>
                                        <p:tav tm="100000">
                                          <p:val>
                                            <p:strVal val="#ppt_x"/>
                                          </p:val>
                                        </p:tav>
                                      </p:tavLst>
                                    </p:anim>
                                    <p:anim calcmode="lin" valueType="num">
                                      <p:cBhvr additive="base">
                                        <p:cTn id="33"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6"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A32D0E2-10A2-4609-88FD-6EE905B982B1}"/>
              </a:ext>
            </a:extLst>
          </p:cNvPr>
          <p:cNvSpPr>
            <a:spLocks noGrp="1"/>
          </p:cNvSpPr>
          <p:nvPr>
            <p:ph type="title"/>
          </p:nvPr>
        </p:nvSpPr>
        <p:spPr>
          <a:xfrm>
            <a:off x="395536" y="476672"/>
            <a:ext cx="7776864" cy="1368152"/>
          </a:xfrm>
        </p:spPr>
        <p:txBody>
          <a:bodyPr>
            <a:noAutofit/>
          </a:bodyPr>
          <a:lstStyle/>
          <a:p>
            <a:r>
              <a:rPr lang="ru-RU" sz="3200" b="1" dirty="0">
                <a:solidFill>
                  <a:srgbClr val="00B050"/>
                </a:solidFill>
              </a:rPr>
              <a:t>Создание</a:t>
            </a:r>
            <a:r>
              <a:rPr lang="ru-RU" sz="2800" dirty="0"/>
              <a:t> </a:t>
            </a:r>
            <a:r>
              <a:rPr lang="ru-RU" sz="3200" b="1" dirty="0">
                <a:solidFill>
                  <a:srgbClr val="00B050"/>
                </a:solidFill>
              </a:rPr>
              <a:t>логотипа в векторном редакторе </a:t>
            </a:r>
            <a:r>
              <a:rPr lang="en-US" sz="3200" b="1" dirty="0">
                <a:solidFill>
                  <a:srgbClr val="00B050"/>
                </a:solidFill>
              </a:rPr>
              <a:t>Corel Draw</a:t>
            </a:r>
            <a:r>
              <a:rPr lang="ru-RU" sz="2800" dirty="0"/>
              <a:t> </a:t>
            </a:r>
            <a:r>
              <a:rPr lang="ru-RU" sz="3200" b="1" dirty="0">
                <a:solidFill>
                  <a:srgbClr val="00B050"/>
                </a:solidFill>
              </a:rPr>
              <a:t>для</a:t>
            </a:r>
            <a:r>
              <a:rPr lang="ru-RU" sz="2800" dirty="0"/>
              <a:t> </a:t>
            </a:r>
            <a:r>
              <a:rPr lang="ru-RU" sz="3200" b="1" dirty="0">
                <a:solidFill>
                  <a:srgbClr val="00B050"/>
                </a:solidFill>
              </a:rPr>
              <a:t>сайта</a:t>
            </a:r>
          </a:p>
        </p:txBody>
      </p:sp>
      <p:sp>
        <p:nvSpPr>
          <p:cNvPr id="4" name="Содержимое 2">
            <a:extLst>
              <a:ext uri="{FF2B5EF4-FFF2-40B4-BE49-F238E27FC236}">
                <a16:creationId xmlns:a16="http://schemas.microsoft.com/office/drawing/2014/main" id="{12CC6612-C413-438D-B29B-AB74B5FF23AE}"/>
              </a:ext>
            </a:extLst>
          </p:cNvPr>
          <p:cNvSpPr>
            <a:spLocks noGrp="1"/>
          </p:cNvSpPr>
          <p:nvPr>
            <p:ph idx="1"/>
          </p:nvPr>
        </p:nvSpPr>
        <p:spPr>
          <a:xfrm>
            <a:off x="323528" y="1654522"/>
            <a:ext cx="7272808" cy="2160240"/>
          </a:xfrm>
        </p:spPr>
        <p:txBody>
          <a:bodyPr>
            <a:normAutofit/>
          </a:bodyPr>
          <a:lstStyle/>
          <a:p>
            <a:pPr algn="just"/>
            <a:r>
              <a:rPr lang="ru-RU" sz="1900" b="1" dirty="0">
                <a:latin typeface="Times New Roman" pitchFamily="18" charset="0"/>
                <a:cs typeface="Times New Roman" pitchFamily="18" charset="0"/>
              </a:rPr>
              <a:t>Логотип</a:t>
            </a:r>
            <a:r>
              <a:rPr lang="ru-RU" dirty="0"/>
              <a:t> — </a:t>
            </a:r>
            <a:r>
              <a:rPr lang="ru-RU" sz="1900" dirty="0">
                <a:latin typeface="Times New Roman" pitchFamily="18" charset="0"/>
                <a:cs typeface="Times New Roman" pitchFamily="18" charset="0"/>
              </a:rPr>
              <a:t>это фирменный товарный знак — оригинальное начертание, а также полное или сокращённое наименование фирмы, группы товаров этой фирмы и т. п.</a:t>
            </a:r>
          </a:p>
          <a:p>
            <a:pPr algn="just"/>
            <a:r>
              <a:rPr lang="ru-RU" sz="1900" dirty="0">
                <a:latin typeface="Times New Roman" pitchFamily="18" charset="0"/>
                <a:cs typeface="Times New Roman" pitchFamily="18" charset="0"/>
              </a:rPr>
              <a:t>Логотип, применяемый на сайте, это компактный графический знак, представляющий определенную компанию, организацию, бренд, продукт, веб-сайт или частное лицо.</a:t>
            </a:r>
          </a:p>
        </p:txBody>
      </p:sp>
      <p:pic>
        <p:nvPicPr>
          <p:cNvPr id="1026" name="Picture 2" descr="Как создать логотип с помощью онлайн конструктора | Дизайн ...">
            <a:extLst>
              <a:ext uri="{FF2B5EF4-FFF2-40B4-BE49-F238E27FC236}">
                <a16:creationId xmlns:a16="http://schemas.microsoft.com/office/drawing/2014/main" id="{AE8D190B-98BE-479C-B7BB-F189C7850F1D}"/>
              </a:ext>
            </a:extLst>
          </p:cNvPr>
          <p:cNvPicPr>
            <a:picLocks noChangeAspect="1" noChangeArrowheads="1"/>
          </p:cNvPicPr>
          <p:nvPr/>
        </p:nvPicPr>
        <p:blipFill rotWithShape="1">
          <a:blip r:embed="rId2">
            <a:clrChange>
              <a:clrFrom>
                <a:srgbClr val="FAFAFA"/>
              </a:clrFrom>
              <a:clrTo>
                <a:srgbClr val="FAFAFA">
                  <a:alpha val="0"/>
                </a:srgbClr>
              </a:clrTo>
            </a:clrChange>
            <a:extLst>
              <a:ext uri="{28A0092B-C50C-407E-A947-70E740481C1C}">
                <a14:useLocalDpi xmlns:a14="http://schemas.microsoft.com/office/drawing/2010/main" val="0"/>
              </a:ext>
            </a:extLst>
          </a:blip>
          <a:srcRect l="12185" t="11102" r="9757" b="13963"/>
          <a:stretch/>
        </p:blipFill>
        <p:spPr bwMode="auto">
          <a:xfrm>
            <a:off x="426416" y="4005064"/>
            <a:ext cx="4352488" cy="244827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Логотип турагентства (78 фото) » Рисунки для срисовки и не ...">
            <a:extLst>
              <a:ext uri="{FF2B5EF4-FFF2-40B4-BE49-F238E27FC236}">
                <a16:creationId xmlns:a16="http://schemas.microsoft.com/office/drawing/2014/main" id="{E4E8DB80-7C4C-47FF-B5C6-DE6DBE3C996E}"/>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10808" y="3814762"/>
            <a:ext cx="4352488" cy="2901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06139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51616E17-3F03-4FDB-9700-3A37B0120F18}"/>
              </a:ext>
            </a:extLst>
          </p:cNvPr>
          <p:cNvSpPr>
            <a:spLocks noGrp="1"/>
          </p:cNvSpPr>
          <p:nvPr>
            <p:ph type="title"/>
          </p:nvPr>
        </p:nvSpPr>
        <p:spPr>
          <a:xfrm>
            <a:off x="467544" y="342379"/>
            <a:ext cx="7272808" cy="926381"/>
          </a:xfrm>
        </p:spPr>
        <p:txBody>
          <a:bodyPr>
            <a:normAutofit fontScale="90000"/>
          </a:bodyPr>
          <a:lstStyle/>
          <a:p>
            <a:r>
              <a:rPr lang="ru-RU" b="1" dirty="0">
                <a:solidFill>
                  <a:srgbClr val="00B050"/>
                </a:solidFill>
              </a:rPr>
              <a:t>Наша задача…</a:t>
            </a:r>
            <a:br>
              <a:rPr lang="ru-RU" b="1" dirty="0">
                <a:solidFill>
                  <a:srgbClr val="00B050"/>
                </a:solidFill>
              </a:rPr>
            </a:br>
            <a:r>
              <a:rPr lang="ru-RU" b="1" dirty="0">
                <a:solidFill>
                  <a:srgbClr val="00B050"/>
                </a:solidFill>
              </a:rPr>
              <a:t>Логотип в векторном редакторе</a:t>
            </a:r>
          </a:p>
        </p:txBody>
      </p:sp>
      <p:pic>
        <p:nvPicPr>
          <p:cNvPr id="5" name="Объект 4" descr="https://studfile.net/html/2706/170/html_nGmtAfnIzp.TVDL/img-75wZLU.png">
            <a:extLst>
              <a:ext uri="{FF2B5EF4-FFF2-40B4-BE49-F238E27FC236}">
                <a16:creationId xmlns:a16="http://schemas.microsoft.com/office/drawing/2014/main" id="{E48E9ACE-20D4-4806-9361-ACE2BBAA6921}"/>
              </a:ext>
            </a:extLst>
          </p:cNvPr>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907704" y="2132856"/>
            <a:ext cx="4731624" cy="4629249"/>
          </a:xfrm>
          <a:prstGeom prst="rect">
            <a:avLst/>
          </a:prstGeom>
          <a:noFill/>
          <a:ln>
            <a:noFill/>
          </a:ln>
        </p:spPr>
      </p:pic>
    </p:spTree>
    <p:extLst>
      <p:ext uri="{BB962C8B-B14F-4D97-AF65-F5344CB8AC3E}">
        <p14:creationId xmlns:p14="http://schemas.microsoft.com/office/powerpoint/2010/main" val="659177574"/>
      </p:ext>
    </p:extLst>
  </p:cSld>
  <p:clrMapOvr>
    <a:masterClrMapping/>
  </p:clrMapOvr>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2621</TotalTime>
  <Words>594</Words>
  <Application>Microsoft Office PowerPoint</Application>
  <PresentationFormat>Экран (4:3)</PresentationFormat>
  <Paragraphs>40</Paragraphs>
  <Slides>9</Slides>
  <Notes>2</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9</vt:i4>
      </vt:variant>
    </vt:vector>
  </HeadingPairs>
  <TitlesOfParts>
    <vt:vector size="15" baseType="lpstr">
      <vt:lpstr>Arial</vt:lpstr>
      <vt:lpstr>Calibri</vt:lpstr>
      <vt:lpstr>Times New Roman</vt:lpstr>
      <vt:lpstr>Trebuchet MS</vt:lpstr>
      <vt:lpstr>Wingdings 3</vt:lpstr>
      <vt:lpstr>Аспект</vt:lpstr>
      <vt:lpstr>Презентация PowerPoint</vt:lpstr>
      <vt:lpstr>Описание специальности</vt:lpstr>
      <vt:lpstr>Личные качества</vt:lpstr>
      <vt:lpstr>Образование</vt:lpstr>
      <vt:lpstr>Место работы и карьера</vt:lpstr>
      <vt:lpstr>Чему научат</vt:lpstr>
      <vt:lpstr>Презентация PowerPoint</vt:lpstr>
      <vt:lpstr>Создание логотипа в векторном редакторе Corel Draw для сайта</vt:lpstr>
      <vt:lpstr>Наша задача… Логотип в векторном редакторе</vt:lpstr>
    </vt:vector>
  </TitlesOfParts>
  <Company>Grizli777</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Danil</dc:creator>
  <cp:lastModifiedBy>Ольга Головчанская</cp:lastModifiedBy>
  <cp:revision>19</cp:revision>
  <dcterms:created xsi:type="dcterms:W3CDTF">2019-02-03T10:39:57Z</dcterms:created>
  <dcterms:modified xsi:type="dcterms:W3CDTF">2024-04-23T11:02:39Z</dcterms:modified>
</cp:coreProperties>
</file>