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06" r:id="rId2"/>
    <p:sldId id="335" r:id="rId3"/>
    <p:sldId id="293" r:id="rId4"/>
    <p:sldId id="326" r:id="rId5"/>
    <p:sldId id="327" r:id="rId6"/>
    <p:sldId id="329" r:id="rId7"/>
    <p:sldId id="331" r:id="rId8"/>
    <p:sldId id="312" r:id="rId9"/>
    <p:sldId id="315" r:id="rId10"/>
    <p:sldId id="314" r:id="rId11"/>
    <p:sldId id="309" r:id="rId12"/>
    <p:sldId id="316" r:id="rId13"/>
    <p:sldId id="319" r:id="rId14"/>
    <p:sldId id="320" r:id="rId15"/>
    <p:sldId id="317" r:id="rId16"/>
    <p:sldId id="324" r:id="rId17"/>
    <p:sldId id="332" r:id="rId18"/>
    <p:sldId id="33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34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D86C6F-9EC3-4393-B525-3729C26D4EF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EA90B7-A6C9-42C7-91BB-8AE66D01569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298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roup 94"/>
          <p:cNvGrpSpPr/>
          <p:nvPr/>
        </p:nvGrpSpPr>
        <p:grpSpPr>
          <a:xfrm>
            <a:off x="0" y="-30477"/>
            <a:ext cx="9067800" cy="6889273"/>
            <a:chOff x="0" y="-30477"/>
            <a:chExt cx="9067800" cy="6889273"/>
          </a:xfrm>
        </p:grpSpPr>
        <p:cxnSp>
          <p:nvCxnSpPr>
            <p:cNvPr id="110" name="Straight Connector 109"/>
            <p:cNvCxnSpPr/>
            <p:nvPr/>
          </p:nvCxnSpPr>
          <p:spPr>
            <a:xfrm rot="16200000" flipH="1">
              <a:off x="-1447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>
            <a:xfrm rot="16200000" flipH="1">
              <a:off x="-1638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/>
            <p:cNvCxnSpPr/>
            <p:nvPr/>
          </p:nvCxnSpPr>
          <p:spPr>
            <a:xfrm rot="5400000">
              <a:off x="-1485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rot="5400000">
              <a:off x="-32385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rot="16200000" flipH="1">
              <a:off x="-33147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rot="16200000" flipH="1">
              <a:off x="-1371600" y="2971800"/>
              <a:ext cx="6858000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rot="16200000" flipH="1">
              <a:off x="-2819400" y="3200400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/>
            <p:cNvCxnSpPr/>
            <p:nvPr/>
          </p:nvCxnSpPr>
          <p:spPr>
            <a:xfrm rot="5400000">
              <a:off x="-2705099" y="3238500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/>
            <p:cNvCxnSpPr/>
            <p:nvPr/>
          </p:nvCxnSpPr>
          <p:spPr>
            <a:xfrm rot="16200000" flipH="1">
              <a:off x="-21336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/>
            <p:cNvCxnSpPr/>
            <p:nvPr/>
          </p:nvCxnSpPr>
          <p:spPr>
            <a:xfrm rot="16200000" flipH="1">
              <a:off x="-31242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/>
            <p:cNvCxnSpPr/>
            <p:nvPr/>
          </p:nvCxnSpPr>
          <p:spPr>
            <a:xfrm rot="16200000" flipH="1">
              <a:off x="-1828799" y="3352799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/>
            <p:cNvCxnSpPr/>
            <p:nvPr/>
          </p:nvCxnSpPr>
          <p:spPr>
            <a:xfrm rot="16200000" flipH="1">
              <a:off x="-28194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/>
            <p:cNvCxnSpPr/>
            <p:nvPr/>
          </p:nvCxnSpPr>
          <p:spPr>
            <a:xfrm rot="16200000" flipH="1">
              <a:off x="-2438400" y="3124200"/>
              <a:ext cx="6858000" cy="609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 rot="5400000">
              <a:off x="-173164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 rot="5400000">
              <a:off x="-1142048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>
            <a:xfrm rot="5400000">
              <a:off x="-9144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>
            <a:xfrm rot="5400000">
              <a:off x="-185547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 rot="16200000" flipH="1">
              <a:off x="-26431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/>
            <p:cNvCxnSpPr/>
            <p:nvPr/>
          </p:nvCxnSpPr>
          <p:spPr>
            <a:xfrm rot="16200000" flipH="1">
              <a:off x="-1954530" y="3326130"/>
              <a:ext cx="6858000" cy="20574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 rot="16200000" flipH="1">
              <a:off x="-2362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/>
            <p:cNvCxnSpPr/>
            <p:nvPr/>
          </p:nvCxnSpPr>
          <p:spPr>
            <a:xfrm rot="16200000" flipH="1">
              <a:off x="-21336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/>
            <p:cNvCxnSpPr/>
            <p:nvPr/>
          </p:nvCxnSpPr>
          <p:spPr>
            <a:xfrm rot="16200000" flipH="1">
              <a:off x="10668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/>
            <p:cNvCxnSpPr/>
            <p:nvPr/>
          </p:nvCxnSpPr>
          <p:spPr>
            <a:xfrm rot="16200000" flipH="1">
              <a:off x="8763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/>
            <p:cNvCxnSpPr/>
            <p:nvPr/>
          </p:nvCxnSpPr>
          <p:spPr>
            <a:xfrm rot="5400000">
              <a:off x="1028700" y="3238500"/>
              <a:ext cx="6858000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rot="5400000">
              <a:off x="-723900" y="3314700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rot="16200000" flipH="1">
              <a:off x="-800100" y="3314700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rot="5400000">
              <a:off x="-152400" y="3429000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rot="16200000" flipH="1">
              <a:off x="-304800" y="3200400"/>
              <a:ext cx="6858000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rot="5400000">
              <a:off x="-190499" y="3238500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/>
            <p:cNvCxnSpPr/>
            <p:nvPr/>
          </p:nvCxnSpPr>
          <p:spPr>
            <a:xfrm rot="16200000" flipH="1">
              <a:off x="381000" y="3200400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/>
            <p:cNvCxnSpPr/>
            <p:nvPr/>
          </p:nvCxnSpPr>
          <p:spPr>
            <a:xfrm rot="16200000" flipH="1">
              <a:off x="-609600" y="3276600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/>
            <p:cNvCxnSpPr/>
            <p:nvPr/>
          </p:nvCxnSpPr>
          <p:spPr>
            <a:xfrm rot="16200000" flipH="1">
              <a:off x="685801" y="3352799"/>
              <a:ext cx="6858000" cy="152401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/>
            <p:cNvCxnSpPr/>
            <p:nvPr/>
          </p:nvCxnSpPr>
          <p:spPr>
            <a:xfrm rot="16200000" flipH="1">
              <a:off x="-304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/>
            <p:cNvCxnSpPr/>
            <p:nvPr/>
          </p:nvCxnSpPr>
          <p:spPr>
            <a:xfrm rot="5400000">
              <a:off x="-10287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Straight Connector 222"/>
            <p:cNvCxnSpPr/>
            <p:nvPr/>
          </p:nvCxnSpPr>
          <p:spPr>
            <a:xfrm rot="5400000">
              <a:off x="782955" y="2722245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Straight Connector 223"/>
            <p:cNvCxnSpPr/>
            <p:nvPr/>
          </p:nvCxnSpPr>
          <p:spPr>
            <a:xfrm rot="5400000">
              <a:off x="1372552" y="3277552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Straight Connector 224"/>
            <p:cNvCxnSpPr/>
            <p:nvPr/>
          </p:nvCxnSpPr>
          <p:spPr>
            <a:xfrm rot="5400000">
              <a:off x="16002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6" name="Straight Connector 225"/>
            <p:cNvCxnSpPr/>
            <p:nvPr/>
          </p:nvCxnSpPr>
          <p:spPr>
            <a:xfrm rot="5400000">
              <a:off x="659130" y="3227070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7" name="Straight Connector 226"/>
            <p:cNvCxnSpPr/>
            <p:nvPr/>
          </p:nvCxnSpPr>
          <p:spPr>
            <a:xfrm rot="16200000" flipH="1">
              <a:off x="-128587" y="3252788"/>
              <a:ext cx="6858000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/>
            <p:cNvCxnSpPr/>
            <p:nvPr/>
          </p:nvCxnSpPr>
          <p:spPr>
            <a:xfrm rot="16200000" flipH="1">
              <a:off x="560070" y="3326130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/>
            <p:cNvCxnSpPr/>
            <p:nvPr/>
          </p:nvCxnSpPr>
          <p:spPr>
            <a:xfrm rot="16200000" flipH="1">
              <a:off x="152400" y="3352800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 rot="16200000" flipH="1">
              <a:off x="3810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 rot="16200000" flipH="1">
              <a:off x="2743200" y="3352801"/>
              <a:ext cx="6858000" cy="1524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/>
            <p:cNvCxnSpPr/>
            <p:nvPr/>
          </p:nvCxnSpPr>
          <p:spPr>
            <a:xfrm rot="16200000" flipH="1">
              <a:off x="2095501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/>
            <p:cNvCxnSpPr/>
            <p:nvPr/>
          </p:nvCxnSpPr>
          <p:spPr>
            <a:xfrm rot="5400000">
              <a:off x="2705100" y="3238501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/>
            <p:cNvCxnSpPr/>
            <p:nvPr/>
          </p:nvCxnSpPr>
          <p:spPr>
            <a:xfrm rot="5400000">
              <a:off x="1828801" y="3276600"/>
              <a:ext cx="6857999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/>
            <p:cNvCxnSpPr/>
            <p:nvPr/>
          </p:nvCxnSpPr>
          <p:spPr>
            <a:xfrm rot="16200000" flipH="1">
              <a:off x="1066800" y="3200402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/>
            <p:cNvCxnSpPr/>
            <p:nvPr/>
          </p:nvCxnSpPr>
          <p:spPr>
            <a:xfrm rot="16200000" flipH="1">
              <a:off x="2362201" y="3352800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/>
            <p:cNvCxnSpPr/>
            <p:nvPr/>
          </p:nvCxnSpPr>
          <p:spPr>
            <a:xfrm rot="5400000">
              <a:off x="2646045" y="2722246"/>
              <a:ext cx="6858000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/>
            <p:cNvCxnSpPr/>
            <p:nvPr/>
          </p:nvCxnSpPr>
          <p:spPr>
            <a:xfrm rot="5400000">
              <a:off x="3048952" y="3277553"/>
              <a:ext cx="6858000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/>
            <p:cNvCxnSpPr/>
            <p:nvPr/>
          </p:nvCxnSpPr>
          <p:spPr>
            <a:xfrm rot="5400000">
              <a:off x="2895600" y="3276601"/>
              <a:ext cx="68580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/>
            <p:cNvCxnSpPr/>
            <p:nvPr/>
          </p:nvCxnSpPr>
          <p:spPr>
            <a:xfrm rot="5400000">
              <a:off x="2388870" y="3227071"/>
              <a:ext cx="6858000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/>
            <p:cNvCxnSpPr/>
            <p:nvPr/>
          </p:nvCxnSpPr>
          <p:spPr>
            <a:xfrm rot="16200000" flipH="1">
              <a:off x="22364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/>
            <p:cNvCxnSpPr/>
            <p:nvPr/>
          </p:nvCxnSpPr>
          <p:spPr>
            <a:xfrm rot="16200000" flipH="1">
              <a:off x="17526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/>
            <p:cNvCxnSpPr/>
            <p:nvPr/>
          </p:nvCxnSpPr>
          <p:spPr>
            <a:xfrm rot="16200000" flipH="1">
              <a:off x="19812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/>
            <p:cNvCxnSpPr/>
            <p:nvPr/>
          </p:nvCxnSpPr>
          <p:spPr>
            <a:xfrm rot="5400000">
              <a:off x="3467100" y="3314701"/>
              <a:ext cx="6858000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/>
            <p:cNvCxnSpPr/>
            <p:nvPr/>
          </p:nvCxnSpPr>
          <p:spPr>
            <a:xfrm rot="16200000" flipH="1">
              <a:off x="3467099" y="3314701"/>
              <a:ext cx="6858000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/>
            <p:cNvCxnSpPr/>
            <p:nvPr/>
          </p:nvCxnSpPr>
          <p:spPr>
            <a:xfrm rot="5400000">
              <a:off x="4038600" y="3429001"/>
              <a:ext cx="6858000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/>
            <p:cNvCxnSpPr/>
            <p:nvPr/>
          </p:nvCxnSpPr>
          <p:spPr>
            <a:xfrm rot="16200000" flipH="1">
              <a:off x="3886200" y="3200401"/>
              <a:ext cx="6858000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/>
            <p:cNvCxnSpPr/>
            <p:nvPr/>
          </p:nvCxnSpPr>
          <p:spPr>
            <a:xfrm rot="5400000">
              <a:off x="4000501" y="3238501"/>
              <a:ext cx="6858000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/>
            <p:cNvCxnSpPr/>
            <p:nvPr/>
          </p:nvCxnSpPr>
          <p:spPr>
            <a:xfrm rot="16200000" flipH="1">
              <a:off x="4572000" y="3200401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/>
            <p:cNvCxnSpPr/>
            <p:nvPr/>
          </p:nvCxnSpPr>
          <p:spPr>
            <a:xfrm rot="16200000" flipH="1">
              <a:off x="3733800" y="3352800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/>
            <p:cNvCxnSpPr/>
            <p:nvPr/>
          </p:nvCxnSpPr>
          <p:spPr>
            <a:xfrm rot="5400000">
              <a:off x="3619500" y="3314700"/>
              <a:ext cx="6858000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/>
            <p:cNvCxnSpPr/>
            <p:nvPr/>
          </p:nvCxnSpPr>
          <p:spPr>
            <a:xfrm rot="16200000" flipH="1">
              <a:off x="4214813" y="3252788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/>
            <p:cNvCxnSpPr/>
            <p:nvPr/>
          </p:nvCxnSpPr>
          <p:spPr>
            <a:xfrm rot="16200000" flipH="1">
              <a:off x="4751070" y="3326131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/>
            <p:cNvCxnSpPr/>
            <p:nvPr/>
          </p:nvCxnSpPr>
          <p:spPr>
            <a:xfrm rot="16200000" flipH="1">
              <a:off x="4343400" y="3352801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/>
            <p:cNvCxnSpPr/>
            <p:nvPr/>
          </p:nvCxnSpPr>
          <p:spPr>
            <a:xfrm rot="16200000" flipH="1">
              <a:off x="4572000" y="3352801"/>
              <a:ext cx="6858000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/>
            <p:cNvCxnSpPr/>
            <p:nvPr/>
          </p:nvCxnSpPr>
          <p:spPr>
            <a:xfrm rot="16200000" flipH="1">
              <a:off x="5257800" y="3352802"/>
              <a:ext cx="6858000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/>
            <p:cNvCxnSpPr/>
            <p:nvPr/>
          </p:nvCxnSpPr>
          <p:spPr>
            <a:xfrm rot="16200000" flipH="1">
              <a:off x="5067300" y="3238502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/>
            <p:cNvCxnSpPr/>
            <p:nvPr/>
          </p:nvCxnSpPr>
          <p:spPr>
            <a:xfrm rot="5400000">
              <a:off x="5219700" y="3238502"/>
              <a:ext cx="6858000" cy="381000"/>
            </a:xfrm>
            <a:prstGeom prst="line">
              <a:avLst/>
            </a:prstGeom>
            <a:ln w="5080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/>
            <p:cNvCxnSpPr/>
            <p:nvPr/>
          </p:nvCxnSpPr>
          <p:spPr>
            <a:xfrm rot="16200000" flipH="1">
              <a:off x="4876801" y="3352801"/>
              <a:ext cx="6858000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/>
            <p:cNvCxnSpPr/>
            <p:nvPr/>
          </p:nvCxnSpPr>
          <p:spPr>
            <a:xfrm rot="5400000">
              <a:off x="5527994" y="3318196"/>
              <a:ext cx="6888479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/>
            <p:cNvCxnSpPr/>
            <p:nvPr/>
          </p:nvCxnSpPr>
          <p:spPr>
            <a:xfrm rot="5400000">
              <a:off x="4850130" y="3227072"/>
              <a:ext cx="6858000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/>
            <p:cNvCxnSpPr/>
            <p:nvPr/>
          </p:nvCxnSpPr>
          <p:spPr>
            <a:xfrm rot="16200000" flipH="1">
              <a:off x="4751070" y="3326132"/>
              <a:ext cx="6858000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/>
            <p:cNvCxnSpPr/>
            <p:nvPr/>
          </p:nvCxnSpPr>
          <p:spPr>
            <a:xfrm rot="5400000">
              <a:off x="5562599" y="3429001"/>
              <a:ext cx="685800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3" name="Straight Connector 282"/>
            <p:cNvCxnSpPr/>
            <p:nvPr/>
          </p:nvCxnSpPr>
          <p:spPr>
            <a:xfrm rot="5400000">
              <a:off x="2552700" y="3390900"/>
              <a:ext cx="6858000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9" name="Straight Connector 288"/>
            <p:cNvCxnSpPr/>
            <p:nvPr/>
          </p:nvCxnSpPr>
          <p:spPr>
            <a:xfrm rot="16200000" flipH="1">
              <a:off x="3048000" y="3352800"/>
              <a:ext cx="6858000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2" name="Straight Connector 291"/>
            <p:cNvCxnSpPr/>
            <p:nvPr/>
          </p:nvCxnSpPr>
          <p:spPr>
            <a:xfrm rot="16200000" flipH="1">
              <a:off x="3238500" y="3238500"/>
              <a:ext cx="6858000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4" name="Straight Connector 293"/>
            <p:cNvCxnSpPr/>
            <p:nvPr/>
          </p:nvCxnSpPr>
          <p:spPr>
            <a:xfrm rot="5400000">
              <a:off x="2133600" y="3276600"/>
              <a:ext cx="6858000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Straight Connector 297"/>
            <p:cNvCxnSpPr/>
            <p:nvPr/>
          </p:nvCxnSpPr>
          <p:spPr>
            <a:xfrm rot="16200000" flipH="1">
              <a:off x="3148013" y="3252789"/>
              <a:ext cx="6858000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Straight Connector 298"/>
            <p:cNvCxnSpPr/>
            <p:nvPr/>
          </p:nvCxnSpPr>
          <p:spPr>
            <a:xfrm rot="5400000">
              <a:off x="3771900" y="3238500"/>
              <a:ext cx="6858000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Straight Connector 301"/>
            <p:cNvCxnSpPr/>
            <p:nvPr/>
          </p:nvCxnSpPr>
          <p:spPr>
            <a:xfrm rot="5400000">
              <a:off x="4229100" y="2933700"/>
              <a:ext cx="6858000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Connector 306"/>
            <p:cNvCxnSpPr/>
            <p:nvPr/>
          </p:nvCxnSpPr>
          <p:spPr>
            <a:xfrm rot="16200000" flipH="1">
              <a:off x="1371600" y="3200403"/>
              <a:ext cx="6858000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3" name="Rectangle 112"/>
          <p:cNvSpPr/>
          <p:nvPr/>
        </p:nvSpPr>
        <p:spPr>
          <a:xfrm>
            <a:off x="0" y="1905000"/>
            <a:ext cx="4953000" cy="3124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grpSp>
        <p:nvGrpSpPr>
          <p:cNvPr id="94" name="Group 93"/>
          <p:cNvGrpSpPr/>
          <p:nvPr/>
        </p:nvGrpSpPr>
        <p:grpSpPr>
          <a:xfrm>
            <a:off x="0" y="2057400"/>
            <a:ext cx="4801394" cy="2820988"/>
            <a:chOff x="0" y="2057400"/>
            <a:chExt cx="4801394" cy="2820988"/>
          </a:xfrm>
        </p:grpSpPr>
        <p:cxnSp>
          <p:nvCxnSpPr>
            <p:cNvPr id="117" name="Straight Connector 116"/>
            <p:cNvCxnSpPr/>
            <p:nvPr/>
          </p:nvCxnSpPr>
          <p:spPr>
            <a:xfrm>
              <a:off x="0" y="20574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0" y="4876800"/>
              <a:ext cx="4800600" cy="1588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 rot="5400000">
              <a:off x="3391694" y="3467100"/>
              <a:ext cx="2818606" cy="794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130425"/>
            <a:ext cx="4419600" cy="1600327"/>
          </a:xfrm>
        </p:spPr>
        <p:txBody>
          <a:bodyPr anchor="b">
            <a:normAutofit/>
          </a:bodyPr>
          <a:lstStyle>
            <a:lvl1pPr algn="l">
              <a:defRPr sz="3600" b="1" cap="none" spc="40" baseline="0">
                <a:ln w="1333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4419600" cy="1066800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2"/>
          <p:cNvGrpSpPr/>
          <p:nvPr/>
        </p:nvGrpSpPr>
        <p:grpSpPr>
          <a:xfrm>
            <a:off x="1" y="-30478"/>
            <a:ext cx="9067799" cy="4846320"/>
            <a:chOff x="1" y="-30477"/>
            <a:chExt cx="9067799" cy="4526277"/>
          </a:xfrm>
        </p:grpSpPr>
        <p:cxnSp>
          <p:nvCxnSpPr>
            <p:cNvPr id="8" name="Straight Connector 7"/>
            <p:cNvCxnSpPr/>
            <p:nvPr/>
          </p:nvCxnSpPr>
          <p:spPr>
            <a:xfrm rot="16200000" flipH="1">
              <a:off x="-2716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6200000" flipH="1">
              <a:off x="-4621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5400000">
              <a:off x="-30976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5400000">
              <a:off x="-206236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H="1">
              <a:off x="-213856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6200000" flipH="1">
              <a:off x="-195465" y="1785212"/>
              <a:ext cx="4505731" cy="9144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6200000" flipH="1">
              <a:off x="-164326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5400000">
              <a:off x="-1528964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H="1">
              <a:off x="-95746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6200000" flipH="1">
              <a:off x="-194806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6200000" flipH="1">
              <a:off x="-652664" y="2166211"/>
              <a:ext cx="4505731" cy="152401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rot="16200000" flipH="1">
              <a:off x="-16432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H="1">
              <a:off x="-1790700" y="2019300"/>
              <a:ext cx="4495800" cy="4572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>
              <a:off x="-55551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340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rot="5400000">
              <a:off x="26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rot="5400000">
              <a:off x="-67933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rot="16200000" flipH="1">
              <a:off x="-1467052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16200000" flipH="1">
              <a:off x="-77839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rot="16200000" flipH="1">
              <a:off x="-118606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rot="16200000" flipH="1">
              <a:off x="-95746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16200000" flipH="1">
              <a:off x="22429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rot="16200000" flipH="1">
              <a:off x="20524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rot="5400000">
              <a:off x="2204835" y="2051912"/>
              <a:ext cx="4505731" cy="3810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5400000">
              <a:off x="452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16200000" flipH="1">
              <a:off x="376035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5400000">
              <a:off x="1023735" y="2242139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rot="16200000" flipH="1">
              <a:off x="871335" y="2013812"/>
              <a:ext cx="4505731" cy="4572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rot="5400000">
              <a:off x="985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6200000" flipH="1">
              <a:off x="1557135" y="2013812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5665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6200000" flipH="1">
              <a:off x="1861936" y="2166211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rot="16200000" flipH="1">
              <a:off x="8713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1474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5400000">
              <a:off x="195909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39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2548687" y="2090964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rot="5400000">
              <a:off x="27763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183526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rot="16200000" flipH="1">
              <a:off x="1047548" y="2066200"/>
              <a:ext cx="4505731" cy="352425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16200000" flipH="1">
              <a:off x="1736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 rot="16200000" flipH="1">
              <a:off x="1328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rot="16200000" flipH="1">
              <a:off x="1557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 rot="16200000" flipH="1">
              <a:off x="39193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 rot="16200000" flipH="1">
              <a:off x="3271636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 rot="5400000">
              <a:off x="38812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 rot="5400000">
              <a:off x="3004936" y="2090012"/>
              <a:ext cx="4505730" cy="3048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 rot="16200000" flipH="1">
              <a:off x="22429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 rot="16200000" flipH="1">
              <a:off x="35383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 rot="5400000">
              <a:off x="3822180" y="1535657"/>
              <a:ext cx="4505731" cy="1413510"/>
            </a:xfrm>
            <a:prstGeom prst="line">
              <a:avLst/>
            </a:prstGeom>
            <a:ln>
              <a:solidFill>
                <a:schemeClr val="accent1">
                  <a:alpha val="56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rot="5400000">
              <a:off x="4225087" y="2090965"/>
              <a:ext cx="4505731" cy="302895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rot="5400000">
              <a:off x="4071735" y="2090012"/>
              <a:ext cx="4505731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rot="5400000">
              <a:off x="3565005" y="2040482"/>
              <a:ext cx="4505731" cy="40386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rot="16200000" flipH="1">
              <a:off x="34126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rot="16200000" flipH="1">
              <a:off x="2928735" y="2166212"/>
              <a:ext cx="4505731" cy="152400"/>
            </a:xfrm>
            <a:prstGeom prst="line">
              <a:avLst/>
            </a:prstGeom>
            <a:ln w="57150">
              <a:solidFill>
                <a:schemeClr val="accent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16200000" flipH="1">
              <a:off x="3081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rot="5400000">
              <a:off x="4643235" y="2128112"/>
              <a:ext cx="4505731" cy="228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rot="16200000" flipH="1">
              <a:off x="4643234" y="2128112"/>
              <a:ext cx="4505731" cy="228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rot="5400000">
              <a:off x="5214735" y="2242140"/>
              <a:ext cx="4505731" cy="1588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rot="16200000" flipH="1">
              <a:off x="5062335" y="2013812"/>
              <a:ext cx="4505731" cy="457200"/>
            </a:xfrm>
            <a:prstGeom prst="line">
              <a:avLst/>
            </a:prstGeom>
            <a:ln>
              <a:solidFill>
                <a:schemeClr val="accent1">
                  <a:alpha val="9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 rot="5400000">
              <a:off x="5176636" y="2051912"/>
              <a:ext cx="4505731" cy="38100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 rot="16200000" flipH="1">
              <a:off x="5748135" y="2013813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 rot="16200000" flipH="1">
              <a:off x="49099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 rot="5400000">
              <a:off x="4795635" y="2128112"/>
              <a:ext cx="4505731" cy="228600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 rot="16200000" flipH="1">
              <a:off x="53909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 rot="16200000" flipH="1">
              <a:off x="5927205" y="2139542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rot="16200000" flipH="1">
              <a:off x="5519535" y="2166212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16200000" flipH="1">
              <a:off x="5748135" y="2166212"/>
              <a:ext cx="4505731" cy="152400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/>
            <p:cNvCxnSpPr/>
            <p:nvPr/>
          </p:nvCxnSpPr>
          <p:spPr>
            <a:xfrm rot="16200000" flipH="1">
              <a:off x="6433935" y="2166213"/>
              <a:ext cx="4505731" cy="1524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16200000" flipH="1">
              <a:off x="62434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/>
            <p:cNvCxnSpPr/>
            <p:nvPr/>
          </p:nvCxnSpPr>
          <p:spPr>
            <a:xfrm rot="5400000">
              <a:off x="6395835" y="2051913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16200000" flipH="1">
              <a:off x="6052936" y="2166212"/>
              <a:ext cx="4505731" cy="15240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/>
            <p:cNvCxnSpPr/>
            <p:nvPr/>
          </p:nvCxnSpPr>
          <p:spPr>
            <a:xfrm rot="5400000">
              <a:off x="6709356" y="2136834"/>
              <a:ext cx="4525755" cy="191133"/>
            </a:xfrm>
            <a:prstGeom prst="line">
              <a:avLst/>
            </a:prstGeom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rot="5400000">
              <a:off x="6026265" y="2040483"/>
              <a:ext cx="4505731" cy="40386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16200000" flipH="1">
              <a:off x="5927205" y="2139543"/>
              <a:ext cx="4505731" cy="2057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 rot="5400000">
              <a:off x="6738734" y="2242140"/>
              <a:ext cx="4505732" cy="1588"/>
            </a:xfrm>
            <a:prstGeom prst="line">
              <a:avLst/>
            </a:prstGeom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 rot="5400000">
              <a:off x="3728835" y="2204312"/>
              <a:ext cx="4505731" cy="76200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rot="16200000" flipH="1">
              <a:off x="4224135" y="2166212"/>
              <a:ext cx="4505731" cy="1524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rot="16200000" flipH="1">
              <a:off x="4414635" y="2051912"/>
              <a:ext cx="4505731" cy="381000"/>
            </a:xfrm>
            <a:prstGeom prst="line">
              <a:avLst/>
            </a:prstGeom>
            <a:ln w="19050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rot="5400000">
              <a:off x="3309735" y="2090012"/>
              <a:ext cx="4505731" cy="304800"/>
            </a:xfrm>
            <a:prstGeom prst="line">
              <a:avLst/>
            </a:prstGeom>
            <a:ln w="47625">
              <a:solidFill>
                <a:schemeClr val="accent1">
                  <a:alpha val="6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rot="16200000" flipH="1">
              <a:off x="4324148" y="2066200"/>
              <a:ext cx="4505731" cy="352425"/>
            </a:xfrm>
            <a:prstGeom prst="line">
              <a:avLst/>
            </a:prstGeom>
            <a:ln w="15875">
              <a:solidFill>
                <a:schemeClr val="accent1">
                  <a:alpha val="72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>
              <a:off x="4948035" y="2051912"/>
              <a:ext cx="4505731" cy="3810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rot="5400000">
              <a:off x="5405235" y="1747112"/>
              <a:ext cx="4505731" cy="990600"/>
            </a:xfrm>
            <a:prstGeom prst="line">
              <a:avLst/>
            </a:prstGeom>
            <a:ln w="28575">
              <a:solidFill>
                <a:schemeClr val="accent1">
                  <a:alpha val="58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rot="16200000" flipH="1">
              <a:off x="2547735" y="2013814"/>
              <a:ext cx="4505731" cy="457199"/>
            </a:xfrm>
            <a:prstGeom prst="line">
              <a:avLst/>
            </a:prstGeom>
            <a:ln w="38100">
              <a:solidFill>
                <a:schemeClr val="accent1">
                  <a:alpha val="4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Rectangle 93"/>
          <p:cNvSpPr/>
          <p:nvPr/>
        </p:nvSpPr>
        <p:spPr>
          <a:xfrm>
            <a:off x="0" y="4311168"/>
            <a:ext cx="9144000" cy="1905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96" name="Straight Connector 95"/>
          <p:cNvCxnSpPr/>
          <p:nvPr/>
        </p:nvCxnSpPr>
        <p:spPr>
          <a:xfrm>
            <a:off x="0" y="4387368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0" y="6138380"/>
            <a:ext cx="914400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621364"/>
            <a:ext cx="8305800" cy="414649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5" name="Title 94"/>
          <p:cNvSpPr>
            <a:spLocks noGrp="1"/>
          </p:cNvSpPr>
          <p:nvPr>
            <p:ph type="title"/>
          </p:nvPr>
        </p:nvSpPr>
        <p:spPr>
          <a:xfrm>
            <a:off x="457200" y="4463568"/>
            <a:ext cx="8305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91" name="Footer Placeholder 9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2" name="Slide Number Placeholder 9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273050"/>
            <a:ext cx="5486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7" name="Rectangle 36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901952"/>
            <a:ext cx="2377440" cy="137160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tabLst>
                <a:tab pos="3830638" algn="l"/>
              </a:tabLst>
              <a:defRPr lang="en-US" sz="2600" b="1" kern="1200" cap="none" spc="20" baseline="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3552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200400" y="381000"/>
            <a:ext cx="5562600" cy="5638800"/>
          </a:xfrm>
          <a:solidFill>
            <a:schemeClr val="bg2"/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3" name="Rectangle 32"/>
          <p:cNvSpPr/>
          <p:nvPr/>
        </p:nvSpPr>
        <p:spPr>
          <a:xfrm>
            <a:off x="0" y="1563624"/>
            <a:ext cx="2761488" cy="3313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ctr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1128157" y="3221339"/>
            <a:ext cx="3017520" cy="794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0" y="1712976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0" y="4733544"/>
            <a:ext cx="2651760" cy="158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48" y="1905000"/>
            <a:ext cx="2377440" cy="1371600"/>
          </a:xfrm>
        </p:spPr>
        <p:txBody>
          <a:bodyPr anchor="b">
            <a:normAutofit/>
          </a:bodyPr>
          <a:lstStyle>
            <a:lvl1pPr algn="l">
              <a:defRPr sz="2600" b="1" cap="none" spc="20" baseline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400" y="3276600"/>
            <a:ext cx="2377440" cy="137160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/>
        </p:nvSpPr>
        <p:spPr>
          <a:xfrm>
            <a:off x="149352" y="137160"/>
            <a:ext cx="8869680" cy="6583680"/>
          </a:xfrm>
          <a:prstGeom prst="rect">
            <a:avLst/>
          </a:prstGeom>
          <a:noFill/>
          <a:ln w="1905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kern="1200">
              <a:solidFill>
                <a:prstClr val="white"/>
              </a:solidFill>
              <a:latin typeface="Tw Cen MT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31123" y="6312408"/>
            <a:ext cx="34817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1240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fade/>
  </p:transition>
  <p:txStyles>
    <p:titleStyle>
      <a:lvl1pPr algn="l" defTabSz="914400" rtl="0" eaLnBrk="1" latinLnBrk="0" hangingPunct="1">
        <a:spcBef>
          <a:spcPct val="0"/>
        </a:spcBef>
        <a:buNone/>
        <a:tabLst>
          <a:tab pos="3830638" algn="l"/>
        </a:tabLst>
        <a:defRPr sz="3600" b="1" kern="1200" cap="none" spc="50">
          <a:ln w="13335" cmpd="sng">
            <a:solidFill>
              <a:schemeClr val="accent1">
                <a:lumMod val="50000"/>
              </a:schemeClr>
            </a:solidFill>
            <a:prstDash val="solid"/>
          </a:ln>
          <a:solidFill>
            <a:schemeClr val="accent6">
              <a:tint val="1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91640" indent="-18288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8C0669-4878-4EB9-844F-1C10A4433CD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>
                <a:solidFill>
                  <a:srgbClr val="C00000"/>
                </a:solidFill>
              </a:rPr>
              <a:t>Блокадная ласточка-символ надежды</a:t>
            </a:r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58EDA26-4422-4B7E-AB63-F66C344A8B9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0697" y="3730752"/>
            <a:ext cx="1551303" cy="1066400"/>
          </a:xfrm>
          <a:prstGeom prst="rect">
            <a:avLst/>
          </a:prstGeom>
        </p:spPr>
      </p:pic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7265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662E6EEF-93FF-4685-B977-E7989F36F3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870" y="476672"/>
            <a:ext cx="8248427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07380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8391EF7A-01DD-4AE9-82C3-4D174F0C9F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88640"/>
            <a:ext cx="878497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5608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5E94BF-CA22-4A58-99DA-4786060EF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октябре 1941 года фашисты окружили Ленинград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8E6D262-2F13-4C1B-81F8-33B96AF8AC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sz="2800" dirty="0"/>
              <a:t>Посмотрите на карту!</a:t>
            </a:r>
          </a:p>
          <a:p>
            <a:r>
              <a:rPr lang="ru-RU" sz="2800" dirty="0"/>
              <a:t>Если земля на рисована коричневым цветом, значит, ее захватили фашисты. </a:t>
            </a:r>
          </a:p>
          <a:p>
            <a:r>
              <a:rPr lang="ru-RU" sz="2800" dirty="0"/>
              <a:t>На коричневой земле –фашистская свастика.</a:t>
            </a:r>
          </a:p>
          <a:p>
            <a:r>
              <a:rPr lang="ru-RU" sz="2800" dirty="0"/>
              <a:t>А там , где стоит Советская армия-красные звезды.</a:t>
            </a:r>
          </a:p>
          <a:p>
            <a:endParaRPr lang="ru-RU" dirty="0"/>
          </a:p>
        </p:txBody>
      </p:sp>
      <p:pic>
        <p:nvPicPr>
          <p:cNvPr id="5" name="Объект 5">
            <a:extLst>
              <a:ext uri="{FF2B5EF4-FFF2-40B4-BE49-F238E27FC236}">
                <a16:creationId xmlns:a16="http://schemas.microsoft.com/office/drawing/2014/main" xmlns="" id="{41CE93B5-0B8C-42D8-8D89-B300B2312CD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726" y="2348706"/>
            <a:ext cx="4038600" cy="3028950"/>
          </a:xfrm>
        </p:spPr>
      </p:pic>
    </p:spTree>
    <p:extLst>
      <p:ext uri="{BB962C8B-B14F-4D97-AF65-F5344CB8AC3E}">
        <p14:creationId xmlns:p14="http://schemas.microsoft.com/office/powerpoint/2010/main" val="19215672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5809278"/>
          </a:xfrm>
        </p:spPr>
        <p:txBody>
          <a:bodyPr>
            <a:normAutofit fontScale="90000"/>
          </a:bodyPr>
          <a:lstStyle/>
          <a:p>
            <a:r>
              <a:rPr lang="ru-RU" sz="5300" dirty="0">
                <a:latin typeface="+mn-lt"/>
              </a:rPr>
              <a:t>Что такое блокада?</a:t>
            </a:r>
            <a:br>
              <a:rPr lang="ru-RU" sz="5300" dirty="0">
                <a:latin typeface="+mn-lt"/>
              </a:rPr>
            </a:br>
            <a:r>
              <a:rPr lang="ru-RU" sz="5300" dirty="0">
                <a:latin typeface="+mn-lt"/>
              </a:rPr>
              <a:t> </a:t>
            </a:r>
            <a:r>
              <a:rPr lang="ru-RU" dirty="0">
                <a:latin typeface="+mn-lt"/>
              </a:rPr>
              <a:t>Это осадное кольцо, в которое взяли город. В город перестало поступать продовольствие. Отключили свет, отопление, воду… Наступила зима…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>Настали страшные, тяжелые блокадные дни. </a:t>
            </a:r>
            <a:br>
              <a:rPr lang="ru-RU" dirty="0">
                <a:latin typeface="+mn-lt"/>
              </a:rPr>
            </a:br>
            <a:r>
              <a:rPr lang="ru-RU" dirty="0">
                <a:latin typeface="+mn-lt"/>
              </a:rPr>
              <a:t/>
            </a:r>
            <a:br>
              <a:rPr lang="ru-RU" dirty="0">
                <a:latin typeface="+mn-lt"/>
              </a:rPr>
            </a:br>
            <a:endParaRPr lang="ru-RU" dirty="0">
              <a:latin typeface="+mn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Documents and Settings\кабинет13\Рабочий стол\img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FD86C5E-C4F3-46A7-A574-53F875268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+mn-lt"/>
              </a:rPr>
              <a:t>Блокада. 900дней …Это почти 2,5 года.</a:t>
            </a:r>
            <a:endParaRPr lang="ru-RU" dirty="0"/>
          </a:p>
        </p:txBody>
      </p:sp>
      <p:pic>
        <p:nvPicPr>
          <p:cNvPr id="4" name="Объект 9">
            <a:extLst>
              <a:ext uri="{FF2B5EF4-FFF2-40B4-BE49-F238E27FC236}">
                <a16:creationId xmlns:a16="http://schemas.microsoft.com/office/drawing/2014/main" xmlns="" id="{56376975-693E-4546-B925-F9CD5C5538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161" y="1600200"/>
            <a:ext cx="7523678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986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52C70E78-CCF4-451C-A93C-5D0F8DE0B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866330"/>
          </a:xfrm>
        </p:spPr>
        <p:txBody>
          <a:bodyPr>
            <a:normAutofit fontScale="90000"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блокадное время многие ленинградцы носили на груди жетон, маленький жестяной значок – ласточку с письмом в клюве.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Этот знак стал ответом на заявления фашистов о том, что теперь в город даже птица не пролетит. 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Таким образом, жители осажденного Ленинграда показывали, что ждут хороших вестей с фронта, что не теряют связи со своей страной. «Блокадная ласточка» – символ надежды на лучшее, на скорую встречу с родными и близкими.</a:t>
            </a: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6" name="Объект 4">
            <a:extLst>
              <a:ext uri="{FF2B5EF4-FFF2-40B4-BE49-F238E27FC236}">
                <a16:creationId xmlns:a16="http://schemas.microsoft.com/office/drawing/2014/main" xmlns="" id="{4C0E117B-D67B-4EC8-8548-9740C145C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7624" y="2852936"/>
            <a:ext cx="6327334" cy="355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891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6988A698-4ED3-47D4-BCF6-A1776769E6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944216"/>
          </a:xfrm>
        </p:spPr>
        <p:txBody>
          <a:bodyPr>
            <a:normAutofit fontScale="90000"/>
          </a:bodyPr>
          <a:lstStyle/>
          <a:p>
            <a:r>
              <a:rPr kumimoji="0" lang="ru-RU" sz="1800" b="1" i="0" u="none" strike="noStrike" kern="1200" cap="none" spc="50" normalizeH="0" baseline="0" noProof="0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B9AB6F">
                    <a:tint val="1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Позже ласточки стали и живыми символами надежды блокадного города. </a:t>
            </a:r>
            <a:br>
              <a:rPr kumimoji="0" lang="ru-RU" sz="1800" b="1" i="0" u="none" strike="noStrike" kern="1200" cap="none" spc="50" normalizeH="0" baseline="0" noProof="0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B9AB6F">
                    <a:tint val="1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1800" b="1" i="0" u="none" strike="noStrike" kern="1200" cap="none" spc="50" normalizeH="0" baseline="0" noProof="0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rgbClr val="B9AB6F">
                    <a:tint val="1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Осенью 41-го в целях маскировки на шпиль Адмиралтейства надели чехол. К лету 43-го в его парусине зияли дырки, прорванные осколками бомб и снарядов. В это время блокада уже была прорвана, но еще не снята, фашисты по-прежнему стояли у стен города и продолжали обстреливать и бомбить его. Для починки чехла на шпиль Адмиралтейства поднялись музыкант  и альпинист  — Ольга Фирсова и Михаил Шестаков. </a:t>
            </a: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9BB23540-8874-4F0A-A996-28F5CBA8A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501205"/>
            <a:ext cx="4040188" cy="639763"/>
          </a:xfrm>
        </p:spPr>
        <p:txBody>
          <a:bodyPr>
            <a:normAutofit fontScale="92500" lnSpcReduction="20000"/>
          </a:bodyPr>
          <a:lstStyle/>
          <a:p>
            <a:r>
              <a:rPr lang="ru-RU" b="0" dirty="0"/>
              <a:t>Ольга Фирсова работает на шпиле Адмиралтейства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76DF5BBD-6D16-44EA-BDD1-278D8E40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2357187"/>
            <a:ext cx="4041775" cy="639763"/>
          </a:xfrm>
        </p:spPr>
        <p:txBody>
          <a:bodyPr>
            <a:normAutofit fontScale="92500" lnSpcReduction="20000"/>
          </a:bodyPr>
          <a:lstStyle/>
          <a:p>
            <a:r>
              <a:rPr lang="ru-RU" b="0" dirty="0"/>
              <a:t>Маскировка Адмиралтейства. 1941г.</a:t>
            </a:r>
          </a:p>
        </p:txBody>
      </p:sp>
      <p:pic>
        <p:nvPicPr>
          <p:cNvPr id="9" name="Объект 8" descr="Блокада.jpg">
            <a:extLst>
              <a:ext uri="{FF2B5EF4-FFF2-40B4-BE49-F238E27FC236}">
                <a16:creationId xmlns:a16="http://schemas.microsoft.com/office/drawing/2014/main" xmlns="" id="{767EE1C6-6D4F-4CEC-B464-2E67C9EB65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3140968"/>
            <a:ext cx="4040188" cy="2908935"/>
          </a:xfrm>
          <a:prstGeom prst="rect">
            <a:avLst/>
          </a:prstGeom>
          <a:ln>
            <a:solidFill>
              <a:srgbClr val="441410"/>
            </a:solidFill>
          </a:ln>
        </p:spPr>
      </p:pic>
      <p:pic>
        <p:nvPicPr>
          <p:cNvPr id="10" name="Picture 2" descr="https://cs7.pikabu.ru/post_img/2017/12/29/9/1514559307115318632.jpg">
            <a:extLst>
              <a:ext uri="{FF2B5EF4-FFF2-40B4-BE49-F238E27FC236}">
                <a16:creationId xmlns:a16="http://schemas.microsoft.com/office/drawing/2014/main" xmlns="" id="{4020BD2F-9EE9-457F-96E9-D8F7EF43AC54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7216" y="2996951"/>
            <a:ext cx="2777392" cy="3569575"/>
          </a:xfrm>
          <a:prstGeom prst="rect">
            <a:avLst/>
          </a:prstGeom>
          <a:noFill/>
          <a:ln>
            <a:solidFill>
              <a:srgbClr val="441410"/>
            </a:solidFill>
          </a:ln>
        </p:spPr>
      </p:pic>
    </p:spTree>
    <p:extLst>
      <p:ext uri="{BB962C8B-B14F-4D97-AF65-F5344CB8AC3E}">
        <p14:creationId xmlns:p14="http://schemas.microsoft.com/office/powerpoint/2010/main" val="16850090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948585-05F5-469C-A59F-7C65FB7CF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Когда трудная и опасная работа была закончена, они увидели что под чехлом, чуть ниже шпиля под карнизом, оказались жилые гнезда ласточек. Верхолазы снова принялись за дело: распороли чехол снизу и затем зашили его выше гнезд. Обессилевшие люди потратили дополнительно несколько часов, чтобы спасти птенцов от голодной смерти – ради жизни птиц, которая стала символом жизни </a:t>
            </a:r>
            <a:endParaRPr lang="ru-RU" dirty="0"/>
          </a:p>
        </p:txBody>
      </p:sp>
      <p:pic>
        <p:nvPicPr>
          <p:cNvPr id="4" name="Picture 6" descr="https://erbirds.ru/photos/0156/001/01560030201.jpg">
            <a:extLst>
              <a:ext uri="{FF2B5EF4-FFF2-40B4-BE49-F238E27FC236}">
                <a16:creationId xmlns:a16="http://schemas.microsoft.com/office/drawing/2014/main" xmlns="" id="{1FE1D8AB-FBA1-415A-A4EC-DBF4C120FD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42753" y="2133600"/>
            <a:ext cx="5258494" cy="3992563"/>
          </a:xfrm>
          <a:prstGeom prst="rect">
            <a:avLst/>
          </a:prstGeom>
          <a:noFill/>
          <a:ln>
            <a:solidFill>
              <a:srgbClr val="441410"/>
            </a:solidFill>
          </a:ln>
        </p:spPr>
      </p:pic>
    </p:spTree>
    <p:extLst>
      <p:ext uri="{BB962C8B-B14F-4D97-AF65-F5344CB8AC3E}">
        <p14:creationId xmlns:p14="http://schemas.microsoft.com/office/powerpoint/2010/main" val="102021839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139B0E6-6106-49BE-BFFE-3E4572839A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2734"/>
          </a:xfrm>
        </p:spPr>
        <p:txBody>
          <a:bodyPr>
            <a:noAutofit/>
          </a:bodyPr>
          <a:lstStyle/>
          <a:p>
            <a:r>
              <a:rPr kumimoji="0" lang="ru-RU" sz="2400" b="1" i="0" u="none" strike="noStrike" kern="1200" cap="none" spc="50" normalizeH="0" baseline="0" noProof="0" dirty="0">
                <a:ln w="13335" cmpd="sng">
                  <a:solidFill>
                    <a:srgbClr val="759AA5">
                      <a:lumMod val="50000"/>
                    </a:srgbClr>
                  </a:solidFill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Эта птица без труда залетала в осаждённый город, и тем самым служила жителям символом доброй вести, письма. Этот образ сохранился в стихотворении «Блокадная ласточка», написанном ленинградской поэтессой Ольгой Берггольц</a:t>
            </a:r>
            <a:endParaRPr lang="ru-RU" sz="24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pic>
        <p:nvPicPr>
          <p:cNvPr id="3" name="Объект 2">
            <a:extLst>
              <a:ext uri="{FF2B5EF4-FFF2-40B4-BE49-F238E27FC236}">
                <a16:creationId xmlns:a16="http://schemas.microsoft.com/office/drawing/2014/main" xmlns="" id="{F3B14657-2322-4627-B064-3E4AECD08F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093" y="1927372"/>
            <a:ext cx="3840813" cy="4525963"/>
          </a:xfrm>
          <a:prstGeom prst="rect">
            <a:avLst/>
          </a:prstGeom>
        </p:spPr>
      </p:pic>
      <p:pic>
        <p:nvPicPr>
          <p:cNvPr id="6" name="Picture 2" descr="https://senat.org/wp-content/uploads/2019/01/bergolz-tass.jpg">
            <a:extLst>
              <a:ext uri="{FF2B5EF4-FFF2-40B4-BE49-F238E27FC236}">
                <a16:creationId xmlns:a16="http://schemas.microsoft.com/office/drawing/2014/main" xmlns="" id="{323A3623-8B39-4955-99ED-B8A875378E11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094" y="2057399"/>
            <a:ext cx="3881562" cy="45259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9943903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32F1C4DD-6ECD-42C4-A033-417FFBE135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88640"/>
            <a:ext cx="8817522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861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1A9FFF-20D3-4297-93DB-B40625229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23 января 2020 года в Иерусалиме (Израиль)был открыт монумент «Свеча памяти»</a:t>
            </a:r>
          </a:p>
        </p:txBody>
      </p:sp>
      <p:pic>
        <p:nvPicPr>
          <p:cNvPr id="4" name="Объект 3" descr="adfa5edc016736ef8ca5de66c0985fb2.jpeg">
            <a:extLst>
              <a:ext uri="{FF2B5EF4-FFF2-40B4-BE49-F238E27FC236}">
                <a16:creationId xmlns:a16="http://schemas.microsoft.com/office/drawing/2014/main" xmlns="" id="{93D18B6F-EBFE-4E97-92FC-5C5866F81F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79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3919E3-C706-4D61-8395-73D59A182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>
                <a:solidFill>
                  <a:schemeClr val="tx1"/>
                </a:solidFill>
              </a:rPr>
              <a:t>Блокадная ласточка- символ  блокадного Ленинграда на монументе «Свеча памяти».</a:t>
            </a:r>
            <a:r>
              <a:rPr lang="ru-RU" dirty="0">
                <a:solidFill>
                  <a:srgbClr val="441410"/>
                </a:solidFill>
              </a:rPr>
              <a:t/>
            </a:r>
            <a:br>
              <a:rPr lang="ru-RU" dirty="0">
                <a:solidFill>
                  <a:srgbClr val="441410"/>
                </a:solidFill>
              </a:rPr>
            </a:br>
            <a:endParaRPr lang="ru-RU" dirty="0"/>
          </a:p>
        </p:txBody>
      </p:sp>
      <p:pic>
        <p:nvPicPr>
          <p:cNvPr id="4" name="Объект 3" descr="i (1).jpg">
            <a:extLst>
              <a:ext uri="{FF2B5EF4-FFF2-40B4-BE49-F238E27FC236}">
                <a16:creationId xmlns:a16="http://schemas.microsoft.com/office/drawing/2014/main" xmlns="" id="{2D8E28BF-C7B7-410F-A73D-0C0015B72F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9592" y="1196752"/>
            <a:ext cx="3232830" cy="5102027"/>
          </a:xfrm>
          <a:prstGeom prst="rect">
            <a:avLst/>
          </a:prstGeom>
          <a:ln>
            <a:solidFill>
              <a:srgbClr val="441410"/>
            </a:solidFill>
          </a:ln>
        </p:spPr>
      </p:pic>
      <p:pic>
        <p:nvPicPr>
          <p:cNvPr id="5" name="Рисунок 4" descr="8.jpg">
            <a:extLst>
              <a:ext uri="{FF2B5EF4-FFF2-40B4-BE49-F238E27FC236}">
                <a16:creationId xmlns:a16="http://schemas.microsoft.com/office/drawing/2014/main" xmlns="" id="{FB92A41E-8513-476F-A9C8-93C549B2765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11580" y="1268760"/>
            <a:ext cx="3448852" cy="2376264"/>
          </a:xfrm>
          <a:prstGeom prst="rect">
            <a:avLst/>
          </a:prstGeom>
          <a:ln>
            <a:solidFill>
              <a:srgbClr val="441410"/>
            </a:solidFill>
          </a:ln>
        </p:spPr>
      </p:pic>
      <p:pic>
        <p:nvPicPr>
          <p:cNvPr id="7" name="Рисунок 6" descr="15.jpg">
            <a:extLst>
              <a:ext uri="{FF2B5EF4-FFF2-40B4-BE49-F238E27FC236}">
                <a16:creationId xmlns:a16="http://schemas.microsoft.com/office/drawing/2014/main" xmlns="" id="{F5D25A52-5A9A-4899-82B6-2061BBE1BF9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88660" y="3933056"/>
            <a:ext cx="3571900" cy="2581746"/>
          </a:xfrm>
          <a:prstGeom prst="rect">
            <a:avLst/>
          </a:prstGeom>
          <a:ln>
            <a:solidFill>
              <a:srgbClr val="441410"/>
            </a:solidFill>
          </a:ln>
        </p:spPr>
      </p:pic>
    </p:spTree>
    <p:extLst>
      <p:ext uri="{BB962C8B-B14F-4D97-AF65-F5344CB8AC3E}">
        <p14:creationId xmlns:p14="http://schemas.microsoft.com/office/powerpoint/2010/main" val="17450043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9F8CD3-AE20-4E9F-AB42-B9AEC217F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2000" dirty="0"/>
              <a:t>Инсталляция «Блокадная ласточка-символ надежды» </a:t>
            </a:r>
            <a:br>
              <a:rPr lang="ru-RU" sz="2000" dirty="0"/>
            </a:br>
            <a:r>
              <a:rPr lang="ru-RU" sz="2000" dirty="0"/>
              <a:t>работу выполнили обучающиеся 3 а класса МБОУ «Шлиссельбургская школа №1 с углубленным изучением отдельных предметов»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E2BD848A-9E8E-42FF-9D8B-85618EBA3F8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1700808"/>
            <a:ext cx="3723878" cy="496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5316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xmlns="" id="{A6BC5CAD-D925-4381-ACDA-F5B3870FE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E0CF13B-FE55-4F96-B9C0-5305A60D6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1760" y="4221088"/>
            <a:ext cx="4248472" cy="2841179"/>
          </a:xfrm>
        </p:spPr>
        <p:txBody>
          <a:bodyPr/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Нам наше прошлое свято и дорого.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Гордость победами - горечь утрат...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Вечная память защитникам </a:t>
            </a:r>
            <a:r>
              <a:rPr lang="ru-RU" dirty="0">
                <a:effectLst/>
                <a:latin typeface="+mj-lt"/>
                <a:ea typeface="Times New Roman" panose="02020603050405020304" pitchFamily="18" charset="0"/>
              </a:rPr>
              <a:t>города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Вечная слава защитникам города,</a:t>
            </a:r>
          </a:p>
          <a:p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Вечная слава тебе, Ленинград!</a:t>
            </a:r>
          </a:p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4D788B0-D33A-4300-A903-BD5113C2054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74638"/>
            <a:ext cx="8229600" cy="3631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29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64C3EF9-7AC0-4C90-A024-04DBDAF0E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На берегу Ладожского озера, в деревне </a:t>
            </a:r>
            <a:r>
              <a:rPr lang="ru-RU" sz="2000" dirty="0" err="1"/>
              <a:t>Коккорево</a:t>
            </a:r>
            <a:r>
              <a:rPr lang="ru-RU" sz="2000" dirty="0"/>
              <a:t>, находится один из самых узнаваемых «блокадных» памятников — мемориал «Разорванное кольцо». Он воздвигнут в 1966 году .</a:t>
            </a:r>
          </a:p>
        </p:txBody>
      </p:sp>
      <p:pic>
        <p:nvPicPr>
          <p:cNvPr id="6" name="Picture 2" descr="C:\Documents and Settings\кабинет13\Мои документы\Загрузки\памятник.jpg">
            <a:extLst>
              <a:ext uri="{FF2B5EF4-FFF2-40B4-BE49-F238E27FC236}">
                <a16:creationId xmlns:a16="http://schemas.microsoft.com/office/drawing/2014/main" xmlns="" id="{BF8B97D0-A697-47B8-94F3-48925A7DE7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5616" y="1556792"/>
            <a:ext cx="6840760" cy="45365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48053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E47D167-9003-4E6D-A7B8-9519CB6F56D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88640"/>
            <a:ext cx="8684662" cy="640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58858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ркет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創英角ｺﾞｼｯｸUB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ркет">
      <a:fillStyleLst>
        <a:solidFill>
          <a:schemeClr val="phClr"/>
        </a:solidFill>
        <a:gradFill rotWithShape="1">
          <a:gsLst>
            <a:gs pos="0">
              <a:schemeClr val="phClr">
                <a:tint val="79000"/>
                <a:satMod val="180000"/>
              </a:schemeClr>
            </a:gs>
            <a:gs pos="65000">
              <a:schemeClr val="phClr">
                <a:tint val="52000"/>
                <a:satMod val="250000"/>
              </a:schemeClr>
            </a:gs>
            <a:gs pos="100000">
              <a:schemeClr val="phClr">
                <a:tint val="29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8700000"/>
            </a:lightRig>
          </a:scene3d>
          <a:sp3d contourW="12700" prstMaterial="dkEdge">
            <a:bevelT w="0" h="0" prst="relaxedInset"/>
            <a:contourClr>
              <a:schemeClr val="phClr">
                <a:shade val="65000"/>
                <a:satMod val="15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3200000"/>
            </a:lightRig>
          </a:scene3d>
          <a:sp3d prstMaterial="dkEdge">
            <a:bevelT w="63500" h="508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hade val="95000"/>
                <a:satMod val="200000"/>
              </a:schemeClr>
            </a:gs>
            <a:gs pos="53000">
              <a:schemeClr val="phClr">
                <a:shade val="60000"/>
                <a:satMod val="220000"/>
              </a:schemeClr>
            </a:gs>
            <a:gs pos="100000">
              <a:schemeClr val="phClr">
                <a:shade val="45000"/>
                <a:satMod val="22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3000"/>
                <a:shade val="97000"/>
                <a:satMod val="230000"/>
              </a:schemeClr>
            </a:gs>
            <a:gs pos="100000">
              <a:schemeClr val="phClr">
                <a:shade val="35000"/>
                <a:satMod val="250000"/>
              </a:schemeClr>
            </a:gs>
          </a:gsLst>
          <a:path path="circle">
            <a:fillToRect l="15000" t="50000" r="85000" b="6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Thatch</Template>
  <TotalTime>735</TotalTime>
  <Words>254</Words>
  <Application>Microsoft Office PowerPoint</Application>
  <PresentationFormat>Экран (4:3)</PresentationFormat>
  <Paragraphs>23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Паркет</vt:lpstr>
      <vt:lpstr>Блокадная ласточка-символ надежды</vt:lpstr>
      <vt:lpstr>Презентация PowerPoint</vt:lpstr>
      <vt:lpstr>Презентация PowerPoint</vt:lpstr>
      <vt:lpstr>В октябре 1941 года фашисты окружили Ленинград</vt:lpstr>
      <vt:lpstr>Что такое блокада?  Это осадное кольцо, в которое взяли город. В город перестало поступать продовольствие. Отключили свет, отопление, воду… Наступила зима…  Настали страшные, тяжелые блокадные дни.   </vt:lpstr>
      <vt:lpstr>Презентация PowerPoint</vt:lpstr>
      <vt:lpstr>Блокада. 900дней …Это почти 2,5 года.</vt:lpstr>
      <vt:lpstr>В блокадное время многие ленинградцы носили на груди жетон, маленький жестяной значок – ласточку с письмом в клюве.  Этот знак стал ответом на заявления фашистов о том, что теперь в город даже птица не пролетит.  Таким образом, жители осажденного Ленинграда показывали, что ждут хороших вестей с фронта, что не теряют связи со своей страной. «Блокадная ласточка» – символ надежды на лучшее, на скорую встречу с родными и близкими. </vt:lpstr>
      <vt:lpstr> Позже ласточки стали и живыми символами надежды блокадного города.  Осенью 41-го в целях маскировки на шпиль Адмиралтейства надели чехол. К лету 43-го в его парусине зияли дырки, прорванные осколками бомб и снарядов. В это время блокада уже была прорвана, но еще не снята, фашисты по-прежнему стояли у стен города и продолжали обстреливать и бомбить его. Для починки чехла на шпиль Адмиралтейства поднялись музыкант  и альпинист  — Ольга Фирсова и Михаил Шестаков. </vt:lpstr>
      <vt:lpstr>Когда трудная и опасная работа была закончена, они увидели что под чехлом, чуть ниже шпиля под карнизом, оказались жилые гнезда ласточек. Верхолазы снова принялись за дело: распороли чехол снизу и затем зашили его выше гнезд. Обессилевшие люди потратили дополнительно несколько часов, чтобы спасти птенцов от голодной смерти – ради жизни птиц, которая стала символом жизни </vt:lpstr>
      <vt:lpstr>Эта птица без труда залетала в осаждённый город, и тем самым служила жителям символом доброй вести, письма. Этот образ сохранился в стихотворении «Блокадная ласточка», написанном ленинградской поэтессой Ольгой Берггольц</vt:lpstr>
      <vt:lpstr>Презентация PowerPoint</vt:lpstr>
      <vt:lpstr>23 января 2020 года в Иерусалиме (Израиль)был открыт монумент «Свеча памяти»</vt:lpstr>
      <vt:lpstr>Блокадная ласточка- символ  блокадного Ленинграда на монументе «Свеча памяти». </vt:lpstr>
      <vt:lpstr>Инсталляция «Блокадная ласточка-символ надежды»  работу выполнили обучающиеся 3 а класса МБОУ «Шлиссельбургская школа №1 с углубленным изучением отдельных предметов»</vt:lpstr>
      <vt:lpstr>Презентация PowerPoint</vt:lpstr>
      <vt:lpstr>На берегу Ладожского озера, в деревне Коккорево, находится один из самых узнаваемых «блокадных» памятников — мемориал «Разорванное кольцо». Он воздвигнут в 1966 году 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Admin</cp:lastModifiedBy>
  <cp:revision>93</cp:revision>
  <dcterms:created xsi:type="dcterms:W3CDTF">2014-01-26T11:08:14Z</dcterms:created>
  <dcterms:modified xsi:type="dcterms:W3CDTF">2023-01-24T12:49:55Z</dcterms:modified>
</cp:coreProperties>
</file>