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9" r:id="rId4"/>
    <p:sldId id="258" r:id="rId5"/>
    <p:sldId id="261" r:id="rId6"/>
    <p:sldId id="266" r:id="rId7"/>
    <p:sldId id="262" r:id="rId8"/>
    <p:sldId id="263" r:id="rId9"/>
    <p:sldId id="264" r:id="rId10"/>
    <p:sldId id="265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94660"/>
  </p:normalViewPr>
  <p:slideViewPr>
    <p:cSldViewPr snapToGrid="0">
      <p:cViewPr varScale="1">
        <p:scale>
          <a:sx n="53" d="100"/>
          <a:sy n="53" d="100"/>
        </p:scale>
        <p:origin x="114" y="8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D98F8-F72A-44D7-836F-BCF47562FD42}" type="datetimeFigureOut">
              <a:rPr lang="ru-RU" smtClean="0"/>
              <a:t>14.12.2024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3FA6D-4F8F-4E23-A98A-175B160639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0479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D98F8-F72A-44D7-836F-BCF47562FD42}" type="datetimeFigureOut">
              <a:rPr lang="ru-RU" smtClean="0"/>
              <a:t>14.12.2024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3FA6D-4F8F-4E23-A98A-175B160639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61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D98F8-F72A-44D7-836F-BCF47562FD42}" type="datetimeFigureOut">
              <a:rPr lang="ru-RU" smtClean="0"/>
              <a:t>14.12.2024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3FA6D-4F8F-4E23-A98A-175B160639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803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D98F8-F72A-44D7-836F-BCF47562FD42}" type="datetimeFigureOut">
              <a:rPr lang="ru-RU" smtClean="0"/>
              <a:t>14.12.2024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3FA6D-4F8F-4E23-A98A-175B160639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804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D98F8-F72A-44D7-836F-BCF47562FD42}" type="datetimeFigureOut">
              <a:rPr lang="ru-RU" smtClean="0"/>
              <a:t>14.12.2024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3FA6D-4F8F-4E23-A98A-175B160639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522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D98F8-F72A-44D7-836F-BCF47562FD42}" type="datetimeFigureOut">
              <a:rPr lang="ru-RU" smtClean="0"/>
              <a:t>14.12.2024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3FA6D-4F8F-4E23-A98A-175B160639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843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D98F8-F72A-44D7-836F-BCF47562FD42}" type="datetimeFigureOut">
              <a:rPr lang="ru-RU" smtClean="0"/>
              <a:t>14.12.2024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3FA6D-4F8F-4E23-A98A-175B160639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619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D98F8-F72A-44D7-836F-BCF47562FD42}" type="datetimeFigureOut">
              <a:rPr lang="ru-RU" smtClean="0"/>
              <a:t>14.12.2024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3FA6D-4F8F-4E23-A98A-175B160639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305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D98F8-F72A-44D7-836F-BCF47562FD42}" type="datetimeFigureOut">
              <a:rPr lang="ru-RU" smtClean="0"/>
              <a:t>14.12.2024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3FA6D-4F8F-4E23-A98A-175B160639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8784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D98F8-F72A-44D7-836F-BCF47562FD42}" type="datetimeFigureOut">
              <a:rPr lang="ru-RU" smtClean="0"/>
              <a:t>14.12.2024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3FA6D-4F8F-4E23-A98A-175B160639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6367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D98F8-F72A-44D7-836F-BCF47562FD42}" type="datetimeFigureOut">
              <a:rPr lang="ru-RU" smtClean="0"/>
              <a:t>14.12.2024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3FA6D-4F8F-4E23-A98A-175B160639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9773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D98F8-F72A-44D7-836F-BCF47562FD42}" type="datetimeFigureOut">
              <a:rPr lang="ru-RU" smtClean="0"/>
              <a:t>14.12.2024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3FA6D-4F8F-4E23-A98A-175B160639C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40819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D98F8-F72A-44D7-836F-BCF47562FD42}" type="datetimeFigureOut">
              <a:rPr lang="ru-RU" smtClean="0"/>
              <a:t>14.12.2024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3FA6D-4F8F-4E23-A98A-175B160639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465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D98F8-F72A-44D7-836F-BCF47562FD42}" type="datetimeFigureOut">
              <a:rPr lang="ru-RU" smtClean="0"/>
              <a:t>14.12.2024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3FA6D-4F8F-4E23-A98A-175B160639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6088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D98F8-F72A-44D7-836F-BCF47562FD42}" type="datetimeFigureOut">
              <a:rPr lang="ru-RU" smtClean="0"/>
              <a:t>14.12.2024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3FA6D-4F8F-4E23-A98A-175B160639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3811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D98F8-F72A-44D7-836F-BCF47562FD42}" type="datetimeFigureOut">
              <a:rPr lang="ru-RU" smtClean="0"/>
              <a:t>14.12.2024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3FA6D-4F8F-4E23-A98A-175B160639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37521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D98F8-F72A-44D7-836F-BCF47562FD42}" type="datetimeFigureOut">
              <a:rPr lang="ru-RU" smtClean="0"/>
              <a:t>14.12.2024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3FA6D-4F8F-4E23-A98A-175B160639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8540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DBAD98F8-F72A-44D7-836F-BCF47562FD42}" type="datetimeFigureOut">
              <a:rPr lang="ru-RU" smtClean="0"/>
              <a:t>14.12.2024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4BB3FA6D-4F8F-4E23-A98A-175B160639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7191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ru.wikipedia.org/wiki/%D0%9D%D0%B0%D0%BD%D0%BE%D1%87%D0%B0%D1%81%D1%82%D0%B8%D1%86%D0%B0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78C78F-6BBF-C4B4-D3A7-11F667368F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6205" y="152802"/>
            <a:ext cx="8836025" cy="3123797"/>
          </a:xfrm>
        </p:spPr>
        <p:txBody>
          <a:bodyPr>
            <a:noAutofit/>
          </a:bodyPr>
          <a:lstStyle/>
          <a:p>
            <a:pPr algn="ctr"/>
            <a:r>
              <a:rPr lang="ru-RU" sz="2000" i="0" spc="-150" dirty="0">
                <a:solidFill>
                  <a:schemeClr val="tx1"/>
                </a:solidFill>
                <a:effectLst/>
                <a:latin typeface="Helvetica Neue"/>
              </a:rPr>
              <a:t>Государственное бюджетное профессиональное образовательное учреждение</a:t>
            </a:r>
            <a:br>
              <a:rPr lang="ru-RU" sz="2000" i="0" spc="-150" dirty="0">
                <a:solidFill>
                  <a:schemeClr val="tx1"/>
                </a:solidFill>
                <a:effectLst/>
                <a:latin typeface="Helvetica Neue"/>
              </a:rPr>
            </a:br>
            <a:r>
              <a:rPr lang="ru-RU" sz="2000" i="0" spc="-150" dirty="0">
                <a:solidFill>
                  <a:schemeClr val="tx1"/>
                </a:solidFill>
                <a:effectLst/>
                <a:latin typeface="Helvetica Neue"/>
              </a:rPr>
              <a:t>«Челябинский колледж индустриальных технологий «Профи»</a:t>
            </a:r>
            <a:br>
              <a:rPr lang="ru-RU" sz="2000" i="0" spc="-150" dirty="0">
                <a:solidFill>
                  <a:schemeClr val="tx1"/>
                </a:solidFill>
                <a:effectLst/>
                <a:latin typeface="Helvetica Neue"/>
              </a:rPr>
            </a:br>
            <a:r>
              <a:rPr lang="ru-RU" sz="2000" i="0" spc="-150" dirty="0">
                <a:solidFill>
                  <a:schemeClr val="tx1"/>
                </a:solidFill>
                <a:effectLst/>
                <a:latin typeface="Helvetica Neue"/>
              </a:rPr>
              <a:t>имени Я. П. Осадчего»</a:t>
            </a:r>
            <a:br>
              <a:rPr lang="ru-RU" sz="3200" b="1" i="0" spc="-150" dirty="0">
                <a:solidFill>
                  <a:srgbClr val="333333"/>
                </a:solidFill>
                <a:effectLst/>
                <a:latin typeface="Helvetica Neue"/>
              </a:rPr>
            </a:br>
            <a:br>
              <a:rPr lang="ru-RU" sz="5400" i="1" dirty="0"/>
            </a:br>
            <a:br>
              <a:rPr lang="ru-RU" sz="5400" i="1" dirty="0"/>
            </a:br>
            <a:r>
              <a:rPr lang="ru-RU" sz="5400" i="1" dirty="0"/>
              <a:t>Секреты </a:t>
            </a:r>
            <a:r>
              <a:rPr lang="ru-RU" sz="5400" i="1" dirty="0" err="1"/>
              <a:t>нанотехноллогий</a:t>
            </a:r>
            <a:r>
              <a:rPr lang="ru-RU" sz="5400" i="1" dirty="0"/>
              <a:t>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AA12FB-3BDD-935F-95BA-0A185B7C74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2099" y="4091599"/>
            <a:ext cx="3924301" cy="2093301"/>
          </a:xfrm>
        </p:spPr>
        <p:txBody>
          <a:bodyPr>
            <a:noAutofit/>
          </a:bodyPr>
          <a:lstStyle/>
          <a:p>
            <a:pPr algn="l"/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Выполнил: Кутиков Никита, студент 26 группы Руководитель: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Головчанская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 О.С</a:t>
            </a:r>
            <a:r>
              <a:rPr lang="ru-RU" sz="1800" dirty="0"/>
              <a:t>. </a:t>
            </a:r>
          </a:p>
        </p:txBody>
      </p:sp>
      <p:pic>
        <p:nvPicPr>
          <p:cNvPr id="5" name="Рисунок 4" descr="Изображение выглядит как снимок экрана, Графика, Фрактальные картинки, свет&#10;&#10;Автоматически созданное описание">
            <a:extLst>
              <a:ext uri="{FF2B5EF4-FFF2-40B4-BE49-F238E27FC236}">
                <a16:creationId xmlns:a16="http://schemas.microsoft.com/office/drawing/2014/main" id="{C9560D8B-3950-CA22-2C00-12B9F3137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7316" y="3581401"/>
            <a:ext cx="4165084" cy="3022599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6" name="Рисунок 5" descr="Изображение выглядит как Графика, символ, мультфильм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0A99C6B6-5F81-1E57-FE9A-BE0E524C7F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11" y="152802"/>
            <a:ext cx="1425448" cy="12566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tx1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908098558"/>
      </p:ext>
    </p:extLst>
  </p:cSld>
  <p:clrMapOvr>
    <a:masterClrMapping/>
  </p:clrMapOvr>
  <p:transition spd="med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0744EA-8A45-D99B-CB68-5F5416296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323" y="664064"/>
            <a:ext cx="12191999" cy="1762613"/>
          </a:xfrm>
          <a:effectLst>
            <a:reflection endPos="0" dir="5400000" sy="-100000" algn="bl" rotWithShape="0"/>
            <a:softEdge rad="0"/>
          </a:effectLst>
        </p:spPr>
        <p:txBody>
          <a:bodyPr>
            <a:normAutofit fontScale="90000"/>
          </a:bodyPr>
          <a:lstStyle/>
          <a:p>
            <a:r>
              <a:rPr lang="ru-RU" sz="3100" dirty="0">
                <a:effectLst>
                  <a:outerShdw sx="1000" sy="1000" algn="ctr" rotWithShape="0">
                    <a:srgbClr val="000000"/>
                  </a:outerShdw>
                </a:effectLst>
              </a:rPr>
              <a:t>Объект исследования – </a:t>
            </a:r>
            <a:r>
              <a:rPr lang="ru-RU" sz="3100" dirty="0">
                <a:effectLst>
                  <a:outerShdw sx="1000" sy="1000" algn="ctr" rotWithShape="0">
                    <a:srgbClr val="000000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нанотехнологии.</a:t>
            </a:r>
            <a:br>
              <a:rPr lang="ru-RU" sz="3100" dirty="0">
                <a:effectLst>
                  <a:outerShdw sx="1000" sy="1000" algn="ctr" rotWithShape="0">
                    <a:srgbClr val="000000"/>
                  </a:outerShdw>
                </a:effectLst>
              </a:rPr>
            </a:br>
            <a:r>
              <a:rPr lang="ru-RU" sz="3100" dirty="0">
                <a:effectLst>
                  <a:outerShdw sx="1000" sy="1000" algn="ctr" rotWithShape="0">
                    <a:srgbClr val="000000"/>
                  </a:outerShdw>
                </a:effectLst>
              </a:rPr>
              <a:t>Предмет исследования – </a:t>
            </a:r>
            <a:r>
              <a:rPr lang="ru-RU" sz="3100" dirty="0">
                <a:effectLst>
                  <a:outerShdw sx="1000" sy="1000" algn="ctr" rotWithShape="0">
                    <a:srgbClr val="000000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секреты нанотехнологий.</a:t>
            </a:r>
            <a:br>
              <a:rPr lang="ru-RU" sz="3100" dirty="0">
                <a:effectLst>
                  <a:outerShdw sx="1000" sy="1000" algn="ctr" rotWithShape="0">
                    <a:srgbClr val="000000"/>
                  </a:outerShdw>
                </a:effectLst>
              </a:rPr>
            </a:br>
            <a:r>
              <a:rPr lang="ru-RU" sz="3100" dirty="0">
                <a:effectLst>
                  <a:outerShdw sx="1000" sy="1000" algn="ctr" rotWithShape="0">
                    <a:srgbClr val="000000"/>
                  </a:outerShdw>
                </a:effectLst>
              </a:rPr>
              <a:t>Гипотеза</a:t>
            </a:r>
            <a:r>
              <a:rPr lang="en-US" sz="3100" dirty="0">
                <a:effectLst>
                  <a:outerShdw sx="1000" sy="1000" algn="ctr" rotWithShape="0">
                    <a:srgbClr val="000000"/>
                  </a:outerShdw>
                </a:effectLst>
              </a:rPr>
              <a:t>:</a:t>
            </a:r>
            <a:r>
              <a:rPr lang="ru-RU" sz="3100" dirty="0">
                <a:effectLst>
                  <a:outerShdw sx="1000" sy="1000" algn="ctr" rotWithShape="0">
                    <a:srgbClr val="000000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нанотехнологии используется во всех сферах, давая новые возможности и помогая решать самые сложные задачи</a:t>
            </a:r>
            <a:r>
              <a:rPr lang="ru-RU" sz="5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br>
              <a:rPr lang="ru-RU" sz="5400" dirty="0"/>
            </a:br>
            <a:endParaRPr lang="ru-RU" dirty="0"/>
          </a:p>
        </p:txBody>
      </p:sp>
      <p:pic>
        <p:nvPicPr>
          <p:cNvPr id="5" name="Объект 4" descr="Контур головки и увеличительное стекло">
            <a:extLst>
              <a:ext uri="{FF2B5EF4-FFF2-40B4-BE49-F238E27FC236}">
                <a16:creationId xmlns:a16="http://schemas.microsoft.com/office/drawing/2014/main" id="{E207C951-0623-FCD7-2FBA-CD87CD42E8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39" y="2919047"/>
            <a:ext cx="4271078" cy="3416178"/>
          </a:xfrm>
          <a:effectLst>
            <a:softEdge rad="215900"/>
          </a:effectLst>
        </p:spPr>
      </p:pic>
      <p:pic>
        <p:nvPicPr>
          <p:cNvPr id="4" name="Рисунок 3" descr="Изображение выглядит как игрушка, мультфильм,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id="{0065DFBA-28E3-5D46-7A3A-87635F5DC2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8952" y="2886260"/>
            <a:ext cx="3470032" cy="3269320"/>
          </a:xfrm>
          <a:prstGeom prst="rect">
            <a:avLst/>
          </a:prstGeom>
          <a:effectLst>
            <a:softEdge rad="177800"/>
          </a:effectLst>
        </p:spPr>
      </p:pic>
    </p:spTree>
    <p:extLst>
      <p:ext uri="{BB962C8B-B14F-4D97-AF65-F5344CB8AC3E}">
        <p14:creationId xmlns:p14="http://schemas.microsoft.com/office/powerpoint/2010/main" val="324042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06D4CE-A0E3-E222-7EFD-5A85516B8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u="sng" dirty="0"/>
              <a:t>Актуальность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ACBCC6-CD32-FBFD-C8A1-2229F595C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690688"/>
            <a:ext cx="10233800" cy="4351338"/>
          </a:xfrm>
        </p:spPr>
        <p:txBody>
          <a:bodyPr/>
          <a:lstStyle/>
          <a:p>
            <a:pPr algn="just"/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Актуальность нанотехнологий в современном мире обусловлены их потенциалом для развития различных областей, таких как медицина, геронтология, промышленность, сельское хозяйство, биология, экология, освоение космоса, кибернетика и создание комфортной среды обитания. в недалеком будущем нанотехнология может стать одной из ведущих отраслей современной науки. Некоторые рассматривают ее как панацею от всех бед, другие грозят бедами при неосторожном ее использовании. Тем не менее, нанотехнологии - это уже настоящее. Остается только надеяться, что люди разумно распорядятся ее потенциалом и направят ее энергию на благо человечества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5" name="Рисунок 4" descr="Изображение выглядит как Красочность, Цвет электрик, синий, свет&#10;&#10;Автоматически созданное описание">
            <a:extLst>
              <a:ext uri="{FF2B5EF4-FFF2-40B4-BE49-F238E27FC236}">
                <a16:creationId xmlns:a16="http://schemas.microsoft.com/office/drawing/2014/main" id="{64483B35-2665-A892-8A43-231C8FA0D9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000" y="4175760"/>
            <a:ext cx="3310391" cy="220472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Рисунок 6" descr="Изображение выглядит как вода, свет, пузырь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89CD863E-F839-1449-A94B-4D1B4E5E03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180" y="4206240"/>
            <a:ext cx="3430016" cy="214376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268376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64C2A6-838D-3914-1BC4-79DB999C9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2860448"/>
          </a:xfrm>
        </p:spPr>
        <p:txBody>
          <a:bodyPr>
            <a:normAutofit fontScale="90000"/>
          </a:bodyPr>
          <a:lstStyle/>
          <a:p>
            <a:r>
              <a:rPr lang="ru-RU" dirty="0"/>
              <a:t>Цель: </a:t>
            </a:r>
            <a:r>
              <a:rPr lang="ru-RU" sz="4000" dirty="0">
                <a:solidFill>
                  <a:schemeClr val="tx1">
                    <a:lumMod val="8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изучение секретов нанотехнологий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br>
              <a:rPr lang="ru-RU" dirty="0"/>
            </a:br>
            <a:r>
              <a:rPr lang="ru-RU" dirty="0"/>
              <a:t>Задачи:</a:t>
            </a:r>
            <a:br>
              <a:rPr lang="ru-RU" dirty="0"/>
            </a:br>
            <a:r>
              <a:rPr lang="ru-RU" sz="3600" dirty="0"/>
              <a:t>1.</a:t>
            </a:r>
            <a:r>
              <a:rPr lang="ru-RU" sz="2700" dirty="0"/>
              <a:t>Проанализировать литературные и интернет  источники по теме</a:t>
            </a:r>
            <a:br>
              <a:rPr lang="ru-RU" sz="2700" dirty="0"/>
            </a:br>
            <a:r>
              <a:rPr lang="ru-RU" sz="2700" dirty="0"/>
              <a:t>2.Изучить историю появления нанотехнологий</a:t>
            </a:r>
            <a:br>
              <a:rPr lang="ru-RU" sz="2700" dirty="0"/>
            </a:br>
            <a:r>
              <a:rPr lang="ru-RU" sz="2700" dirty="0"/>
              <a:t>3.Изучить основные задачи нанотехнологий</a:t>
            </a:r>
            <a:br>
              <a:rPr lang="ru-RU" sz="2700" dirty="0"/>
            </a:br>
            <a:r>
              <a:rPr lang="ru-RU" sz="2700" dirty="0"/>
              <a:t>4.Описать пользу и вред нанотехнологий</a:t>
            </a:r>
            <a:br>
              <a:rPr lang="ru-RU" sz="2700" dirty="0"/>
            </a:br>
            <a:r>
              <a:rPr lang="ru-RU" sz="2700" dirty="0"/>
              <a:t>5.Оформить буклет по данной теме</a:t>
            </a:r>
            <a:br>
              <a:rPr lang="ru-RU" sz="2700" dirty="0"/>
            </a:br>
            <a:r>
              <a:rPr lang="ru-RU" sz="2700" dirty="0"/>
              <a:t>6.Сделать выводы по работе</a:t>
            </a:r>
            <a:br>
              <a:rPr lang="ru-RU" dirty="0"/>
            </a:br>
            <a:endParaRPr lang="ru-RU" dirty="0"/>
          </a:p>
        </p:txBody>
      </p:sp>
      <p:pic>
        <p:nvPicPr>
          <p:cNvPr id="5" name="Объект 4" descr="Изображение выглядит как бусы, искусство&#10;&#10;Автоматически созданное описание со средним доверительным уровнем">
            <a:extLst>
              <a:ext uri="{FF2B5EF4-FFF2-40B4-BE49-F238E27FC236}">
                <a16:creationId xmlns:a16="http://schemas.microsoft.com/office/drawing/2014/main" id="{23D814A3-0D9C-0F21-0BD4-1D1B3F8A6D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0881" y="2567353"/>
            <a:ext cx="4439457" cy="3745523"/>
          </a:xfrm>
          <a:effectLst>
            <a:softEdge rad="190500"/>
          </a:effectLst>
        </p:spPr>
      </p:pic>
    </p:spTree>
    <p:extLst>
      <p:ext uri="{BB962C8B-B14F-4D97-AF65-F5344CB8AC3E}">
        <p14:creationId xmlns:p14="http://schemas.microsoft.com/office/powerpoint/2010/main" val="101424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ED7962-91A9-AD26-16D2-CFBBFBCCC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5901"/>
            <a:ext cx="10515600" cy="1015999"/>
          </a:xfrm>
        </p:spPr>
        <p:txBody>
          <a:bodyPr/>
          <a:lstStyle/>
          <a:p>
            <a:pPr algn="ctr"/>
            <a:r>
              <a:rPr lang="ru-RU" i="1" u="sng"/>
              <a:t>Основные понятия</a:t>
            </a:r>
            <a:endParaRPr lang="ru-RU" i="1" u="sng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22AD23-C59F-AF27-ABC5-C4641AFD29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1900"/>
            <a:ext cx="10515600" cy="5321299"/>
          </a:xfrm>
        </p:spPr>
        <p:txBody>
          <a:bodyPr>
            <a:noAutofit/>
          </a:bodyPr>
          <a:lstStyle/>
          <a:p>
            <a:pPr indent="311150" algn="just">
              <a:lnSpc>
                <a:spcPct val="100000"/>
              </a:lnSpc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Нанотехнологии — это направление науки, специализирующееся на разработке и применении объектов, размер которых составляет от единиц до</a:t>
            </a:r>
            <a:r>
              <a:rPr lang="ru-RU" sz="1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нескольких сотен нанометров (1 нанометр — это одна миллиардная доля метра).</a:t>
            </a:r>
          </a:p>
          <a:p>
            <a:pPr indent="311150" algn="just">
              <a:lnSpc>
                <a:spcPct val="100000"/>
              </a:lnSpc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таких масштабах вещества могут приобретать свойства, отличные от характеристик на других уровнях (например, на атомном, молекулярном или макро-масштабе).Современные наноматериалы позволяют создавать сложные электронные устройства нового поколения, которые могут применяться при производстве мощных компьютеров, медицинской диагностике, высокоскоростной передаче данных и др. Термин «нанотехнология» ввёл в 1974 году профессор‑материаловед из Токийского университета Норио Танигучи.</a:t>
            </a:r>
          </a:p>
          <a:p>
            <a:pPr indent="311150" algn="just">
              <a:lnSpc>
                <a:spcPct val="100000"/>
              </a:lnSpc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Практический аспект нанотехнологий включает в себя производство устройств и их компонентов, необходимых для создания, обработки и манипуляции атомами, молекулами и </a:t>
            </a:r>
            <a:r>
              <a:rPr lang="ru-RU" sz="180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 tooltip="Наночастиц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наночастицами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Подразумевается, что не обязательно объект должен обладать хоть одним линейным размером менее 100 нм — это могут быть макрообъекты, атомарная структура которых контролируемо создаётся с разрешением на уровне отдельных атомов, либо же содержащие в себе нанообъекты. В более широком смысле этот термин охватывает также методы диагностики, характерологии и исследований таких объектов.</a:t>
            </a:r>
          </a:p>
        </p:txBody>
      </p:sp>
    </p:spTree>
    <p:extLst>
      <p:ext uri="{BB962C8B-B14F-4D97-AF65-F5344CB8AC3E}">
        <p14:creationId xmlns:p14="http://schemas.microsoft.com/office/powerpoint/2010/main" val="4084728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6DD1102-6747-49F3-B480-9E3A984D0B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360" y="1470025"/>
            <a:ext cx="9840100" cy="4351338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Нанонаука основана на изучении, создании и модифицировании объектов, которые включают компоненты размерами менее 100 нм хотя бы в одном измерении в результате получают принципиально новые качества. Эта отрасль знаний относительно молода и насчитывает не более столетия. Первыми учеными, использовавшим измерения в нанометрах, принято считать швейцарского физика Альберта Эйнштейна, который в 1905 году опубликовал работу, в которой доказывалось, что размер молекулы сахара составляет примерно 1 нанометр (10-9 м). Идею же создания специальных приборов, способных проникнуть в глубину материи до границ наномира, выдвинул выдающийся американский инженер-электрик и изобретатель, физик, философ сербского происхождения Никола Тесла. Именно он предсказал создание электронного микроскопа. Впервые теоретические исследования, положившие начало разработке инструментального обеспечения будущих нанотехнологий, — это труды физика-теоретика российского происхождения Георгия Антоновича Гамова. Он впервые, еще в 20-е годы XX века, произвел решения уравнений Эрвина Шредингера. Уникальное свойство, характерное для квантовых частиц, в том числе и электронов, заключается в их способности проникать через преграду, даже когда их энергия ниже потенциального барьера, соответствующего данной преграде. Электрон, встретив на пути преграду, для прохождения которой требуется больше энергии, чем есть у него, не отразится от нее, а с потерей энергии (как волна) преодолеет эту преграду. </a:t>
            </a:r>
          </a:p>
          <a:p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08BFC85-79F5-4E18-964C-A1D7B7DA5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ru-RU" i="1" u="sng" dirty="0"/>
              <a:t>Теоретическая часть</a:t>
            </a:r>
          </a:p>
        </p:txBody>
      </p:sp>
    </p:spTree>
    <p:extLst>
      <p:ext uri="{BB962C8B-B14F-4D97-AF65-F5344CB8AC3E}">
        <p14:creationId xmlns:p14="http://schemas.microsoft.com/office/powerpoint/2010/main" val="2834194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363F63-685E-A718-6F12-9B16AF17A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400" y="0"/>
            <a:ext cx="10515600" cy="1325563"/>
          </a:xfrm>
        </p:spPr>
        <p:txBody>
          <a:bodyPr/>
          <a:lstStyle/>
          <a:p>
            <a:r>
              <a:rPr lang="ru-RU" dirty="0"/>
              <a:t>Практическая часть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A4ACB082-9660-7943-36CB-0E096E0080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25563"/>
            <a:ext cx="8432800" cy="5532437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Нанотехнологии рассмотрены в различных сферах человечества:</a:t>
            </a:r>
          </a:p>
          <a:p>
            <a:pPr marL="712788" indent="0" algn="just"/>
            <a:r>
              <a:rPr lang="ru-RU" i="1" u="sng" dirty="0">
                <a:solidFill>
                  <a:schemeClr val="tx1"/>
                </a:solidFill>
              </a:rPr>
              <a:t>Медицина</a:t>
            </a:r>
            <a:r>
              <a:rPr lang="en-US" dirty="0"/>
              <a:t>: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Наномедицина — слежение, исправление, конструирование и контроль над биологическими системами человека на молекулярном уровне, используя разработанные </a:t>
            </a:r>
            <a:r>
              <a:rPr lang="ru-RU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нано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устройства и наноструктуры. (Р. </a:t>
            </a:r>
            <a:r>
              <a:rPr lang="ru-RU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Фрейтас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). </a:t>
            </a:r>
            <a:r>
              <a:rPr lang="ru-RU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Наномедицина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подразумевает применение достижений нанотехнологии при лечении и омоложении человека, включая достижение физического бессмертия.</a:t>
            </a:r>
          </a:p>
          <a:p>
            <a:pPr marL="685800" indent="-457200" algn="just">
              <a:lnSpc>
                <a:spcPct val="110000"/>
              </a:lnSpc>
            </a:pPr>
            <a:r>
              <a:rPr lang="ru-RU" i="1" u="sng" dirty="0">
                <a:solidFill>
                  <a:schemeClr val="tx1"/>
                </a:solidFill>
              </a:rPr>
              <a:t>Быт</a:t>
            </a:r>
            <a:r>
              <a:rPr lang="en-US" dirty="0"/>
              <a:t>: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</a:rPr>
              <a:t>Лейкопластырь: кусочек лейкопластыря, которым мы заклеиваем порез, имеет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нано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</a:rPr>
              <a:t> слой серебра, помогающий быстрее залечивать рану. Это потому, что серебро имеет антибактериальные свойства, которые действуют лучше с повышением площади поверхности, что обеспечивается наночастицами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685800" indent="-457200" algn="just">
              <a:lnSpc>
                <a:spcPct val="110000"/>
              </a:lnSpc>
            </a:pPr>
            <a:r>
              <a:rPr lang="ru-RU" i="1" u="sng" dirty="0">
                <a:solidFill>
                  <a:schemeClr val="tx1"/>
                </a:solidFill>
              </a:rPr>
              <a:t>Пищевая промышленность</a:t>
            </a:r>
            <a:r>
              <a:rPr lang="en-US" dirty="0"/>
              <a:t>:</a:t>
            </a:r>
            <a:r>
              <a:rPr lang="ru-RU" dirty="0"/>
              <a:t>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Нанотехнологии также могут предоставить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пищевикам уникальные возможности по контролю качества и безопасности продуктов в процессе производства. Речь идёт о диагностике с применением различных </a:t>
            </a:r>
            <a:r>
              <a:rPr lang="ru-RU" sz="16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нано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сенсоров, способных быстро и надёжно выявлять в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</a:rPr>
              <a:t>продуктах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наличие загрязнений или неблагоприятных агентов. Еще одно невспаханное поле нанотехнологии – это разработка методов транспортировки и хранения продуктов, ведь упаковка не менее важный фактор современной пищевой продукции, чем её содержание.</a:t>
            </a:r>
          </a:p>
          <a:p>
            <a:pPr marL="0" indent="0">
              <a:buNone/>
            </a:pP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4" name="Рисунок 3" descr="Изображение выглядит как человек, одежда, химия, Лабораторное оборудование&#10;&#10;Автоматически созданное описание">
            <a:extLst>
              <a:ext uri="{FF2B5EF4-FFF2-40B4-BE49-F238E27FC236}">
                <a16:creationId xmlns:a16="http://schemas.microsoft.com/office/drawing/2014/main" id="{2A42E9C3-A1BB-39D9-AB3B-EC0272CED3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9168" y="288070"/>
            <a:ext cx="2396923" cy="2074985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9" name="Рисунок 8" descr="Изображение выглядит как лейкопластырь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17DD4C40-E985-B2FE-66FD-F802B32D84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0370" y="2651125"/>
            <a:ext cx="1674518" cy="1919484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зеленый, ноутбук, компьютер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E4094E15-3B4B-2CA1-5CC2-CEC0CF38F3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480" y="4984015"/>
            <a:ext cx="2655611" cy="1610579"/>
          </a:xfrm>
          <a:prstGeom prst="rect">
            <a:avLst/>
          </a:prstGeom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1452937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FD07B27-E5D6-41D9-BA72-294B9E4D6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63688"/>
            <a:ext cx="9255760" cy="4735512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/>
              <a:t>Польза и вред нанотехнологий</a:t>
            </a:r>
            <a:r>
              <a:rPr lang="en-US" b="1" dirty="0"/>
              <a:t>:</a:t>
            </a:r>
          </a:p>
          <a:p>
            <a:pPr indent="450215" algn="just">
              <a:lnSpc>
                <a:spcPct val="100000"/>
              </a:lnSpc>
            </a:pPr>
            <a:r>
              <a:rPr lang="ru-RU" b="1" dirty="0"/>
              <a:t>Польза</a:t>
            </a:r>
            <a:r>
              <a:rPr lang="en-US" b="1" dirty="0"/>
              <a:t> - </a:t>
            </a: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Нанотехнологии помогут создать новое поколение лекарств. Многие неизлечимые болезни будут побеждены.</a:t>
            </a:r>
          </a:p>
          <a:p>
            <a:pPr indent="450215" algn="just">
              <a:lnSpc>
                <a:spcPct val="100000"/>
              </a:lnSpc>
            </a:pP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основе нанотехнологий будут созданы новые образцы вооружений, новые системы защиты, что улучшит обороноспособность страны.</a:t>
            </a:r>
          </a:p>
          <a:p>
            <a:pPr indent="450215" algn="just">
              <a:lnSpc>
                <a:spcPct val="100000"/>
              </a:lnSpc>
            </a:pP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Благодаря развитию нанотехнологий произойдет революция в компьютерных технологиях.</a:t>
            </a:r>
          </a:p>
          <a:p>
            <a:pPr indent="450215" algn="just">
              <a:lnSpc>
                <a:spcPct val="100000"/>
              </a:lnSpc>
            </a:pP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Нанотехнологии позволят решить энергетические проблемы, их внедрение позволит более эффективно использовать традиционные и откроет путь к новым источникам энергии.</a:t>
            </a:r>
          </a:p>
          <a:p>
            <a:pPr indent="450215" algn="just">
              <a:lnSpc>
                <a:spcPct val="120000"/>
              </a:lnSpc>
            </a:pPr>
            <a:r>
              <a:rPr lang="ru-RU" sz="2200" b="1" dirty="0"/>
              <a:t>Вред </a:t>
            </a:r>
            <a:r>
              <a:rPr lang="ru-RU" sz="2200" b="1" dirty="0">
                <a:solidFill>
                  <a:schemeClr val="tx1"/>
                </a:solidFill>
              </a:rPr>
              <a:t>- </a:t>
            </a: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Нанотехнологии станут причиной новых болезней, от которых не спасут даже новые "</a:t>
            </a:r>
            <a:r>
              <a:rPr lang="ru-RU" sz="2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нанолекарства</a:t>
            </a: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".</a:t>
            </a:r>
          </a:p>
          <a:p>
            <a:pPr indent="450215" algn="just">
              <a:lnSpc>
                <a:spcPct val="120000"/>
              </a:lnSpc>
            </a:pP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Новое вооружение на основе нанотехнологий может попасть в руки террористов, что приведет к хаосу и войне.</a:t>
            </a:r>
          </a:p>
          <a:p>
            <a:pPr indent="450215" algn="just">
              <a:lnSpc>
                <a:spcPct val="120000"/>
              </a:lnSpc>
            </a:pP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Разработка </a:t>
            </a:r>
            <a:r>
              <a:rPr lang="ru-RU" sz="2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наносенсоров</a:t>
            </a: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нанодатчиков</a:t>
            </a: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прочих систем отображения и передачи информации в итоге поставит крест на неприкосновенности частной жизни.</a:t>
            </a:r>
          </a:p>
          <a:p>
            <a:pPr indent="450215" algn="just">
              <a:lnSpc>
                <a:spcPct val="120000"/>
              </a:lnSpc>
            </a:pP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 индустрии производства наноматериалов приведет к еще более серьезному загрязнению окружающей среды.</a:t>
            </a:r>
          </a:p>
          <a:p>
            <a:pPr indent="450215" algn="just">
              <a:lnSpc>
                <a:spcPct val="120000"/>
              </a:lnSpc>
            </a:pP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Некоторые ученые опасаются, что рано или поздно наступит век механизации, и роботы захватят мир</a:t>
            </a:r>
            <a:r>
              <a:rPr lang="ru-RU" sz="22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/>
            <a:endParaRPr lang="ru-RU" b="1" dirty="0"/>
          </a:p>
          <a:p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F508C40-3307-4F0B-8D59-25569CEE7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dirty="0"/>
              <a:t>Практическая часть</a:t>
            </a:r>
          </a:p>
        </p:txBody>
      </p:sp>
    </p:spTree>
    <p:extLst>
      <p:ext uri="{BB962C8B-B14F-4D97-AF65-F5344CB8AC3E}">
        <p14:creationId xmlns:p14="http://schemas.microsoft.com/office/powerpoint/2010/main" val="2970208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C055BF-654C-4C4B-8922-52CA85DF7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6915"/>
            <a:ext cx="10515600" cy="1325563"/>
          </a:xfrm>
        </p:spPr>
        <p:txBody>
          <a:bodyPr/>
          <a:lstStyle/>
          <a:p>
            <a:r>
              <a:rPr lang="ru-RU" dirty="0"/>
              <a:t>Программный продукт</a:t>
            </a:r>
          </a:p>
        </p:txBody>
      </p:sp>
      <p:pic>
        <p:nvPicPr>
          <p:cNvPr id="7" name="Рисунок 6" descr="Изображение выглядит как текст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411D5F5B-B248-00EF-353F-6A22F6D9C3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140" y="1273746"/>
            <a:ext cx="6062815" cy="4969748"/>
          </a:xfrm>
          <a:prstGeom prst="rect">
            <a:avLst/>
          </a:prstGeom>
        </p:spPr>
      </p:pic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ADDDB9CD-0231-46B5-A6CE-DA56A3DE57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04" y="1273746"/>
            <a:ext cx="5543296" cy="5050227"/>
          </a:xfrm>
        </p:spPr>
      </p:pic>
    </p:spTree>
    <p:extLst>
      <p:ext uri="{BB962C8B-B14F-4D97-AF65-F5344CB8AC3E}">
        <p14:creationId xmlns:p14="http://schemas.microsoft.com/office/powerpoint/2010/main" val="2513054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6A46C2-E257-413A-B30B-5C637DB02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Заключение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10180B-9697-42D0-8471-5C1B9E496C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Воздействие нанотехнологий на жизнь обещает иметь всеобщий характер, вследствие чего изменится экономика и будут затронуты все стороны быта, работы, социальных отношений. Использование инновационных материалов XXI века позволит воплощать в реальность самые немыслимые проекты. С помощью нанотехнологий мы сможем экономить время, получать больше благ за меньшую цену, постоянно повышать уровень и качество жизни. Когда учёные смогут ещё точнее управлять химическими и физическими свойствами наночастиц, миру откроются самые невероятные чудеса, которые придут в каждый дом!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45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78C78F-6BBF-C4B4-D3A7-11F667368F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6205" y="152802"/>
            <a:ext cx="8836025" cy="3123797"/>
          </a:xfrm>
        </p:spPr>
        <p:txBody>
          <a:bodyPr>
            <a:noAutofit/>
          </a:bodyPr>
          <a:lstStyle/>
          <a:p>
            <a:pPr algn="ctr"/>
            <a:r>
              <a:rPr lang="ru-RU" sz="2400" i="0" dirty="0">
                <a:solidFill>
                  <a:schemeClr val="tx1"/>
                </a:solidFill>
                <a:effectLst/>
                <a:latin typeface="Helvetica Neue"/>
              </a:rPr>
              <a:t>Государственное бюджетное профессиональное образовательное учреждение</a:t>
            </a:r>
            <a:br>
              <a:rPr lang="ru-RU" sz="2400" i="0" dirty="0">
                <a:solidFill>
                  <a:schemeClr val="tx1"/>
                </a:solidFill>
                <a:effectLst/>
                <a:latin typeface="Helvetica Neue"/>
              </a:rPr>
            </a:br>
            <a:r>
              <a:rPr lang="ru-RU" sz="2400" i="0" dirty="0">
                <a:solidFill>
                  <a:schemeClr val="tx1"/>
                </a:solidFill>
                <a:effectLst/>
                <a:latin typeface="Helvetica Neue"/>
              </a:rPr>
              <a:t>«Челябинский колледж индустриальных технологий «Профи»</a:t>
            </a:r>
            <a:br>
              <a:rPr lang="ru-RU" sz="2400" i="0" dirty="0">
                <a:solidFill>
                  <a:schemeClr val="tx1"/>
                </a:solidFill>
                <a:effectLst/>
                <a:latin typeface="Helvetica Neue"/>
              </a:rPr>
            </a:br>
            <a:r>
              <a:rPr lang="ru-RU" sz="2400" i="0" dirty="0">
                <a:solidFill>
                  <a:schemeClr val="tx1"/>
                </a:solidFill>
                <a:effectLst/>
                <a:latin typeface="Helvetica Neue"/>
              </a:rPr>
              <a:t>имени Я. П. Осадчего»</a:t>
            </a:r>
            <a:br>
              <a:rPr lang="ru-RU" sz="3200" b="1" i="0" dirty="0">
                <a:solidFill>
                  <a:srgbClr val="333333"/>
                </a:solidFill>
                <a:effectLst/>
                <a:latin typeface="Helvetica Neue"/>
              </a:rPr>
            </a:br>
            <a:br>
              <a:rPr lang="ru-RU" sz="5400" i="1" dirty="0"/>
            </a:br>
            <a:br>
              <a:rPr lang="ru-RU" sz="5400" i="1" dirty="0"/>
            </a:br>
            <a:r>
              <a:rPr lang="ru-RU" sz="5400" i="1" dirty="0"/>
              <a:t>Секреты </a:t>
            </a:r>
            <a:r>
              <a:rPr lang="ru-RU" sz="5400" i="1" dirty="0" err="1"/>
              <a:t>нанотехноллогий</a:t>
            </a:r>
            <a:r>
              <a:rPr lang="ru-RU" sz="5400" i="1" dirty="0"/>
              <a:t>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AA12FB-3BDD-935F-95BA-0A185B7C74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2099" y="4091599"/>
            <a:ext cx="3924301" cy="2093301"/>
          </a:xfrm>
        </p:spPr>
        <p:txBody>
          <a:bodyPr>
            <a:noAutofit/>
          </a:bodyPr>
          <a:lstStyle/>
          <a:p>
            <a:pPr algn="l"/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Выполнил: Кутиков Никита, студент 26 группы Руководитель: </a:t>
            </a:r>
            <a:r>
              <a:rPr lang="ru-RU" sz="2400" dirty="0" err="1">
                <a:solidFill>
                  <a:schemeClr val="tx1">
                    <a:lumMod val="95000"/>
                  </a:schemeClr>
                </a:solidFill>
              </a:rPr>
              <a:t>Головчанская</a:t>
            </a:r>
            <a:r>
              <a:rPr lang="ru-RU" sz="2400" dirty="0">
                <a:solidFill>
                  <a:schemeClr val="tx1">
                    <a:lumMod val="95000"/>
                  </a:schemeClr>
                </a:solidFill>
              </a:rPr>
              <a:t>  О.С</a:t>
            </a:r>
            <a:r>
              <a:rPr lang="ru-RU" sz="1800" dirty="0"/>
              <a:t>. </a:t>
            </a:r>
          </a:p>
        </p:txBody>
      </p:sp>
      <p:pic>
        <p:nvPicPr>
          <p:cNvPr id="5" name="Рисунок 4" descr="Изображение выглядит как снимок экрана, Графика, Фрактальные картинки, свет&#10;&#10;Автоматически созданное описание">
            <a:extLst>
              <a:ext uri="{FF2B5EF4-FFF2-40B4-BE49-F238E27FC236}">
                <a16:creationId xmlns:a16="http://schemas.microsoft.com/office/drawing/2014/main" id="{C9560D8B-3950-CA22-2C00-12B9F3137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7316" y="3581401"/>
            <a:ext cx="4165084" cy="3022599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6" name="Рисунок 5" descr="Изображение выглядит как Графика, символ, мультфильм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0A99C6B6-5F81-1E57-FE9A-BE0E524C7F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11" y="152802"/>
            <a:ext cx="1425448" cy="12566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tx1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71531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Глубина">
  <a:themeElements>
    <a:clrScheme name="Глубина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Глубина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убина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TM04033923[[fn=Глубина]]</Template>
  <TotalTime>720</TotalTime>
  <Words>730</Words>
  <Application>Microsoft Office PowerPoint</Application>
  <PresentationFormat>Широкоэкранный</PresentationFormat>
  <Paragraphs>33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Corbel</vt:lpstr>
      <vt:lpstr>Helvetica Neue</vt:lpstr>
      <vt:lpstr>Times New Roman</vt:lpstr>
      <vt:lpstr>Глубина</vt:lpstr>
      <vt:lpstr>Государственное бюджетное профессиональное образовательное учреждение «Челябинский колледж индустриальных технологий «Профи» имени Я. П. Осадчего»   Секреты нанотехноллогий </vt:lpstr>
      <vt:lpstr>Объект исследования – нанотехнологии. Предмет исследования – секреты нанотехнологий. Гипотеза:нанотехнологии используется во всех сферах, давая новые возможности и помогая решать самые сложные задачи. </vt:lpstr>
      <vt:lpstr>Актуальность</vt:lpstr>
      <vt:lpstr>Цель: изучение секретов нанотехнологий. Задачи: 1.Проанализировать литературные и интернет  источники по теме 2.Изучить историю появления нанотехнологий 3.Изучить основные задачи нанотехнологий 4.Описать пользу и вред нанотехнологий 5.Оформить буклет по данной теме 6.Сделать выводы по работе </vt:lpstr>
      <vt:lpstr>Основные понятия</vt:lpstr>
      <vt:lpstr>Теоретическая часть</vt:lpstr>
      <vt:lpstr>Практическая часть</vt:lpstr>
      <vt:lpstr>Практическая часть</vt:lpstr>
      <vt:lpstr>Программный продукт</vt:lpstr>
      <vt:lpstr>Заключение</vt:lpstr>
      <vt:lpstr>Государственное бюджетное профессиональное образовательное учреждение «Челябинский колледж индустриальных технологий «Профи» имени Я. П. Осадчего»   Секреты нанотехноллогий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Секреты нанотехноллогий</dc:title>
  <dc:creator>Никита Кутиков</dc:creator>
  <cp:lastModifiedBy>Ольга Головчанская</cp:lastModifiedBy>
  <cp:revision>20</cp:revision>
  <dcterms:created xsi:type="dcterms:W3CDTF">2024-12-05T16:35:04Z</dcterms:created>
  <dcterms:modified xsi:type="dcterms:W3CDTF">2024-12-14T06:59:25Z</dcterms:modified>
</cp:coreProperties>
</file>