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8" r:id="rId9"/>
    <p:sldId id="270" r:id="rId10"/>
    <p:sldId id="265" r:id="rId11"/>
    <p:sldId id="269" r:id="rId12"/>
    <p:sldId id="271" r:id="rId13"/>
    <p:sldId id="266" r:id="rId14"/>
    <p:sldId id="273" r:id="rId15"/>
    <p:sldId id="275" r:id="rId16"/>
    <p:sldId id="274" r:id="rId17"/>
    <p:sldId id="26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525D355A-9597-489B-87C1-77091755182B}" type="datetimeFigureOut">
              <a:rPr lang="ru-RU" smtClean="0"/>
              <a:pPr/>
              <a:t>26.01.2025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355A-9597-489B-87C1-77091755182B}" type="datetimeFigureOut">
              <a:rPr lang="ru-RU" smtClean="0"/>
              <a:pPr/>
              <a:t>26.01.2025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525D355A-9597-489B-87C1-77091755182B}" type="datetimeFigureOut">
              <a:rPr lang="ru-RU" smtClean="0"/>
              <a:pPr/>
              <a:t>26.01.2025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355A-9597-489B-87C1-77091755182B}" type="datetimeFigureOut">
              <a:rPr lang="ru-RU" smtClean="0"/>
              <a:pPr/>
              <a:t>26.01.2025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355A-9597-489B-87C1-77091755182B}" type="datetimeFigureOut">
              <a:rPr lang="ru-RU" smtClean="0"/>
              <a:pPr/>
              <a:t>26.01.2025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355A-9597-489B-87C1-77091755182B}" type="datetimeFigureOut">
              <a:rPr lang="ru-RU" smtClean="0"/>
              <a:pPr/>
              <a:t>26.01.2025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355A-9597-489B-87C1-77091755182B}" type="datetimeFigureOut">
              <a:rPr lang="ru-RU" smtClean="0"/>
              <a:pPr/>
              <a:t>26.01.2025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525D355A-9597-489B-87C1-77091755182B}" type="datetimeFigureOut">
              <a:rPr lang="ru-RU" smtClean="0"/>
              <a:pPr/>
              <a:t>26.01.2025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525D355A-9597-489B-87C1-77091755182B}" type="datetimeFigureOut">
              <a:rPr lang="ru-RU" smtClean="0"/>
              <a:pPr/>
              <a:t>26.01.2025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355A-9597-489B-87C1-77091755182B}" type="datetimeFigureOut">
              <a:rPr lang="ru-RU" smtClean="0"/>
              <a:pPr/>
              <a:t>26.01.2025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355A-9597-489B-87C1-77091755182B}" type="datetimeFigureOut">
              <a:rPr lang="ru-RU" smtClean="0"/>
              <a:pPr/>
              <a:t>26.01.2025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25D355A-9597-489B-87C1-77091755182B}" type="datetimeFigureOut">
              <a:rPr lang="ru-RU" smtClean="0"/>
              <a:pPr/>
              <a:t>26.01.2025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-portrets.ru/tihaya-obitel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-portrets.ru/zolotaya_osen.html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8712968" cy="1080120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Муниципальное учреждение дополнительного образования</a:t>
            </a:r>
            <a:br>
              <a:rPr lang="ru-RU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«Центр эстетического воспитания детей»        </a:t>
            </a:r>
            <a:br>
              <a:rPr lang="ru-RU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 Республика Мордовия, город Саранск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1700808"/>
            <a:ext cx="7056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FF0000"/>
                </a:solidFill>
              </a:rPr>
              <a:t>Методическая разработка по изобразительному искусству </a:t>
            </a:r>
          </a:p>
          <a:p>
            <a:pPr algn="r"/>
            <a:r>
              <a:rPr lang="ru-RU" b="1" dirty="0">
                <a:solidFill>
                  <a:srgbClr val="FF0000"/>
                </a:solidFill>
              </a:rPr>
              <a:t>на тему: «Исаак Ильич Левитан выдающийся основоположник пейзажной живописи 19 века. 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3366285"/>
            <a:ext cx="660648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endParaRPr lang="en-US" dirty="0"/>
          </a:p>
          <a:p>
            <a:pPr algn="r">
              <a:spcBef>
                <a:spcPts val="0"/>
              </a:spcBef>
            </a:pPr>
            <a:endParaRPr lang="en-US" dirty="0"/>
          </a:p>
          <a:p>
            <a:pPr algn="r">
              <a:spcBef>
                <a:spcPts val="0"/>
              </a:spcBef>
            </a:pPr>
            <a:endParaRPr lang="en-US" dirty="0"/>
          </a:p>
          <a:p>
            <a:pPr algn="r">
              <a:spcBef>
                <a:spcPts val="0"/>
              </a:spcBef>
            </a:pPr>
            <a:endParaRPr lang="en-US" dirty="0"/>
          </a:p>
          <a:p>
            <a:pPr algn="r">
              <a:spcBef>
                <a:spcPts val="0"/>
              </a:spcBef>
            </a:pPr>
            <a:endParaRPr lang="en-US" dirty="0"/>
          </a:p>
          <a:p>
            <a:pPr algn="r">
              <a:spcBef>
                <a:spcPts val="0"/>
              </a:spcBef>
            </a:pPr>
            <a:endParaRPr lang="en-US" dirty="0"/>
          </a:p>
          <a:p>
            <a:pPr algn="r">
              <a:spcBef>
                <a:spcPts val="0"/>
              </a:spcBef>
            </a:pPr>
            <a:endParaRPr lang="en-US" dirty="0"/>
          </a:p>
          <a:p>
            <a:pPr algn="r">
              <a:spcBef>
                <a:spcPts val="0"/>
              </a:spcBef>
            </a:pPr>
            <a:r>
              <a:rPr lang="ru-RU" sz="1600" dirty="0"/>
              <a:t> Подготовила: </a:t>
            </a:r>
          </a:p>
          <a:p>
            <a:pPr algn="r">
              <a:spcBef>
                <a:spcPts val="0"/>
              </a:spcBef>
            </a:pPr>
            <a:r>
              <a:rPr lang="ru-RU" sz="1600" dirty="0"/>
              <a:t>педагог дополнительного образования</a:t>
            </a:r>
          </a:p>
          <a:p>
            <a:pPr algn="r">
              <a:spcBef>
                <a:spcPts val="0"/>
              </a:spcBef>
            </a:pPr>
            <a:r>
              <a:rPr lang="ru-RU" sz="1600" dirty="0"/>
              <a:t>Калиниченко Татьяна Александровна</a:t>
            </a:r>
          </a:p>
          <a:p>
            <a:pPr algn="r">
              <a:spcBef>
                <a:spcPts val="0"/>
              </a:spcBef>
            </a:pPr>
            <a:r>
              <a:rPr lang="ru-RU" sz="1600"/>
              <a:t>Саранск 2025</a:t>
            </a:r>
            <a:endParaRPr lang="ru-RU" sz="1600" dirty="0"/>
          </a:p>
        </p:txBody>
      </p:sp>
      <p:pic>
        <p:nvPicPr>
          <p:cNvPr id="1026" name="Picture 2" descr="C:\Users\Дом\Desktop\hudozhnik_levit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895" y="2705927"/>
            <a:ext cx="3744416" cy="3891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548680"/>
            <a:ext cx="8229600" cy="5832648"/>
          </a:xfrm>
        </p:spPr>
        <p:txBody>
          <a:bodyPr>
            <a:noAutofit/>
          </a:bodyPr>
          <a:lstStyle/>
          <a:p>
            <a:pPr algn="l"/>
            <a:r>
              <a:rPr lang="ru-RU" sz="2800" b="1" cap="all" dirty="0"/>
              <a:t>	</a:t>
            </a:r>
            <a:r>
              <a:rPr lang="ru-RU" sz="3200" b="1" i="1" cap="all" dirty="0"/>
              <a:t>И</a:t>
            </a:r>
            <a:r>
              <a:rPr lang="ru-RU" sz="3200" b="1" i="1" dirty="0"/>
              <a:t>саак Левитан не получил законченного художественного образования, однако его картины пополняли коллекцию Павла Третьякова, появлялись в экспозициях передвижников и на Всемирной выставке в Париже. В 38 лет живописец получил звание академика пейзажной живописи и стал преподавать в Училище живописи, ваяния и зодчества, которое когда-то не окончил сам.</a:t>
            </a:r>
            <a:endParaRPr lang="ru-RU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077072"/>
            <a:ext cx="8154282" cy="216024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188640"/>
            <a:ext cx="8229600" cy="1152128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«Пейзажи настроения» молодого живописца</a:t>
            </a:r>
            <a:br>
              <a:rPr lang="ru-RU" sz="2800" b="1" dirty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8154282" cy="417646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548681"/>
            <a:ext cx="84249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ru-RU" sz="1600" dirty="0"/>
              <a:t>	</a:t>
            </a:r>
            <a:r>
              <a:rPr lang="ru-RU" dirty="0"/>
              <a:t>Исаак Левитан родился недалеко от железнодорожной литовской станции </a:t>
            </a:r>
            <a:r>
              <a:rPr lang="ru-RU" dirty="0" err="1"/>
              <a:t>Кибарты</a:t>
            </a:r>
            <a:r>
              <a:rPr lang="ru-RU" dirty="0"/>
              <a:t> в образованной, но бедной еврейской семье. Его отец Илья Левитан — раввин по образованию — оставил религиозный путь и стал учителем иностранных языков. Семья, в которой было четверо детей (два мальчика и две девочки), жила очень бедно. В поисках лучшей жизни </a:t>
            </a:r>
            <a:r>
              <a:rPr lang="ru-RU" dirty="0" err="1"/>
              <a:t>Левитаны</a:t>
            </a:r>
            <a:r>
              <a:rPr lang="ru-RU" dirty="0"/>
              <a:t> в конце 1860-х годов переехали на окраину Москвы. </a:t>
            </a:r>
            <a:endParaRPr lang="en-US" dirty="0"/>
          </a:p>
          <a:p>
            <a:r>
              <a:rPr lang="ru-RU" dirty="0"/>
              <a:t>	Несмотря на трудности, родители не стали возражать, когда сыновья поступили в Московское училище живописи, ваяния и зодчества. Годы обучения были не из легких. Левитан вспоминал: </a:t>
            </a:r>
            <a:r>
              <a:rPr lang="ru-RU" i="1" dirty="0">
                <a:solidFill>
                  <a:schemeClr val="bg1"/>
                </a:solidFill>
              </a:rPr>
              <a:t>«Не надо очень розово представлять себе перспективу изучения живописи. Сколько горя, усилий, трудов и разочарований, пока выбился на дорогу»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/>
              <a:t>Преподаватели старались помогать талантливому юноше. Выдавали денежные пособия, кисти и краски. Товарищ по классам, художник Михаил Нестеров вспоминал: </a:t>
            </a:r>
            <a:r>
              <a:rPr lang="ru-RU" b="1" i="1" dirty="0">
                <a:solidFill>
                  <a:srgbClr val="FF0000"/>
                </a:solidFill>
              </a:rPr>
              <a:t>«Красивый мальчик-еврей… обращал на себя внимание и тем, что тогда уже слыл в школе за талант. Про него ходило в школе много рассказов, с одной стороны, о его даровании, а с другой — о его великой нужде. Говорили, что он не имеет иногда и ночлега»</a:t>
            </a:r>
            <a:r>
              <a:rPr lang="ru-RU" b="1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81000"/>
            <a:ext cx="8712968" cy="6216352"/>
          </a:xfrm>
        </p:spPr>
        <p:txBody>
          <a:bodyPr>
            <a:noAutofit/>
          </a:bodyPr>
          <a:lstStyle/>
          <a:p>
            <a:pPr algn="l"/>
            <a:r>
              <a:rPr lang="ru-RU" sz="2800" b="1" dirty="0"/>
              <a:t>	В училище Исаак Левитан подружился с Константином Коровиным, Михаилом Нестеровым, Алексеем Степановым. </a:t>
            </a:r>
            <a:br>
              <a:rPr lang="ru-RU" sz="2800" b="1" dirty="0"/>
            </a:br>
            <a:r>
              <a:rPr lang="ru-RU" sz="2800" b="1" dirty="0"/>
              <a:t>	Его учителями были Василий Перов и Василий Поленов, большое влияние на юного художника оказал преподаватель Алексей Саврасов. Именно его наставление — </a:t>
            </a:r>
            <a:r>
              <a:rPr lang="ru-RU" sz="2800" b="1" i="1" dirty="0">
                <a:solidFill>
                  <a:srgbClr val="FF0000"/>
                </a:solidFill>
              </a:rPr>
              <a:t>«пишите, изучайте, но главное — чувствуйте!»</a:t>
            </a:r>
            <a:r>
              <a:rPr lang="ru-RU" sz="2800" b="1" dirty="0">
                <a:solidFill>
                  <a:srgbClr val="FF0000"/>
                </a:solidFill>
              </a:rPr>
              <a:t> </a:t>
            </a:r>
            <a:r>
              <a:rPr lang="ru-RU" sz="2800" b="1" dirty="0"/>
              <a:t>— Исаак Левитан сделал девизом своего творчества. Уже в конце 1870-х годов Левитан начал писать свои «пейзажи настроения», на которых он не только изображал природу, но и выражал собственные чувства.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5013176"/>
            <a:ext cx="8154282" cy="129614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3273896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764704"/>
            <a:ext cx="79928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r>
              <a:rPr lang="ru-RU" sz="2400" dirty="0"/>
              <a:t>	В середине 1880-х годов у Исаака Левитана обострилась болезнь сердца. Получив деньги за декорации в Московской частной русской опере мецената Саввы Мамонтова, художник в 1886 году отправился на лечение в Крым.</a:t>
            </a:r>
          </a:p>
          <a:p>
            <a:r>
              <a:rPr lang="ru-RU" sz="2400" dirty="0"/>
              <a:t>	 Из поездки живописец привез более 50 пейзажей, среди которых были «Сакля в Алупке», «Берег моря. Крым», «Татарское кладбище». По воспоминаниям Михаила Нестерова, крымские картины Левитана </a:t>
            </a:r>
            <a:r>
              <a:rPr lang="ru-RU" sz="2400" i="1" dirty="0"/>
              <a:t>«были раскуплены в первые же дни»</a:t>
            </a:r>
            <a:r>
              <a:rPr lang="ru-RU" sz="2400" dirty="0"/>
              <a:t> на Периодической выставке Московского общества любителей художеств.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0"/>
            <a:ext cx="8229600" cy="6288360"/>
          </a:xfrm>
        </p:spPr>
        <p:txBody>
          <a:bodyPr>
            <a:noAutofit/>
          </a:bodyPr>
          <a:lstStyle/>
          <a:p>
            <a:pPr algn="l"/>
            <a:r>
              <a:rPr lang="ru-RU" sz="2800" dirty="0"/>
              <a:t>	</a:t>
            </a:r>
            <a:r>
              <a:rPr lang="ru-RU" sz="2800" dirty="0">
                <a:solidFill>
                  <a:schemeClr val="bg1"/>
                </a:solidFill>
              </a:rPr>
              <a:t>В конце 1889 — начале 1890 года Исаак Левитан впервые побывал в Европе: он отправился в Париж на Всемирную выставку. Живописец хотел ближе познакомиться с творчеством барбизонцев: </a:t>
            </a:r>
            <a:r>
              <a:rPr lang="ru-RU" sz="2800" dirty="0" err="1">
                <a:solidFill>
                  <a:schemeClr val="bg1"/>
                </a:solidFill>
              </a:rPr>
              <a:t>Камиля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Коро</a:t>
            </a:r>
            <a:r>
              <a:rPr lang="ru-RU" sz="2800" dirty="0">
                <a:solidFill>
                  <a:schemeClr val="bg1"/>
                </a:solidFill>
              </a:rPr>
              <a:t>, Жана Франсуа Милле, Теодора Руссо, — а также произведениями импрессионистов. После Франции он поехал в Италию. Из этого путешествия Левитан привез пейзажи «Берег Средиземного моря», «Близ </a:t>
            </a:r>
            <a:r>
              <a:rPr lang="ru-RU" sz="2800" dirty="0" err="1">
                <a:solidFill>
                  <a:schemeClr val="bg1"/>
                </a:solidFill>
              </a:rPr>
              <a:t>Бордигеры</a:t>
            </a:r>
            <a:r>
              <a:rPr lang="ru-RU" sz="2800" dirty="0">
                <a:solidFill>
                  <a:schemeClr val="bg1"/>
                </a:solidFill>
              </a:rPr>
              <a:t>. На севере Италии», «Весна в Италии».</a:t>
            </a:r>
            <a:br>
              <a:rPr lang="ru-RU" sz="2800" dirty="0">
                <a:solidFill>
                  <a:schemeClr val="bg1"/>
                </a:solidFill>
              </a:rPr>
            </a:b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980728"/>
            <a:ext cx="8154282" cy="525658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692696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	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1319807"/>
          </a:xfrm>
        </p:spPr>
        <p:txBody>
          <a:bodyPr>
            <a:normAutofit/>
          </a:bodyPr>
          <a:lstStyle/>
          <a:p>
            <a:r>
              <a:rPr lang="ru-RU" sz="2800" b="1" dirty="0"/>
              <a:t>«Тихая обитель» в предзакатном свете</a:t>
            </a:r>
            <a:br>
              <a:rPr lang="ru-RU" sz="2800" b="1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2913856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-315416"/>
            <a:ext cx="80648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Вскоре после заграничной поездки художник создал полотно «Тихая обитель», которое появилось на передвижной выставке. Воздушную картину, изображавшую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Саввино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Сторожевский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монастырь в предзакатном свете, обсуждала вся интеллигентская Москва. Под впечатлением от работы Левитана поэт Николай Рубцов написал стихотворение, а Антон Чехов описал полотно в повести «Три года»: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 первом плане — речка, через нее бревенчатый мостик, на том берегу тропинка, исчезающая в темной траве… А вдали догорает вечерняя заря. И почему-то стало казаться, что эти самые облачка, и лес, и поле, она видела уже давно и много раз, и захотелось ей идти, идти и идти по тропинке, и там, где была вечерняя заря, покоилось отражение чего-то неземного, вечного, океана чистой </a:t>
            </a:r>
            <a:r>
              <a:rPr lang="ru-RU" b="1" i="1" dirty="0"/>
              <a:t>радости и ничем не омраченного блаженства»</a:t>
            </a:r>
            <a:r>
              <a:rPr lang="ru-RU" b="1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95976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effectLst/>
              </a:rPr>
              <a:t>«Тихая обитель».</a:t>
            </a:r>
            <a:br>
              <a:rPr lang="ru-RU" b="1" dirty="0">
                <a:effectLst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  <p:pic>
        <p:nvPicPr>
          <p:cNvPr id="1026" name="Picture 2" descr="C:\Users\Дом\Desktop\tihaya-obit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7482" y="779376"/>
            <a:ext cx="7436966" cy="583264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32333" y="3244334"/>
            <a:ext cx="184731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103177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effectLst/>
              </a:rPr>
              <a:t>«Над вечным покоем». </a:t>
            </a:r>
            <a:br>
              <a:rPr lang="ru-RU" sz="2800" b="1" dirty="0">
                <a:effectLst/>
              </a:rPr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56176" y="3244334"/>
            <a:ext cx="29878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098" name="Picture 2" descr="C:\Users\Дом\Desktop\nad-vechnym-poko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052736"/>
            <a:ext cx="6408712" cy="46026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2690336"/>
            <a:ext cx="84423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В первой половине 1890-х годов живописец создал своеобразную драматическую трилогию: картины «У омута», «Владимировка» и «Над вечным покоем».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60648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effectLst/>
              </a:rPr>
              <a:t>«Весна. Большая вода».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551837"/>
            <a:ext cx="84249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Однако создавал художник и праздничные яркие полотна. Такие как, «Свежий ветер. Волга», «Март», «Весна. Большая вода», «Цветущие яблони». В середине 1890-х годов Исаак Левитан написал множество натюрмортов.</a:t>
            </a:r>
          </a:p>
        </p:txBody>
      </p:sp>
      <p:pic>
        <p:nvPicPr>
          <p:cNvPr id="5" name="Picture 2" descr="C:\Users\Дом\Desktop\vesna-bolshaya-vo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40191" y="1072494"/>
            <a:ext cx="3962400" cy="428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88775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effectLst/>
              </a:rPr>
              <a:t>«Золотая осень» 1895 г.</a:t>
            </a:r>
            <a:br>
              <a:rPr lang="ru-RU" sz="2800" b="1" dirty="0">
                <a:effectLst/>
              </a:rPr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  <p:pic>
        <p:nvPicPr>
          <p:cNvPr id="2050" name="Picture 2" descr="C:\Users\Дом\Desktop\zolotaya-os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8190145" cy="52565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35539" y="3244334"/>
            <a:ext cx="1847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100" b="1" dirty="0">
                <a:effectLst/>
              </a:rPr>
              <a:t>«Озеро. Русь».</a:t>
            </a:r>
            <a:br>
              <a:rPr lang="ru-RU" sz="3100" b="1" dirty="0">
                <a:effectLst/>
              </a:rPr>
            </a:b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  <p:pic>
        <p:nvPicPr>
          <p:cNvPr id="3074" name="Picture 2" descr="C:\Users\Дом\Desktop\levitan-kartina-ozer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39416"/>
            <a:ext cx="7284747" cy="511256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35539" y="3244334"/>
            <a:ext cx="1847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  <a:p>
            <a:endParaRPr lang="ru-RU" dirty="0">
              <a:hlinkClick r:id="rId3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1823863"/>
          </a:xfrm>
        </p:spPr>
        <p:txBody>
          <a:bodyPr>
            <a:noAutofit/>
          </a:bodyPr>
          <a:lstStyle/>
          <a:p>
            <a:pPr algn="ctr"/>
            <a:r>
              <a:rPr lang="ru-RU" sz="3100" b="1" dirty="0">
                <a:effectLst/>
              </a:rPr>
              <a:t>«Вечерний звон». </a:t>
            </a:r>
            <a:br>
              <a:rPr lang="ru-RU" sz="3100" b="1" dirty="0">
                <a:effectLst/>
              </a:rPr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  <p:pic>
        <p:nvPicPr>
          <p:cNvPr id="5122" name="Picture 2" descr="C:\Users\Дом\Desktop\vecherny_zv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80728"/>
            <a:ext cx="6840760" cy="56276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117579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effectLst/>
              </a:rPr>
              <a:t>«Осенний день. Сокольники».</a:t>
            </a:r>
            <a:br>
              <a:rPr lang="ru-RU" sz="2800" b="1" dirty="0">
                <a:effectLst/>
              </a:rPr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  <p:pic>
        <p:nvPicPr>
          <p:cNvPr id="7170" name="Picture 2" descr="C:\Users\Дом\Desktop\osennii-den-sokolni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196752"/>
            <a:ext cx="4292957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52771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«Март».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  <p:pic>
        <p:nvPicPr>
          <p:cNvPr id="8194" name="Picture 2" descr="C:\Users\Дом\Desktop\771237e87504ebe9cbf84dd1824008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08720"/>
            <a:ext cx="6984776" cy="57275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59972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«Березовая роща».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  <p:pic>
        <p:nvPicPr>
          <p:cNvPr id="9218" name="Picture 2" descr="C:\Users\Дом\Desktop\b69f75de7f2b3c3878d897ff871498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8421574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52771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«Хмурый день».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ru-RU" dirty="0"/>
          </a:p>
        </p:txBody>
      </p:sp>
      <p:pic>
        <p:nvPicPr>
          <p:cNvPr id="2050" name="Picture 2" descr="C:\Users\Дом\Desktop\past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52736"/>
            <a:ext cx="6804584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127</TotalTime>
  <Words>841</Words>
  <Application>Microsoft Macintosh PowerPoint</Application>
  <PresentationFormat>Экран (4:3)</PresentationFormat>
  <Paragraphs>108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Cambria</vt:lpstr>
      <vt:lpstr>Rockwell</vt:lpstr>
      <vt:lpstr>Times New Roman</vt:lpstr>
      <vt:lpstr>Wingdings 2</vt:lpstr>
      <vt:lpstr>Литейная</vt:lpstr>
      <vt:lpstr>Муниципальное учреждение дополнительного образования «Центр эстетического воспитания детей»          Республика Мордовия, город Саранск </vt:lpstr>
      <vt:lpstr> Исаак Левитан не получил законченного художественного образования, однако его картины пополняли коллекцию Павла Третьякова, появлялись в экспозициях передвижников и на Всемирной выставке в Париже. В 38 лет живописец получил звание академика пейзажной живописи и стал преподавать в Училище живописи, ваяния и зодчества, которое когда-то не окончил сам.</vt:lpstr>
      <vt:lpstr>«Пейзажи настроения» молодого живописца </vt:lpstr>
      <vt:lpstr> В училище Исаак Левитан подружился с Константином Коровиным, Михаилом Нестеровым, Алексеем Степановым.   Его учителями были Василий Перов и Василий Поленов, большое влияние на юного художника оказал преподаватель Алексей Саврасов. Именно его наставление — «пишите, изучайте, но главное — чувствуйте!» — Исаак Левитан сделал девизом своего творчества. Уже в конце 1870-х годов Левитан начал писать свои «пейзажи настроения», на которых он не только изображал природу, но и выражал собственные чувства.</vt:lpstr>
      <vt:lpstr>Презентация PowerPoint</vt:lpstr>
      <vt:lpstr> В конце 1889 — начале 1890 года Исаак Левитан впервые побывал в Европе: он отправился в Париж на Всемирную выставку. Живописец хотел ближе познакомиться с творчеством барбизонцев: Камиля Коро, Жана Франсуа Милле, Теодора Руссо, — а также произведениями импрессионистов. После Франции он поехал в Италию. Из этого путешествия Левитан привез пейзажи «Берег Средиземного моря», «Близ Бордигеры. На севере Италии», «Весна в Италии». </vt:lpstr>
      <vt:lpstr>«Тихая обитель» в предзакатном свете </vt:lpstr>
      <vt:lpstr>«Тихая обитель». </vt:lpstr>
      <vt:lpstr>«Над вечным покоем».  </vt:lpstr>
      <vt:lpstr>«Весна. Большая вода».</vt:lpstr>
      <vt:lpstr>«Золотая осень» 1895 г. </vt:lpstr>
      <vt:lpstr>«Озеро. Русь».  </vt:lpstr>
      <vt:lpstr>«Вечерний звон».    </vt:lpstr>
      <vt:lpstr>«Осенний день. Сокольники». </vt:lpstr>
      <vt:lpstr>«Март».</vt:lpstr>
      <vt:lpstr>«Березовая роща».</vt:lpstr>
      <vt:lpstr>«Хмурый день».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учреждение дополнительного образования «Центр эстетического воспитания детей»          Республика Мордовия, город Саранск</dc:title>
  <dc:creator>Дом</dc:creator>
  <cp:lastModifiedBy>Microsoft Office User</cp:lastModifiedBy>
  <cp:revision>16</cp:revision>
  <dcterms:created xsi:type="dcterms:W3CDTF">2021-11-07T17:14:30Z</dcterms:created>
  <dcterms:modified xsi:type="dcterms:W3CDTF">2025-01-26T06:42:33Z</dcterms:modified>
</cp:coreProperties>
</file>