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351" r:id="rId3"/>
    <p:sldId id="257" r:id="rId4"/>
    <p:sldId id="297" r:id="rId5"/>
    <p:sldId id="331" r:id="rId6"/>
    <p:sldId id="319" r:id="rId7"/>
    <p:sldId id="303" r:id="rId8"/>
    <p:sldId id="330" r:id="rId9"/>
    <p:sldId id="304" r:id="rId10"/>
    <p:sldId id="277" r:id="rId11"/>
    <p:sldId id="259" r:id="rId12"/>
    <p:sldId id="284" r:id="rId13"/>
    <p:sldId id="260" r:id="rId14"/>
    <p:sldId id="265" r:id="rId15"/>
    <p:sldId id="310" r:id="rId16"/>
    <p:sldId id="288" r:id="rId17"/>
    <p:sldId id="308" r:id="rId18"/>
    <p:sldId id="338" r:id="rId19"/>
    <p:sldId id="267" r:id="rId20"/>
    <p:sldId id="269" r:id="rId21"/>
    <p:sldId id="276" r:id="rId22"/>
    <p:sldId id="278" r:id="rId23"/>
    <p:sldId id="280" r:id="rId24"/>
    <p:sldId id="281" r:id="rId25"/>
    <p:sldId id="346"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82" autoAdjust="0"/>
    <p:restoredTop sz="92361" autoAdjust="0"/>
  </p:normalViewPr>
  <p:slideViewPr>
    <p:cSldViewPr>
      <p:cViewPr varScale="1">
        <p:scale>
          <a:sx n="76" d="100"/>
          <a:sy n="76" d="100"/>
        </p:scale>
        <p:origin x="147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1422"/>
    </p:cViewPr>
  </p:sorterViewPr>
  <p:notesViewPr>
    <p:cSldViewPr>
      <p:cViewPr varScale="1">
        <p:scale>
          <a:sx n="57" d="100"/>
          <a:sy n="57" d="100"/>
        </p:scale>
        <p:origin x="-178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70A9E5-10A4-4A42-90F9-DFA758AC08AC}" type="datetimeFigureOut">
              <a:rPr lang="ru-RU" smtClean="0"/>
              <a:pPr/>
              <a:t>10.02.2025</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34B002-005C-403B-8A79-FEA90E2F5F63}" type="slidenum">
              <a:rPr lang="ru-RU" smtClean="0"/>
              <a:pPr/>
              <a:t>‹#›</a:t>
            </a:fld>
            <a:endParaRPr lang="ru-RU" dirty="0"/>
          </a:p>
        </p:txBody>
      </p:sp>
    </p:spTree>
    <p:extLst>
      <p:ext uri="{BB962C8B-B14F-4D97-AF65-F5344CB8AC3E}">
        <p14:creationId xmlns:p14="http://schemas.microsoft.com/office/powerpoint/2010/main" val="2308857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E434B002-005C-403B-8A79-FEA90E2F5F63}" type="slidenum">
              <a:rPr lang="ru-RU" smtClean="0"/>
              <a:pPr/>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3</a:t>
            </a:fld>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t> </a:t>
            </a:r>
          </a:p>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4</a:t>
            </a:fld>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6</a:t>
            </a:fld>
            <a:endParaRPr lang="ru-R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7</a:t>
            </a:fld>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10</a:t>
            </a:fld>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11</a:t>
            </a:fld>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12</a:t>
            </a:fld>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13</a:t>
            </a:fld>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14</a:t>
            </a:fld>
            <a:endParaRPr lang="ru-R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16</a:t>
            </a:fld>
            <a:endParaRPr lang="ru-R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19</a:t>
            </a:fld>
            <a:endParaRPr lang="ru-R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20</a:t>
            </a:fld>
            <a:endParaRPr lang="ru-R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21</a:t>
            </a:fld>
            <a:endParaRPr lang="ru-R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22</a:t>
            </a:fld>
            <a:endParaRPr lang="ru-R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23</a:t>
            </a:fld>
            <a:endParaRPr lang="ru-R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24</a:t>
            </a:fld>
            <a:endParaRPr lang="ru-RU"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434B002-005C-403B-8A79-FEA90E2F5F63}" type="slidenum">
              <a:rPr lang="ru-RU" smtClean="0"/>
              <a:pPr/>
              <a:t>25</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Дата 14"/>
          <p:cNvSpPr>
            <a:spLocks noGrp="1"/>
          </p:cNvSpPr>
          <p:nvPr>
            <p:ph type="dt" sz="half" idx="10"/>
          </p:nvPr>
        </p:nvSpPr>
        <p:spPr/>
        <p:txBody>
          <a:bodyPr/>
          <a:lstStyle/>
          <a:p>
            <a:fld id="{C9675222-3019-4845-85F3-DF8F7AFF6646}" type="datetimeFigureOut">
              <a:rPr lang="ru-RU" smtClean="0"/>
              <a:pPr/>
              <a:t>10.02.2025</a:t>
            </a:fld>
            <a:endParaRPr lang="ru-RU" dirty="0"/>
          </a:p>
        </p:txBody>
      </p:sp>
      <p:sp>
        <p:nvSpPr>
          <p:cNvPr id="16" name="Номер слайда 15"/>
          <p:cNvSpPr>
            <a:spLocks noGrp="1"/>
          </p:cNvSpPr>
          <p:nvPr>
            <p:ph type="sldNum" sz="quarter" idx="11"/>
          </p:nvPr>
        </p:nvSpPr>
        <p:spPr/>
        <p:txBody>
          <a:bodyPr/>
          <a:lstStyle/>
          <a:p>
            <a:fld id="{1626E6A2-BB63-4A9F-AD47-6C647A9EA698}" type="slidenum">
              <a:rPr lang="ru-RU" smtClean="0"/>
              <a:pPr/>
              <a:t>‹#›</a:t>
            </a:fld>
            <a:endParaRPr lang="ru-RU" dirty="0"/>
          </a:p>
        </p:txBody>
      </p:sp>
      <p:sp>
        <p:nvSpPr>
          <p:cNvPr id="17" name="Нижний колонтитул 16"/>
          <p:cNvSpPr>
            <a:spLocks noGrp="1"/>
          </p:cNvSpPr>
          <p:nvPr>
            <p:ph type="ftr" sz="quarter" idx="12"/>
          </p:nvPr>
        </p:nvSpPr>
        <p:spPr/>
        <p:txBody>
          <a:bodyPr/>
          <a:lstStyle/>
          <a:p>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4" name="Дата 13"/>
          <p:cNvSpPr>
            <a:spLocks noGrp="1"/>
          </p:cNvSpPr>
          <p:nvPr>
            <p:ph type="dt" sz="half" idx="14"/>
          </p:nvPr>
        </p:nvSpPr>
        <p:spPr/>
        <p:txBody>
          <a:bodyPr/>
          <a:lstStyle/>
          <a:p>
            <a:fld id="{C9675222-3019-4845-85F3-DF8F7AFF6646}" type="datetimeFigureOut">
              <a:rPr lang="ru-RU" smtClean="0"/>
              <a:pPr/>
              <a:t>10.02.2025</a:t>
            </a:fld>
            <a:endParaRPr lang="ru-RU" dirty="0"/>
          </a:p>
        </p:txBody>
      </p:sp>
      <p:sp>
        <p:nvSpPr>
          <p:cNvPr id="15" name="Номер слайда 14"/>
          <p:cNvSpPr>
            <a:spLocks noGrp="1"/>
          </p:cNvSpPr>
          <p:nvPr>
            <p:ph type="sldNum" sz="quarter" idx="15"/>
          </p:nvPr>
        </p:nvSpPr>
        <p:spPr/>
        <p:txBody>
          <a:bodyPr/>
          <a:lstStyle>
            <a:lvl1pPr algn="ctr">
              <a:defRPr/>
            </a:lvl1pPr>
          </a:lstStyle>
          <a:p>
            <a:fld id="{1626E6A2-BB63-4A9F-AD47-6C647A9EA698}" type="slidenum">
              <a:rPr lang="ru-RU" smtClean="0"/>
              <a:pPr/>
              <a:t>‹#›</a:t>
            </a:fld>
            <a:endParaRPr lang="ru-RU" dirty="0"/>
          </a:p>
        </p:txBody>
      </p:sp>
      <p:sp>
        <p:nvSpPr>
          <p:cNvPr id="16" name="Нижний колонтитул 15"/>
          <p:cNvSpPr>
            <a:spLocks noGrp="1"/>
          </p:cNvSpPr>
          <p:nvPr>
            <p:ph type="ftr" sz="quarter" idx="16"/>
          </p:nvPr>
        </p:nvSpPr>
        <p:spPr/>
        <p:txBody>
          <a:bodyPr/>
          <a:lstStyle/>
          <a:p>
            <a:endParaRPr lang="ru-RU" dirty="0"/>
          </a:p>
        </p:txBody>
      </p:sp>
      <p:sp>
        <p:nvSpPr>
          <p:cNvPr id="17" name="Заголовок 16"/>
          <p:cNvSpPr>
            <a:spLocks noGrp="1"/>
          </p:cNvSpPr>
          <p:nvPr>
            <p:ph type="title"/>
          </p:nvPr>
        </p:nvSpPr>
        <p:spPr/>
        <p:txBody>
          <a:bodyPr rtlCol="0" anchor="b" anchorCtr="0"/>
          <a:lstStyle/>
          <a:p>
            <a:r>
              <a:rPr kumimoji="0" lang="ru-RU"/>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C9675222-3019-4845-85F3-DF8F7AFF6646}" type="datetimeFigureOut">
              <a:rPr lang="ru-RU" smtClean="0"/>
              <a:pPr/>
              <a:t>10.02.2025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26E6A2-BB63-4A9F-AD47-6C647A9EA698}" type="slidenum">
              <a:rPr lang="ru-RU" smtClean="0"/>
              <a:pPr/>
              <a:t>‹#›</a:t>
            </a:fld>
            <a:endParaRPr lang="ru-RU" dirty="0"/>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C9675222-3019-4845-85F3-DF8F7AFF6646}" type="datetimeFigureOut">
              <a:rPr lang="ru-RU" smtClean="0"/>
              <a:pPr/>
              <a:t>10.02.2025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1626E6A2-BB63-4A9F-AD47-6C647A9EA698}" type="slidenum">
              <a:rPr lang="ru-RU" smtClean="0"/>
              <a:pPr/>
              <a:t>‹#›</a:t>
            </a:fld>
            <a:endParaRPr lang="ru-RU" dirty="0"/>
          </a:p>
        </p:txBody>
      </p:sp>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1626E6A2-BB63-4A9F-AD47-6C647A9EA698}" type="slidenum">
              <a:rPr lang="ru-RU" smtClean="0"/>
              <a:pPr/>
              <a:t>‹#›</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7" name="Дата 6"/>
          <p:cNvSpPr>
            <a:spLocks noGrp="1"/>
          </p:cNvSpPr>
          <p:nvPr>
            <p:ph type="dt" sz="half" idx="10"/>
          </p:nvPr>
        </p:nvSpPr>
        <p:spPr/>
        <p:txBody>
          <a:bodyPr/>
          <a:lstStyle/>
          <a:p>
            <a:fld id="{C9675222-3019-4845-85F3-DF8F7AFF6646}" type="datetimeFigureOut">
              <a:rPr lang="ru-RU" smtClean="0"/>
              <a:pPr/>
              <a:t>10.02.2025</a:t>
            </a:fld>
            <a:endParaRPr lang="ru-RU" dirty="0"/>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C9675222-3019-4845-85F3-DF8F7AFF6646}" type="datetimeFigureOut">
              <a:rPr lang="ru-RU" smtClean="0"/>
              <a:pPr/>
              <a:t>10.02.2025</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1626E6A2-BB63-4A9F-AD47-6C647A9EA698}" type="slidenum">
              <a:rPr lang="ru-RU" smtClean="0"/>
              <a:pPr/>
              <a:t>‹#›</a:t>
            </a:fld>
            <a:endParaRPr lang="ru-RU" dirty="0"/>
          </a:p>
        </p:txBody>
      </p:sp>
      <p:sp>
        <p:nvSpPr>
          <p:cNvPr id="2" name="Заголовок 1"/>
          <p:cNvSpPr>
            <a:spLocks noGrp="1"/>
          </p:cNvSpPr>
          <p:nvPr>
            <p:ph type="title"/>
          </p:nvPr>
        </p:nvSpPr>
        <p:spPr/>
        <p:txBody>
          <a:bodyPr/>
          <a:lstStyle/>
          <a:p>
            <a:r>
              <a:rPr kumimoji="0" lang="ru-RU"/>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9675222-3019-4845-85F3-DF8F7AFF6646}" type="datetimeFigureOut">
              <a:rPr lang="ru-RU" smtClean="0"/>
              <a:pPr/>
              <a:t>10.02.2025</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1626E6A2-BB63-4A9F-AD47-6C647A9EA69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a:t>Образец заголовка</a:t>
            </a:r>
            <a:endParaRPr kumimoji="0" lang="en-US"/>
          </a:p>
        </p:txBody>
      </p:sp>
      <p:sp>
        <p:nvSpPr>
          <p:cNvPr id="8" name="Дата 7"/>
          <p:cNvSpPr>
            <a:spLocks noGrp="1"/>
          </p:cNvSpPr>
          <p:nvPr>
            <p:ph type="dt" sz="half" idx="14"/>
          </p:nvPr>
        </p:nvSpPr>
        <p:spPr/>
        <p:txBody>
          <a:bodyPr/>
          <a:lstStyle/>
          <a:p>
            <a:fld id="{C9675222-3019-4845-85F3-DF8F7AFF6646}" type="datetimeFigureOut">
              <a:rPr lang="ru-RU" smtClean="0"/>
              <a:pPr/>
              <a:t>10.02.2025</a:t>
            </a:fld>
            <a:endParaRPr lang="ru-RU" dirty="0"/>
          </a:p>
        </p:txBody>
      </p:sp>
      <p:sp>
        <p:nvSpPr>
          <p:cNvPr id="9" name="Номер слайда 8"/>
          <p:cNvSpPr>
            <a:spLocks noGrp="1"/>
          </p:cNvSpPr>
          <p:nvPr>
            <p:ph type="sldNum" sz="quarter" idx="15"/>
          </p:nvPr>
        </p:nvSpPr>
        <p:spPr/>
        <p:txBody>
          <a:bodyPr/>
          <a:lstStyle/>
          <a:p>
            <a:fld id="{1626E6A2-BB63-4A9F-AD47-6C647A9EA698}" type="slidenum">
              <a:rPr lang="ru-RU" smtClean="0"/>
              <a:pPr/>
              <a:t>‹#›</a:t>
            </a:fld>
            <a:endParaRPr lang="ru-RU" dirty="0"/>
          </a:p>
        </p:txBody>
      </p:sp>
      <p:sp>
        <p:nvSpPr>
          <p:cNvPr id="10" name="Нижний колонтитул 9"/>
          <p:cNvSpPr>
            <a:spLocks noGrp="1"/>
          </p:cNvSpPr>
          <p:nvPr>
            <p:ph type="ftr" sz="quarter" idx="16"/>
          </p:nvPr>
        </p:nvSpPr>
        <p:spPr/>
        <p:txBody>
          <a:bodyPr/>
          <a:lstStyle/>
          <a:p>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dirty="0"/>
              <a:t>Вставка рисунка</a:t>
            </a:r>
            <a:endParaRPr kumimoji="0" lang="en-US" dirty="0"/>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8" name="Дата 7"/>
          <p:cNvSpPr>
            <a:spLocks noGrp="1"/>
          </p:cNvSpPr>
          <p:nvPr>
            <p:ph type="dt" sz="half" idx="10"/>
          </p:nvPr>
        </p:nvSpPr>
        <p:spPr/>
        <p:txBody>
          <a:bodyPr/>
          <a:lstStyle/>
          <a:p>
            <a:fld id="{C9675222-3019-4845-85F3-DF8F7AFF6646}" type="datetimeFigureOut">
              <a:rPr lang="ru-RU" smtClean="0"/>
              <a:pPr/>
              <a:t>10.02.2025</a:t>
            </a:fld>
            <a:endParaRPr lang="ru-RU" dirty="0"/>
          </a:p>
        </p:txBody>
      </p:sp>
      <p:sp>
        <p:nvSpPr>
          <p:cNvPr id="9" name="Номер слайда 8"/>
          <p:cNvSpPr>
            <a:spLocks noGrp="1"/>
          </p:cNvSpPr>
          <p:nvPr>
            <p:ph type="sldNum" sz="quarter" idx="11"/>
          </p:nvPr>
        </p:nvSpPr>
        <p:spPr/>
        <p:txBody>
          <a:bodyPr/>
          <a:lstStyle/>
          <a:p>
            <a:fld id="{1626E6A2-BB63-4A9F-AD47-6C647A9EA698}" type="slidenum">
              <a:rPr lang="ru-RU" smtClean="0"/>
              <a:pPr/>
              <a:t>‹#›</a:t>
            </a:fld>
            <a:endParaRPr lang="ru-RU" dirty="0"/>
          </a:p>
        </p:txBody>
      </p:sp>
      <p:sp>
        <p:nvSpPr>
          <p:cNvPr id="10" name="Нижний колонтитул 9"/>
          <p:cNvSpPr>
            <a:spLocks noGrp="1"/>
          </p:cNvSpPr>
          <p:nvPr>
            <p:ph type="ftr" sz="quarter" idx="12"/>
          </p:nvPr>
        </p:nvSpPr>
        <p:spPr/>
        <p:txBody>
          <a:bodyPr/>
          <a:lstStyle/>
          <a:p>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9675222-3019-4845-85F3-DF8F7AFF6646}" type="datetimeFigureOut">
              <a:rPr lang="ru-RU" smtClean="0"/>
              <a:pPr/>
              <a:t>10.02.2025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26E6A2-BB63-4A9F-AD47-6C647A9EA69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9675222-3019-4845-85F3-DF8F7AFF6646}" type="datetimeFigureOut">
              <a:rPr lang="ru-RU" smtClean="0"/>
              <a:pPr/>
              <a:t>10.02.2025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626E6A2-BB63-4A9F-AD47-6C647A9EA69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C9675222-3019-4845-85F3-DF8F7AFF6646}" type="datetimeFigureOut">
              <a:rPr lang="ru-RU" smtClean="0"/>
              <a:pPr/>
              <a:t>10.02.2025</a:t>
            </a:fld>
            <a:endParaRPr lang="ru-RU" dirty="0"/>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dirty="0"/>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626E6A2-BB63-4A9F-AD47-6C647A9EA698}" type="slidenum">
              <a:rPr lang="ru-RU" smtClean="0"/>
              <a:pPr/>
              <a:t>‹#›</a:t>
            </a:fld>
            <a:endParaRPr lang="ru-RU" dirty="0"/>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85786" y="785794"/>
            <a:ext cx="7600976" cy="2441583"/>
          </a:xfrm>
        </p:spPr>
        <p:txBody>
          <a:bodyPr>
            <a:normAutofit/>
          </a:bodyPr>
          <a:lstStyle/>
          <a:p>
            <a:r>
              <a:rPr lang="ru-RU" dirty="0"/>
              <a:t>27 ЯНВАРЯ 1944года</a:t>
            </a:r>
            <a:br>
              <a:rPr lang="ru-RU" dirty="0"/>
            </a:br>
            <a:endParaRPr lang="ru-RU" dirty="0"/>
          </a:p>
        </p:txBody>
      </p:sp>
      <p:sp>
        <p:nvSpPr>
          <p:cNvPr id="4" name="TextBox 3"/>
          <p:cNvSpPr txBox="1"/>
          <p:nvPr/>
        </p:nvSpPr>
        <p:spPr>
          <a:xfrm>
            <a:off x="1214414" y="3929066"/>
            <a:ext cx="7286676" cy="1077218"/>
          </a:xfrm>
          <a:prstGeom prst="rect">
            <a:avLst/>
          </a:prstGeom>
          <a:noFill/>
        </p:spPr>
        <p:txBody>
          <a:bodyPr wrap="square" rtlCol="0">
            <a:spAutoFit/>
          </a:bodyPr>
          <a:lstStyle/>
          <a:p>
            <a:pPr algn="ctr"/>
            <a:r>
              <a:rPr lang="ru-RU" sz="3200" dirty="0">
                <a:solidFill>
                  <a:srgbClr val="FF0000"/>
                </a:solidFill>
              </a:rPr>
              <a:t>День полного освобождения Ленинграда от блокады</a:t>
            </a:r>
          </a:p>
        </p:txBody>
      </p:sp>
      <p:sp>
        <p:nvSpPr>
          <p:cNvPr id="5" name="TextBox 4"/>
          <p:cNvSpPr txBox="1"/>
          <p:nvPr/>
        </p:nvSpPr>
        <p:spPr>
          <a:xfrm flipH="1">
            <a:off x="4139952" y="5866410"/>
            <a:ext cx="4646888" cy="523220"/>
          </a:xfrm>
          <a:prstGeom prst="rect">
            <a:avLst/>
          </a:prstGeom>
          <a:noFill/>
        </p:spPr>
        <p:txBody>
          <a:bodyPr wrap="square" rtlCol="0">
            <a:spAutoFit/>
          </a:bodyPr>
          <a:lstStyle/>
          <a:p>
            <a:pPr algn="r"/>
            <a:r>
              <a:rPr lang="ru-RU" sz="1400" dirty="0">
                <a:solidFill>
                  <a:schemeClr val="bg1"/>
                </a:solidFill>
              </a:rPr>
              <a:t>Презентация воспитателя МАДОУ № 304</a:t>
            </a:r>
          </a:p>
          <a:p>
            <a:pPr algn="r"/>
            <a:r>
              <a:rPr lang="ru-RU" sz="1400" dirty="0" err="1">
                <a:solidFill>
                  <a:schemeClr val="bg1"/>
                </a:solidFill>
              </a:rPr>
              <a:t>Гелеверова</a:t>
            </a:r>
            <a:r>
              <a:rPr lang="ru-RU" sz="1400">
                <a:solidFill>
                  <a:schemeClr val="bg1"/>
                </a:solidFill>
              </a:rPr>
              <a:t> Ю.Н.</a:t>
            </a:r>
            <a:endParaRPr lang="ru-RU" sz="1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5572140"/>
            <a:ext cx="8286808" cy="830997"/>
          </a:xfrm>
          <a:prstGeom prst="rect">
            <a:avLst/>
          </a:prstGeom>
        </p:spPr>
        <p:txBody>
          <a:bodyPr wrap="square">
            <a:spAutoFit/>
          </a:bodyPr>
          <a:lstStyle/>
          <a:p>
            <a:pPr lvl="0">
              <a:defRPr/>
            </a:pPr>
            <a:r>
              <a:rPr lang="ru-RU" sz="1200" dirty="0">
                <a:solidFill>
                  <a:schemeClr val="bg1"/>
                </a:solidFill>
                <a:latin typeface="Arial" pitchFamily="34" charset="0"/>
                <a:cs typeface="Arial" pitchFamily="34" charset="0"/>
              </a:rPr>
              <a:t>Ребята, сегодня, 27 января – памятный день для нашего города. Этот день, с одной стороны, радостный, а с другой стороны, день скорби. Радостный он потому, что7</a:t>
            </a:r>
            <a:r>
              <a:rPr lang="en-US" sz="1200" dirty="0">
                <a:solidFill>
                  <a:schemeClr val="bg1"/>
                </a:solidFill>
                <a:latin typeface="Arial" pitchFamily="34" charset="0"/>
                <a:cs typeface="Arial" pitchFamily="34" charset="0"/>
              </a:rPr>
              <a:t>9</a:t>
            </a:r>
            <a:r>
              <a:rPr lang="ru-RU" sz="1200" dirty="0">
                <a:solidFill>
                  <a:schemeClr val="bg1"/>
                </a:solidFill>
                <a:latin typeface="Arial" pitchFamily="34" charset="0"/>
                <a:cs typeface="Arial" pitchFamily="34" charset="0"/>
              </a:rPr>
              <a:t> лет назад, во время войны с Германией, 27 января 1944 года, наш город был освобожден от фашистской блокады. А скорбный день потому, что погибло очень много людей. Вы знаете, что такое </a:t>
            </a:r>
            <a:r>
              <a:rPr lang="ru-RU" sz="1200" b="1" dirty="0">
                <a:solidFill>
                  <a:schemeClr val="bg1"/>
                </a:solidFill>
                <a:latin typeface="Arial" pitchFamily="34" charset="0"/>
                <a:cs typeface="Arial" pitchFamily="34" charset="0"/>
              </a:rPr>
              <a:t>БЛОКАДА?</a:t>
            </a:r>
            <a:endParaRPr lang="ru-RU" sz="1200" dirty="0">
              <a:solidFill>
                <a:schemeClr val="bg1"/>
              </a:solidFill>
              <a:latin typeface="Arial" pitchFamily="34" charset="0"/>
              <a:cs typeface="Arial" pitchFamily="34" charset="0"/>
            </a:endParaRPr>
          </a:p>
        </p:txBody>
      </p:sp>
      <p:pic>
        <p:nvPicPr>
          <p:cNvPr id="4" name="Рисунок 3" descr="images (24).jpg"/>
          <p:cNvPicPr>
            <a:picLocks noChangeAspect="1"/>
          </p:cNvPicPr>
          <p:nvPr/>
        </p:nvPicPr>
        <p:blipFill>
          <a:blip r:embed="rId2"/>
          <a:stretch>
            <a:fillRect/>
          </a:stretch>
        </p:blipFill>
        <p:spPr>
          <a:xfrm>
            <a:off x="642910" y="714356"/>
            <a:ext cx="7849573" cy="42862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01.JPG"/>
          <p:cNvPicPr>
            <a:picLocks noGrp="1" noChangeAspect="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1285852" y="285728"/>
            <a:ext cx="6357982" cy="4631773"/>
          </a:xfrm>
        </p:spPr>
      </p:pic>
      <p:sp>
        <p:nvSpPr>
          <p:cNvPr id="6" name="Овал 5"/>
          <p:cNvSpPr/>
          <p:nvPr/>
        </p:nvSpPr>
        <p:spPr>
          <a:xfrm>
            <a:off x="3000364" y="1857364"/>
            <a:ext cx="612000" cy="612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428596" y="4929198"/>
            <a:ext cx="8358246" cy="1615827"/>
          </a:xfrm>
          <a:prstGeom prst="rect">
            <a:avLst/>
          </a:prstGeom>
        </p:spPr>
        <p:txBody>
          <a:bodyPr wrap="square">
            <a:spAutoFit/>
          </a:bodyPr>
          <a:lstStyle/>
          <a:p>
            <a:r>
              <a:rPr lang="ru-RU" sz="1100" dirty="0">
                <a:solidFill>
                  <a:schemeClr val="bg1"/>
                </a:solidFill>
                <a:latin typeface="Arial" pitchFamily="34" charset="0"/>
                <a:cs typeface="Arial" pitchFamily="34" charset="0"/>
              </a:rPr>
              <a:t>Посмотрите на карту. Наш город находится там, где  нарисован красный круг. Слева – Финский залив, справа – Ладожское озеро. А сверху и снизу город окружен черными  крестами. Что это значит? Почему они появились на карте? Ломаный чёрный крест- это фашистский знак. И называется он «свастика». На всех знаменах, технике фашистов была изображена свастика. За границей свастики земля нарисована коричневой. Это значит, что ее захватили фашисты. А где стояли наши войска, Красная Армия, нарисованы звезды. Это так близко подошли враги к нашему городу, что могли обстреливать из пушек все улицы. Посмотрите, враги не просто подошли близко к городу. Фашистам удалось окружить его. А из окруженного города нельзя выехать ни на поезде, ни на машине. И приехать никто не может в окруженный город. Все пути к нему на суше захвачены фашистами. А когда город окружен врагами, это и значит, что он в блокаде.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jpg"/>
          <p:cNvPicPr>
            <a:picLocks noChangeAspect="1"/>
          </p:cNvPicPr>
          <p:nvPr/>
        </p:nvPicPr>
        <p:blipFill>
          <a:blip r:embed="rId3" cstate="print"/>
          <a:stretch>
            <a:fillRect/>
          </a:stretch>
        </p:blipFill>
        <p:spPr>
          <a:xfrm>
            <a:off x="428596" y="357166"/>
            <a:ext cx="8297058" cy="5400000"/>
          </a:xfrm>
          <a:prstGeom prst="rect">
            <a:avLst/>
          </a:prstGeom>
        </p:spPr>
      </p:pic>
      <p:sp>
        <p:nvSpPr>
          <p:cNvPr id="3" name="Прямоугольник 2"/>
          <p:cNvSpPr/>
          <p:nvPr/>
        </p:nvSpPr>
        <p:spPr>
          <a:xfrm>
            <a:off x="357158" y="6000768"/>
            <a:ext cx="8466208" cy="461665"/>
          </a:xfrm>
          <a:prstGeom prst="rect">
            <a:avLst/>
          </a:prstGeom>
        </p:spPr>
        <p:txBody>
          <a:bodyPr wrap="square">
            <a:spAutoFit/>
          </a:bodyPr>
          <a:lstStyle/>
          <a:p>
            <a:pPr>
              <a:defRPr/>
            </a:pPr>
            <a:r>
              <a:rPr lang="ru-RU" sz="1200" dirty="0">
                <a:solidFill>
                  <a:schemeClr val="bg1"/>
                </a:solidFill>
                <a:latin typeface="Arial" pitchFamily="34" charset="0"/>
                <a:cs typeface="Arial" pitchFamily="34" charset="0"/>
              </a:rPr>
              <a:t>Днем и ночью немцы бомбили и обстреливали город. Немцы вели постоянные обстрелы, которые иногда  длились 26 часов подряд.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б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14875" y="571480"/>
            <a:ext cx="3665786" cy="5072098"/>
          </a:xfrm>
          <a:prstGeom prst="rect">
            <a:avLst/>
          </a:prstGeom>
        </p:spPr>
      </p:pic>
      <p:sp>
        <p:nvSpPr>
          <p:cNvPr id="3" name="TextBox 2"/>
          <p:cNvSpPr txBox="1"/>
          <p:nvPr/>
        </p:nvSpPr>
        <p:spPr>
          <a:xfrm>
            <a:off x="1214414" y="5929330"/>
            <a:ext cx="6793987" cy="276999"/>
          </a:xfrm>
          <a:prstGeom prst="rect">
            <a:avLst/>
          </a:prstGeom>
          <a:noFill/>
        </p:spPr>
        <p:txBody>
          <a:bodyPr wrap="square" rtlCol="0">
            <a:spAutoFit/>
          </a:bodyPr>
          <a:lstStyle/>
          <a:p>
            <a:r>
              <a:rPr lang="ru-RU" sz="1200" dirty="0">
                <a:solidFill>
                  <a:schemeClr val="bg1"/>
                </a:solidFill>
                <a:latin typeface="Arial" pitchFamily="34" charset="0"/>
                <a:cs typeface="Arial" pitchFamily="34" charset="0"/>
              </a:rPr>
              <a:t>Было очень страшно. Когда начинались обстрелы жители  прятались в бомбоубежищах.</a:t>
            </a:r>
          </a:p>
        </p:txBody>
      </p:sp>
      <p:pic>
        <p:nvPicPr>
          <p:cNvPr id="6" name="Рисунок 5" descr="images (6).jpg"/>
          <p:cNvPicPr>
            <a:picLocks noChangeAspect="1"/>
          </p:cNvPicPr>
          <p:nvPr/>
        </p:nvPicPr>
        <p:blipFill>
          <a:blip r:embed="rId3"/>
          <a:stretch>
            <a:fillRect/>
          </a:stretch>
        </p:blipFill>
        <p:spPr>
          <a:xfrm>
            <a:off x="809685" y="571480"/>
            <a:ext cx="3375251" cy="507209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ages (26).jpg"/>
          <p:cNvPicPr>
            <a:picLocks noChangeAspect="1"/>
          </p:cNvPicPr>
          <p:nvPr/>
        </p:nvPicPr>
        <p:blipFill>
          <a:blip r:embed="rId3"/>
          <a:stretch>
            <a:fillRect/>
          </a:stretch>
        </p:blipFill>
        <p:spPr>
          <a:xfrm>
            <a:off x="1428728" y="1000108"/>
            <a:ext cx="6087429" cy="4286280"/>
          </a:xfrm>
          <a:prstGeom prst="rect">
            <a:avLst/>
          </a:prstGeom>
        </p:spPr>
      </p:pic>
      <p:sp>
        <p:nvSpPr>
          <p:cNvPr id="3" name="Прямоугольник 2"/>
          <p:cNvSpPr/>
          <p:nvPr/>
        </p:nvSpPr>
        <p:spPr>
          <a:xfrm>
            <a:off x="500034" y="5643578"/>
            <a:ext cx="8072494" cy="830997"/>
          </a:xfrm>
          <a:prstGeom prst="rect">
            <a:avLst/>
          </a:prstGeom>
        </p:spPr>
        <p:txBody>
          <a:bodyPr wrap="square">
            <a:spAutoFit/>
          </a:bodyPr>
          <a:lstStyle/>
          <a:p>
            <a:r>
              <a:rPr lang="ru-RU" sz="1200" dirty="0">
                <a:solidFill>
                  <a:schemeClr val="bg1"/>
                </a:solidFill>
                <a:latin typeface="Arial" pitchFamily="34" charset="0"/>
                <a:cs typeface="Arial" pitchFamily="34" charset="0"/>
              </a:rPr>
              <a:t>Все жители встали на защиту города. Выпустили плакат: «Защитим город Ленина». Немецкая армия не встречала сопротивления в других странах. Гитлер был уверен, что и этот город упадет к его ногам. Но он просчитался.  Жители не допускали даже мысли о том, чтобы сдаться врагу. Все встали на защиту любимого города.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83343976c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8597" y="428604"/>
            <a:ext cx="3786214" cy="2558399"/>
          </a:xfrm>
          <a:prstGeom prst="rect">
            <a:avLst/>
          </a:prstGeom>
        </p:spPr>
      </p:pic>
      <p:pic>
        <p:nvPicPr>
          <p:cNvPr id="3" name="Рисунок 2" descr="3f69b3ee615ee768878df90930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7158" y="3143248"/>
            <a:ext cx="4373332" cy="3357586"/>
          </a:xfrm>
          <a:prstGeom prst="rect">
            <a:avLst/>
          </a:prstGeom>
        </p:spPr>
      </p:pic>
      <p:pic>
        <p:nvPicPr>
          <p:cNvPr id="4" name="Рисунок 3" descr="а9.jpg"/>
          <p:cNvPicPr>
            <a:picLocks noChangeAspect="1"/>
          </p:cNvPicPr>
          <p:nvPr/>
        </p:nvPicPr>
        <p:blipFill>
          <a:blip r:embed="rId5"/>
          <a:stretch>
            <a:fillRect/>
          </a:stretch>
        </p:blipFill>
        <p:spPr>
          <a:xfrm>
            <a:off x="4834618" y="428605"/>
            <a:ext cx="3485829" cy="2857520"/>
          </a:xfrm>
          <a:prstGeom prst="rect">
            <a:avLst/>
          </a:prstGeom>
        </p:spPr>
      </p:pic>
      <p:sp>
        <p:nvSpPr>
          <p:cNvPr id="5" name="TextBox 4"/>
          <p:cNvSpPr txBox="1"/>
          <p:nvPr/>
        </p:nvSpPr>
        <p:spPr>
          <a:xfrm>
            <a:off x="4929190" y="5500702"/>
            <a:ext cx="3714776" cy="938719"/>
          </a:xfrm>
          <a:prstGeom prst="rect">
            <a:avLst/>
          </a:prstGeom>
          <a:noFill/>
        </p:spPr>
        <p:txBody>
          <a:bodyPr wrap="square" rtlCol="0">
            <a:spAutoFit/>
          </a:bodyPr>
          <a:lstStyle/>
          <a:p>
            <a:r>
              <a:rPr lang="ru-RU" sz="1100" dirty="0">
                <a:solidFill>
                  <a:schemeClr val="bg1"/>
                </a:solidFill>
                <a:latin typeface="Arial" pitchFamily="34" charset="0"/>
                <a:cs typeface="Arial" pitchFamily="34" charset="0"/>
              </a:rPr>
              <a:t>На заводы пришли женщины, подростки. Они учились работать на станках, потому что на фронте были нужны мины, пушки, пулеметы, гранаты, снаряды. </a:t>
            </a:r>
          </a:p>
          <a:p>
            <a:r>
              <a:rPr lang="ru-RU" sz="1100" dirty="0">
                <a:solidFill>
                  <a:schemeClr val="bg1"/>
                </a:solidFill>
                <a:latin typeface="Arial" pitchFamily="34" charset="0"/>
                <a:cs typeface="Arial" pitchFamily="34" charset="0"/>
              </a:rPr>
              <a:t> </a:t>
            </a:r>
            <a:endParaRPr lang="ru-RU" sz="1400" dirty="0">
              <a:solidFill>
                <a:schemeClr val="bg1"/>
              </a:solidFill>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б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57356" y="428605"/>
            <a:ext cx="5572164" cy="5474234"/>
          </a:xfrm>
          <a:prstGeom prst="rect">
            <a:avLst/>
          </a:prstGeom>
        </p:spPr>
      </p:pic>
      <p:sp>
        <p:nvSpPr>
          <p:cNvPr id="5" name="TextBox 4"/>
          <p:cNvSpPr txBox="1"/>
          <p:nvPr/>
        </p:nvSpPr>
        <p:spPr>
          <a:xfrm>
            <a:off x="857224" y="6072206"/>
            <a:ext cx="8072494" cy="276999"/>
          </a:xfrm>
          <a:prstGeom prst="rect">
            <a:avLst/>
          </a:prstGeom>
          <a:noFill/>
        </p:spPr>
        <p:txBody>
          <a:bodyPr wrap="square" rtlCol="0">
            <a:spAutoFit/>
          </a:bodyPr>
          <a:lstStyle/>
          <a:p>
            <a:r>
              <a:rPr lang="ru-RU" sz="1200" dirty="0">
                <a:solidFill>
                  <a:schemeClr val="bg1"/>
                </a:solidFill>
                <a:latin typeface="Arial" pitchFamily="34" charset="0"/>
                <a:cs typeface="Arial" pitchFamily="34" charset="0"/>
              </a:rPr>
              <a:t>Маленькие дети жили в детских садиках. На стене дома плакат: «Воин Красной армии СПАСИ!»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age8663995.jpg"/>
          <p:cNvPicPr>
            <a:picLocks noChangeAspect="1"/>
          </p:cNvPicPr>
          <p:nvPr/>
        </p:nvPicPr>
        <p:blipFill>
          <a:blip r:embed="rId2"/>
          <a:stretch>
            <a:fillRect/>
          </a:stretch>
        </p:blipFill>
        <p:spPr>
          <a:xfrm>
            <a:off x="414308" y="500042"/>
            <a:ext cx="4343431" cy="2714644"/>
          </a:xfrm>
          <a:prstGeom prst="rect">
            <a:avLst/>
          </a:prstGeom>
        </p:spPr>
      </p:pic>
      <p:sp>
        <p:nvSpPr>
          <p:cNvPr id="5" name="TextBox 4"/>
          <p:cNvSpPr txBox="1"/>
          <p:nvPr/>
        </p:nvSpPr>
        <p:spPr>
          <a:xfrm>
            <a:off x="6643702" y="5286388"/>
            <a:ext cx="2214610" cy="769441"/>
          </a:xfrm>
          <a:prstGeom prst="rect">
            <a:avLst/>
          </a:prstGeom>
          <a:noFill/>
        </p:spPr>
        <p:txBody>
          <a:bodyPr wrap="square" rtlCol="0">
            <a:spAutoFit/>
          </a:bodyPr>
          <a:lstStyle/>
          <a:p>
            <a:r>
              <a:rPr lang="ru-RU" sz="1100" dirty="0">
                <a:solidFill>
                  <a:schemeClr val="bg1"/>
                </a:solidFill>
                <a:latin typeface="Arial" pitchFamily="34" charset="0"/>
                <a:cs typeface="Arial" pitchFamily="34" charset="0"/>
              </a:rPr>
              <a:t>Так проходили дни: дети кушали, играли, спали, гуляли, если не было бомбежки…</a:t>
            </a:r>
          </a:p>
        </p:txBody>
      </p:sp>
      <p:pic>
        <p:nvPicPr>
          <p:cNvPr id="4" name="Рисунок 3" descr="ж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57751" y="500042"/>
            <a:ext cx="4034409" cy="2736556"/>
          </a:xfrm>
          <a:prstGeom prst="rect">
            <a:avLst/>
          </a:prstGeom>
        </p:spPr>
      </p:pic>
      <p:pic>
        <p:nvPicPr>
          <p:cNvPr id="6" name="Рисунок 5" descr="в.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0" y="3500438"/>
            <a:ext cx="2000263" cy="2733479"/>
          </a:xfrm>
          <a:prstGeom prst="rect">
            <a:avLst/>
          </a:prstGeom>
        </p:spPr>
      </p:pic>
      <p:pic>
        <p:nvPicPr>
          <p:cNvPr id="7" name="Рисунок 6" descr="images (22).jpg"/>
          <p:cNvPicPr>
            <a:picLocks noChangeAspect="1"/>
          </p:cNvPicPr>
          <p:nvPr/>
        </p:nvPicPr>
        <p:blipFill>
          <a:blip r:embed="rId5"/>
          <a:stretch>
            <a:fillRect/>
          </a:stretch>
        </p:blipFill>
        <p:spPr>
          <a:xfrm>
            <a:off x="428596" y="3500438"/>
            <a:ext cx="4037223" cy="268658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164dc48a9e2f.jpg"/>
          <p:cNvPicPr>
            <a:picLocks noChangeAspect="1"/>
          </p:cNvPicPr>
          <p:nvPr/>
        </p:nvPicPr>
        <p:blipFill>
          <a:blip r:embed="rId3"/>
          <a:stretch>
            <a:fillRect/>
          </a:stretch>
        </p:blipFill>
        <p:spPr>
          <a:xfrm>
            <a:off x="571472" y="500042"/>
            <a:ext cx="8097295" cy="4883681"/>
          </a:xfrm>
          <a:prstGeom prst="rect">
            <a:avLst/>
          </a:prstGeom>
        </p:spPr>
      </p:pic>
      <p:sp>
        <p:nvSpPr>
          <p:cNvPr id="4" name="TextBox 3"/>
          <p:cNvSpPr txBox="1"/>
          <p:nvPr/>
        </p:nvSpPr>
        <p:spPr>
          <a:xfrm>
            <a:off x="500034" y="5786454"/>
            <a:ext cx="8929718" cy="830997"/>
          </a:xfrm>
          <a:prstGeom prst="rect">
            <a:avLst/>
          </a:prstGeom>
          <a:noFill/>
        </p:spPr>
        <p:txBody>
          <a:bodyPr wrap="square" rtlCol="0">
            <a:spAutoFit/>
          </a:bodyPr>
          <a:lstStyle/>
          <a:p>
            <a:r>
              <a:rPr lang="ru-RU" sz="1200" dirty="0">
                <a:solidFill>
                  <a:schemeClr val="bg1"/>
                </a:solidFill>
                <a:latin typeface="Arial" pitchFamily="34" charset="0"/>
                <a:cs typeface="Arial" pitchFamily="34" charset="0"/>
              </a:rPr>
              <a:t>Дети постарше продолжали учиться, чтобы отвлечься от ужаса войны.  Но, несмотря на трудности, город продолжал жить и бороться. Но в городе оставалось много людей, детей, а запасы продовольствия кончались. За кольцом блокады есть мука, мясо, масло. Но как доставить их в окруженный врагами город?</a:t>
            </a:r>
          </a:p>
          <a:p>
            <a:r>
              <a:rPr lang="ru-RU" sz="1200" dirty="0">
                <a:solidFill>
                  <a:schemeClr val="bg1"/>
                </a:solidFill>
                <a:latin typeface="Arial" pitchFamily="34" charset="0"/>
                <a:cs typeface="Arial" pitchFamily="34" charset="0"/>
              </a:rPr>
              <a:t>   </a:t>
            </a:r>
          </a:p>
        </p:txBody>
      </p:sp>
      <p:sp>
        <p:nvSpPr>
          <p:cNvPr id="6" name="Прямоугольник 5"/>
          <p:cNvSpPr/>
          <p:nvPr/>
        </p:nvSpPr>
        <p:spPr>
          <a:xfrm>
            <a:off x="2286000" y="2413338"/>
            <a:ext cx="4572000" cy="369332"/>
          </a:xfrm>
          <a:prstGeom prst="rect">
            <a:avLst/>
          </a:prstGeom>
        </p:spPr>
        <p:txBody>
          <a:bodyPr>
            <a:spAutoFit/>
          </a:bodyPr>
          <a:lstStyle/>
          <a:p>
            <a:endParaRPr lang="ru-RU" dirty="0">
              <a:solidFill>
                <a:schemeClr val="bg1"/>
              </a:solidFill>
              <a:latin typeface="Arial" pitchFamily="34" charset="0"/>
              <a:cs typeface="Arial" pitchFamily="34" charset="0"/>
            </a:endParaRPr>
          </a:p>
        </p:txBody>
      </p:sp>
      <p:sp>
        <p:nvSpPr>
          <p:cNvPr id="8" name="Прямоугольник 7"/>
          <p:cNvSpPr/>
          <p:nvPr/>
        </p:nvSpPr>
        <p:spPr>
          <a:xfrm>
            <a:off x="2286000" y="2413338"/>
            <a:ext cx="4572000" cy="369332"/>
          </a:xfrm>
          <a:prstGeom prst="rect">
            <a:avLst/>
          </a:prstGeom>
        </p:spPr>
        <p:txBody>
          <a:bodyPr>
            <a:spAutoFit/>
          </a:bodyPr>
          <a:lstStyle/>
          <a:p>
            <a:endParaRPr lang="ru-RU" dirty="0">
              <a:solidFill>
                <a:schemeClr val="bg1"/>
              </a:solidFill>
              <a:latin typeface="Arial"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3.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034" y="357166"/>
            <a:ext cx="5403377" cy="5990584"/>
          </a:xfrm>
          <a:prstGeom prst="rect">
            <a:avLst/>
          </a:prstGeom>
        </p:spPr>
      </p:pic>
      <p:sp>
        <p:nvSpPr>
          <p:cNvPr id="10" name="TextBox 9"/>
          <p:cNvSpPr txBox="1"/>
          <p:nvPr/>
        </p:nvSpPr>
        <p:spPr>
          <a:xfrm>
            <a:off x="6224598" y="2009764"/>
            <a:ext cx="3571900" cy="369332"/>
          </a:xfrm>
          <a:prstGeom prst="rect">
            <a:avLst/>
          </a:prstGeom>
          <a:noFill/>
        </p:spPr>
        <p:txBody>
          <a:bodyPr wrap="square" rtlCol="0">
            <a:spAutoFit/>
          </a:bodyPr>
          <a:lstStyle/>
          <a:p>
            <a:endParaRPr lang="ru-RU" dirty="0"/>
          </a:p>
        </p:txBody>
      </p:sp>
      <p:sp>
        <p:nvSpPr>
          <p:cNvPr id="11" name="TextBox 10"/>
          <p:cNvSpPr txBox="1"/>
          <p:nvPr/>
        </p:nvSpPr>
        <p:spPr>
          <a:xfrm>
            <a:off x="6215074" y="2000240"/>
            <a:ext cx="3571900" cy="369332"/>
          </a:xfrm>
          <a:prstGeom prst="rect">
            <a:avLst/>
          </a:prstGeom>
          <a:noFill/>
        </p:spPr>
        <p:txBody>
          <a:bodyPr wrap="square" rtlCol="0">
            <a:spAutoFit/>
          </a:bodyPr>
          <a:lstStyle/>
          <a:p>
            <a:endParaRPr lang="ru-RU" dirty="0"/>
          </a:p>
        </p:txBody>
      </p:sp>
      <p:sp>
        <p:nvSpPr>
          <p:cNvPr id="12" name="TextBox 11"/>
          <p:cNvSpPr txBox="1"/>
          <p:nvPr/>
        </p:nvSpPr>
        <p:spPr>
          <a:xfrm>
            <a:off x="6224598" y="2009764"/>
            <a:ext cx="3571900" cy="369332"/>
          </a:xfrm>
          <a:prstGeom prst="rect">
            <a:avLst/>
          </a:prstGeom>
          <a:noFill/>
        </p:spPr>
        <p:txBody>
          <a:bodyPr wrap="square" rtlCol="0">
            <a:spAutoFit/>
          </a:bodyPr>
          <a:lstStyle/>
          <a:p>
            <a:endParaRPr lang="ru-RU" dirty="0"/>
          </a:p>
        </p:txBody>
      </p:sp>
      <p:sp>
        <p:nvSpPr>
          <p:cNvPr id="13" name="Прямоугольник 12"/>
          <p:cNvSpPr/>
          <p:nvPr/>
        </p:nvSpPr>
        <p:spPr>
          <a:xfrm>
            <a:off x="6143636" y="1714488"/>
            <a:ext cx="2643206" cy="4524315"/>
          </a:xfrm>
          <a:prstGeom prst="rect">
            <a:avLst/>
          </a:prstGeom>
        </p:spPr>
        <p:txBody>
          <a:bodyPr wrap="square">
            <a:spAutoFit/>
          </a:bodyPr>
          <a:lstStyle/>
          <a:p>
            <a:r>
              <a:rPr lang="ru-RU" sz="1200" dirty="0">
                <a:solidFill>
                  <a:schemeClr val="bg1"/>
                </a:solidFill>
                <a:latin typeface="Arial" pitchFamily="34" charset="0"/>
                <a:cs typeface="Arial" pitchFamily="34" charset="0"/>
              </a:rPr>
              <a:t>Только одна дорога связывала блокадный город с Большой землей, то есть с землей, где не было врагов. И шла эта дорога по воде. По реке Волхов на пароходах везли муку до Ладожского озера. А потом перегружали ее на большие баржи. Зачем перегружали? Потому что пароходы не могут идти по бурному , как море Ладожскому озеру. Только большие баржи могли довезли драгоценный груз по озеру до берега. Целых 125 километров по воде! Опасен был такой длинный путь. Только храбрые моряки могли вести баржи. Почему? Вражеские самолеты постоянно летали над озером. Они бомбили суда, баржи. Наши моряки старались идти ночью, чтобы вражеские летчики не увидели барж.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карта дороги жизни.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0395" y="1571612"/>
            <a:ext cx="4177357" cy="4286281"/>
          </a:xfrm>
          <a:prstGeom prst="rect">
            <a:avLst/>
          </a:prstGeom>
        </p:spPr>
      </p:pic>
      <p:pic>
        <p:nvPicPr>
          <p:cNvPr id="4" name="Рисунок 3" descr="03.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57752" y="500042"/>
            <a:ext cx="3801696" cy="4214842"/>
          </a:xfrm>
          <a:prstGeom prst="rect">
            <a:avLst/>
          </a:prstGeom>
        </p:spPr>
      </p:pic>
      <p:cxnSp>
        <p:nvCxnSpPr>
          <p:cNvPr id="11" name="Прямая со стрелкой 10"/>
          <p:cNvCxnSpPr/>
          <p:nvPr/>
        </p:nvCxnSpPr>
        <p:spPr>
          <a:xfrm rot="5400000">
            <a:off x="3750463" y="1607331"/>
            <a:ext cx="857256" cy="35719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Прямоугольник 4"/>
          <p:cNvSpPr/>
          <p:nvPr/>
        </p:nvSpPr>
        <p:spPr>
          <a:xfrm>
            <a:off x="714348" y="500042"/>
            <a:ext cx="4143404" cy="107156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Прямоугольник 7"/>
          <p:cNvSpPr/>
          <p:nvPr/>
        </p:nvSpPr>
        <p:spPr>
          <a:xfrm>
            <a:off x="3286116" y="500042"/>
            <a:ext cx="1571636" cy="1071570"/>
          </a:xfrm>
          <a:prstGeom prst="rect">
            <a:avLst/>
          </a:prstGeom>
          <a:blipFill>
            <a:blip r:embed="rId5"/>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Прямоугольник 8"/>
          <p:cNvSpPr/>
          <p:nvPr/>
        </p:nvSpPr>
        <p:spPr>
          <a:xfrm>
            <a:off x="357158" y="6143644"/>
            <a:ext cx="8572528" cy="261610"/>
          </a:xfrm>
          <a:prstGeom prst="rect">
            <a:avLst/>
          </a:prstGeom>
        </p:spPr>
        <p:txBody>
          <a:bodyPr wrap="square">
            <a:spAutoFit/>
          </a:bodyPr>
          <a:lstStyle/>
          <a:p>
            <a:r>
              <a:rPr lang="ru-RU" sz="1100" dirty="0">
                <a:solidFill>
                  <a:schemeClr val="bg1"/>
                </a:solidFill>
                <a:latin typeface="Arial" pitchFamily="34" charset="0"/>
                <a:cs typeface="Arial" pitchFamily="34" charset="0"/>
              </a:rPr>
              <a:t>Когда баржи прибывали к берегу, солдаты перегружали муку в товарные вагоны и везли на поезде в город, на хлебозавод.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0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4414" y="285728"/>
            <a:ext cx="6929486" cy="4845708"/>
          </a:xfrm>
          <a:prstGeom prst="rect">
            <a:avLst/>
          </a:prstGeom>
        </p:spPr>
      </p:pic>
      <p:sp>
        <p:nvSpPr>
          <p:cNvPr id="5" name="Прямоугольник 4"/>
          <p:cNvSpPr/>
          <p:nvPr/>
        </p:nvSpPr>
        <p:spPr>
          <a:xfrm>
            <a:off x="642910" y="5357826"/>
            <a:ext cx="7858180" cy="1015663"/>
          </a:xfrm>
          <a:prstGeom prst="rect">
            <a:avLst/>
          </a:prstGeom>
        </p:spPr>
        <p:txBody>
          <a:bodyPr wrap="square">
            <a:spAutoFit/>
          </a:bodyPr>
          <a:lstStyle/>
          <a:p>
            <a:r>
              <a:rPr lang="ru-RU" sz="1200" dirty="0">
                <a:solidFill>
                  <a:schemeClr val="bg1"/>
                </a:solidFill>
                <a:latin typeface="Arial" pitchFamily="34" charset="0"/>
                <a:cs typeface="Arial" pitchFamily="34" charset="0"/>
              </a:rPr>
              <a:t>Кроме фашистов на осажденный город наступала зима – в тот год неожиданно суровая и морозная. На улице небывалый мороз. И в домах у горожан такой же мороз. Паровое отопление не действует, потому что нет угля, нет дров, чтобы топить печи. В городе нет электричества. В комнатах темно даже днем, потому что стекол в окнах нет. Они вылетели от бомбежек и обстрелов. Окна поэтому забивали фанерой, чтобы в комнате «не гулял» ветер.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85918" y="428604"/>
            <a:ext cx="1793303" cy="5997220"/>
          </a:xfrm>
          <a:prstGeom prst="rect">
            <a:avLst/>
          </a:prstGeom>
        </p:spPr>
      </p:pic>
      <p:sp>
        <p:nvSpPr>
          <p:cNvPr id="3" name="Прямоугольник 2"/>
          <p:cNvSpPr/>
          <p:nvPr/>
        </p:nvSpPr>
        <p:spPr>
          <a:xfrm>
            <a:off x="3857620" y="5572140"/>
            <a:ext cx="4572000" cy="461665"/>
          </a:xfrm>
          <a:prstGeom prst="rect">
            <a:avLst/>
          </a:prstGeom>
        </p:spPr>
        <p:txBody>
          <a:bodyPr>
            <a:spAutoFit/>
          </a:bodyPr>
          <a:lstStyle/>
          <a:p>
            <a:r>
              <a:rPr lang="ru-RU" sz="1200" dirty="0">
                <a:solidFill>
                  <a:schemeClr val="bg1"/>
                </a:solidFill>
                <a:latin typeface="Arial" pitchFamily="34" charset="0"/>
                <a:cs typeface="Arial" pitchFamily="34" charset="0"/>
              </a:rPr>
              <a:t>В городе не было электричества. Вот такие крохотные фитильки коптилок освещали комнаты жителей.</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0_ceeb8_49853294_L.jpg"/>
          <p:cNvPicPr>
            <a:picLocks noChangeAspect="1"/>
          </p:cNvPicPr>
          <p:nvPr/>
        </p:nvPicPr>
        <p:blipFill>
          <a:blip r:embed="rId2"/>
          <a:stretch>
            <a:fillRect/>
          </a:stretch>
        </p:blipFill>
        <p:spPr>
          <a:xfrm>
            <a:off x="857224" y="928670"/>
            <a:ext cx="7556348" cy="4643470"/>
          </a:xfrm>
          <a:prstGeom prst="rect">
            <a:avLst/>
          </a:prstGeom>
        </p:spPr>
      </p:pic>
      <p:sp>
        <p:nvSpPr>
          <p:cNvPr id="5" name="Прямоугольник 4"/>
          <p:cNvSpPr/>
          <p:nvPr/>
        </p:nvSpPr>
        <p:spPr>
          <a:xfrm>
            <a:off x="1500166" y="5929330"/>
            <a:ext cx="5715008" cy="276999"/>
          </a:xfrm>
          <a:prstGeom prst="rect">
            <a:avLst/>
          </a:prstGeom>
        </p:spPr>
        <p:txBody>
          <a:bodyPr wrap="square">
            <a:spAutoFit/>
          </a:bodyPr>
          <a:lstStyle/>
          <a:p>
            <a:r>
              <a:rPr lang="ru-RU" sz="1200" dirty="0">
                <a:solidFill>
                  <a:schemeClr val="bg1"/>
                </a:solidFill>
                <a:latin typeface="Arial" pitchFamily="34" charset="0"/>
                <a:cs typeface="Arial" pitchFamily="34" charset="0"/>
              </a:rPr>
              <a:t>Вот такой кусочек хлеба по карточкам получали люди на целый день!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4348" y="785794"/>
            <a:ext cx="5357850" cy="5114312"/>
          </a:xfrm>
          <a:prstGeom prst="rect">
            <a:avLst/>
          </a:prstGeom>
        </p:spPr>
      </p:pic>
      <p:sp>
        <p:nvSpPr>
          <p:cNvPr id="4" name="TextBox 3"/>
          <p:cNvSpPr txBox="1"/>
          <p:nvPr/>
        </p:nvSpPr>
        <p:spPr>
          <a:xfrm>
            <a:off x="785786" y="6000768"/>
            <a:ext cx="7715304" cy="677108"/>
          </a:xfrm>
          <a:prstGeom prst="rect">
            <a:avLst/>
          </a:prstGeom>
          <a:noFill/>
        </p:spPr>
        <p:txBody>
          <a:bodyPr wrap="square" rtlCol="0">
            <a:spAutoFit/>
          </a:bodyPr>
          <a:lstStyle/>
          <a:p>
            <a:r>
              <a:rPr lang="ru-RU" sz="1200" dirty="0">
                <a:solidFill>
                  <a:schemeClr val="bg1"/>
                </a:solidFill>
                <a:latin typeface="Arial" pitchFamily="34" charset="0"/>
                <a:cs typeface="Arial" pitchFamily="34" charset="0"/>
              </a:rPr>
              <a:t>Работающие получали два таких кусочка…Конечно, этого не хватало. Постоянно хотелось есть, а ведь надо было идти на работу, выпускать снаряды для фронта. </a:t>
            </a:r>
          </a:p>
          <a:p>
            <a:endParaRPr lang="ru-RU" sz="1400" dirty="0">
              <a:solidFill>
                <a:schemeClr val="bg1"/>
              </a:solidFill>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images (18).jpg"/>
          <p:cNvPicPr>
            <a:picLocks noChangeAspect="1"/>
          </p:cNvPicPr>
          <p:nvPr/>
        </p:nvPicPr>
        <p:blipFill>
          <a:blip r:embed="rId2"/>
          <a:stretch>
            <a:fillRect/>
          </a:stretch>
        </p:blipFill>
        <p:spPr>
          <a:xfrm>
            <a:off x="1357291" y="785795"/>
            <a:ext cx="6215105" cy="4120884"/>
          </a:xfrm>
          <a:prstGeom prst="rect">
            <a:avLst/>
          </a:prstGeom>
        </p:spPr>
      </p:pic>
      <p:sp>
        <p:nvSpPr>
          <p:cNvPr id="3" name="TextBox 2"/>
          <p:cNvSpPr txBox="1"/>
          <p:nvPr/>
        </p:nvSpPr>
        <p:spPr>
          <a:xfrm>
            <a:off x="857224" y="5857892"/>
            <a:ext cx="7072362" cy="430887"/>
          </a:xfrm>
          <a:prstGeom prst="rect">
            <a:avLst/>
          </a:prstGeom>
          <a:noFill/>
        </p:spPr>
        <p:txBody>
          <a:bodyPr wrap="square" rtlCol="0">
            <a:spAutoFit/>
          </a:bodyPr>
          <a:lstStyle/>
          <a:p>
            <a:r>
              <a:rPr lang="ru-RU" sz="1100" dirty="0">
                <a:solidFill>
                  <a:schemeClr val="bg1"/>
                </a:solidFill>
                <a:latin typeface="Arial" pitchFamily="34" charset="0"/>
                <a:cs typeface="Arial" pitchFamily="34" charset="0"/>
              </a:rPr>
              <a:t>Но даже в это тяжелое время детям на Новый год дарили радость. Были устроены новогодние елки. И самым дорогим подарком  были не игрушки, а малюсенький кусочек сахара!</a:t>
            </a:r>
            <a:endParaRPr lang="ru-RU" sz="1400" dirty="0">
              <a:solidFill>
                <a:schemeClr val="bg1"/>
              </a:solidFill>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д2.jpg"/>
          <p:cNvPicPr>
            <a:picLocks noChangeAspect="1"/>
          </p:cNvPicPr>
          <p:nvPr/>
        </p:nvPicPr>
        <p:blipFill>
          <a:blip r:embed="rId2"/>
          <a:stretch>
            <a:fillRect/>
          </a:stretch>
        </p:blipFill>
        <p:spPr>
          <a:xfrm>
            <a:off x="845495" y="1142984"/>
            <a:ext cx="7369843" cy="3857652"/>
          </a:xfrm>
          <a:prstGeom prst="rect">
            <a:avLst/>
          </a:prstGeom>
        </p:spPr>
      </p:pic>
      <p:sp>
        <p:nvSpPr>
          <p:cNvPr id="3" name="Прямоугольник 2"/>
          <p:cNvSpPr/>
          <p:nvPr/>
        </p:nvSpPr>
        <p:spPr>
          <a:xfrm>
            <a:off x="785786" y="5572140"/>
            <a:ext cx="7500990" cy="646331"/>
          </a:xfrm>
          <a:prstGeom prst="rect">
            <a:avLst/>
          </a:prstGeom>
        </p:spPr>
        <p:txBody>
          <a:bodyPr wrap="square">
            <a:spAutoFit/>
          </a:bodyPr>
          <a:lstStyle/>
          <a:p>
            <a:r>
              <a:rPr lang="ru-RU" sz="1200" dirty="0">
                <a:solidFill>
                  <a:schemeClr val="bg1"/>
                </a:solidFill>
                <a:latin typeface="Arial" pitchFamily="34" charset="0"/>
                <a:cs typeface="Arial" pitchFamily="34" charset="0"/>
              </a:rPr>
              <a:t>С наступлением зимы наши бойцы с нетерпением ждали морозов. Каждый день специальная разведывательная группа измеряла толщину льда, чтобы можно было по замершему озеру доставлять все необходимое в осажденный город.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14414" y="647643"/>
            <a:ext cx="6640744" cy="4638745"/>
          </a:xfrm>
          <a:prstGeom prst="rect">
            <a:avLst/>
          </a:prstGeom>
        </p:spPr>
      </p:pic>
      <p:sp>
        <p:nvSpPr>
          <p:cNvPr id="3" name="Прямоугольник 2"/>
          <p:cNvSpPr/>
          <p:nvPr/>
        </p:nvSpPr>
        <p:spPr>
          <a:xfrm>
            <a:off x="571472" y="5643578"/>
            <a:ext cx="8072494" cy="677108"/>
          </a:xfrm>
          <a:prstGeom prst="rect">
            <a:avLst/>
          </a:prstGeom>
        </p:spPr>
        <p:txBody>
          <a:bodyPr wrap="square">
            <a:spAutoFit/>
          </a:bodyPr>
          <a:lstStyle/>
          <a:p>
            <a:r>
              <a:rPr lang="ru-RU" sz="1400" dirty="0">
                <a:solidFill>
                  <a:schemeClr val="bg1"/>
                </a:solidFill>
                <a:latin typeface="Arial" pitchFamily="34" charset="0"/>
                <a:cs typeface="Arial" pitchFamily="34" charset="0"/>
              </a:rPr>
              <a:t> </a:t>
            </a:r>
            <a:r>
              <a:rPr lang="ru-RU" sz="1200" dirty="0">
                <a:solidFill>
                  <a:schemeClr val="bg1"/>
                </a:solidFill>
                <a:latin typeface="Arial" pitchFamily="34" charset="0"/>
                <a:cs typeface="Arial" pitchFamily="34" charset="0"/>
              </a:rPr>
              <a:t>Когда лед немного окреп, в путь сначала отправились конные повозки. (Они легче, чем машины. А тяжелая машина могла провалиться под лед.) В город с незахваченной немцами, как ее называли, Большой  Земли, везли мешки с зерном, продуктами.</a:t>
            </a:r>
            <a:endParaRPr lang="ru-RU" sz="1400" dirty="0">
              <a:solidFill>
                <a:schemeClr val="bg1"/>
              </a:solidFill>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13.JPG"/>
          <p:cNvPicPr>
            <a:picLocks noChangeAspect="1"/>
          </p:cNvPicPr>
          <p:nvPr/>
        </p:nvPicPr>
        <p:blipFill>
          <a:blip r:embed="rId3"/>
          <a:stretch>
            <a:fillRect/>
          </a:stretch>
        </p:blipFill>
        <p:spPr>
          <a:xfrm>
            <a:off x="899564" y="428603"/>
            <a:ext cx="7172898" cy="5213665"/>
          </a:xfrm>
          <a:prstGeom prst="rect">
            <a:avLst/>
          </a:prstGeom>
        </p:spPr>
      </p:pic>
      <p:sp>
        <p:nvSpPr>
          <p:cNvPr id="3" name="Прямоугольник 2"/>
          <p:cNvSpPr/>
          <p:nvPr/>
        </p:nvSpPr>
        <p:spPr>
          <a:xfrm>
            <a:off x="714348" y="5715016"/>
            <a:ext cx="7786742" cy="646331"/>
          </a:xfrm>
          <a:prstGeom prst="rect">
            <a:avLst/>
          </a:prstGeom>
        </p:spPr>
        <p:txBody>
          <a:bodyPr wrap="square">
            <a:spAutoFit/>
          </a:bodyPr>
          <a:lstStyle/>
          <a:p>
            <a:r>
              <a:rPr lang="ru-RU" sz="1200" dirty="0">
                <a:solidFill>
                  <a:schemeClr val="bg1"/>
                </a:solidFill>
                <a:latin typeface="Arial" pitchFamily="34" charset="0"/>
                <a:cs typeface="Arial" pitchFamily="34" charset="0"/>
              </a:rPr>
              <a:t>А из осажденного города вывозили совсем ослабевших людей – стариков, детей и женщин. Также вывозили культурные ценности, промышленное оборудование, все, что могло пострадать во время бомбежек и надо было непременно сохранить.</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034" y="500042"/>
            <a:ext cx="3826000" cy="5344343"/>
          </a:xfrm>
          <a:prstGeom prst="rect">
            <a:avLst/>
          </a:prstGeom>
        </p:spPr>
      </p:pic>
      <p:sp>
        <p:nvSpPr>
          <p:cNvPr id="3" name="Прямоугольник 2"/>
          <p:cNvSpPr/>
          <p:nvPr/>
        </p:nvSpPr>
        <p:spPr>
          <a:xfrm>
            <a:off x="5143504" y="428604"/>
            <a:ext cx="3286148" cy="1384995"/>
          </a:xfrm>
          <a:prstGeom prst="rect">
            <a:avLst/>
          </a:prstGeom>
        </p:spPr>
        <p:txBody>
          <a:bodyPr wrap="square">
            <a:spAutoFit/>
          </a:bodyPr>
          <a:lstStyle/>
          <a:p>
            <a:r>
              <a:rPr lang="ru-RU" sz="1200" dirty="0">
                <a:solidFill>
                  <a:schemeClr val="bg1"/>
                </a:solidFill>
                <a:latin typeface="Arial" pitchFamily="34" charset="0"/>
                <a:cs typeface="Arial" pitchFamily="34" charset="0"/>
              </a:rPr>
              <a:t>После долгой, очень долгой зимы в Ленинград пришла весна. Голодные люди съедали свежие зеленые листочки с деревьев, траву. Ленинградцы превращали свои чудесные городские парки и сады в огороды с неуклюжими грядками. </a:t>
            </a:r>
          </a:p>
        </p:txBody>
      </p:sp>
      <p:pic>
        <p:nvPicPr>
          <p:cNvPr id="5" name="Рисунок 4" descr="images (2).jpg"/>
          <p:cNvPicPr>
            <a:picLocks noChangeAspect="1"/>
          </p:cNvPicPr>
          <p:nvPr/>
        </p:nvPicPr>
        <p:blipFill>
          <a:blip r:embed="rId4"/>
          <a:stretch>
            <a:fillRect/>
          </a:stretch>
        </p:blipFill>
        <p:spPr>
          <a:xfrm>
            <a:off x="4500562" y="3071810"/>
            <a:ext cx="4186735" cy="278608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9492" y="714356"/>
            <a:ext cx="7953036" cy="4357718"/>
          </a:xfrm>
          <a:prstGeom prst="rect">
            <a:avLst/>
          </a:prstGeom>
        </p:spPr>
      </p:pic>
      <p:sp>
        <p:nvSpPr>
          <p:cNvPr id="3" name="Прямоугольник 2"/>
          <p:cNvSpPr/>
          <p:nvPr/>
        </p:nvSpPr>
        <p:spPr>
          <a:xfrm>
            <a:off x="357158" y="5429264"/>
            <a:ext cx="8215370" cy="830997"/>
          </a:xfrm>
          <a:prstGeom prst="rect">
            <a:avLst/>
          </a:prstGeom>
        </p:spPr>
        <p:txBody>
          <a:bodyPr wrap="square">
            <a:spAutoFit/>
          </a:bodyPr>
          <a:lstStyle/>
          <a:p>
            <a:r>
              <a:rPr lang="ru-RU" sz="1200" dirty="0">
                <a:solidFill>
                  <a:schemeClr val="bg1"/>
                </a:solidFill>
                <a:latin typeface="Arial" pitchFamily="34" charset="0"/>
                <a:cs typeface="Arial" pitchFamily="34" charset="0"/>
              </a:rPr>
              <a:t>Семь дней и ночей шел кровопролитный бой. И, наконец, настал час, когда воины двух фронтов (Ленинградского и Волховского), прорвав блокаду, соединились. Весь мир слушал сообщение советского радио: «…После семидневных боев войска Волховского и Ленинградского фронтов соединились и тем самым прорвали блокаду Ленинграда…»</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2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158" y="819714"/>
            <a:ext cx="8374036" cy="4823864"/>
          </a:xfrm>
          <a:prstGeom prst="rect">
            <a:avLst/>
          </a:prstGeom>
        </p:spPr>
      </p:pic>
      <p:sp>
        <p:nvSpPr>
          <p:cNvPr id="3" name="Прямоугольник 2"/>
          <p:cNvSpPr/>
          <p:nvPr/>
        </p:nvSpPr>
        <p:spPr>
          <a:xfrm>
            <a:off x="357158" y="5929330"/>
            <a:ext cx="8358246" cy="461665"/>
          </a:xfrm>
          <a:prstGeom prst="rect">
            <a:avLst/>
          </a:prstGeom>
        </p:spPr>
        <p:txBody>
          <a:bodyPr wrap="square">
            <a:spAutoFit/>
          </a:bodyPr>
          <a:lstStyle/>
          <a:p>
            <a:r>
              <a:rPr lang="ru-RU" sz="1200" dirty="0">
                <a:solidFill>
                  <a:schemeClr val="bg1"/>
                </a:solidFill>
                <a:latin typeface="Arial" pitchFamily="34" charset="0"/>
                <a:cs typeface="Arial" pitchFamily="34" charset="0"/>
              </a:rPr>
              <a:t>Блокада прорвана! Люди выходили на улицы, обнимали друг друга, плакали и смеялись, не могли поверить, что смогли дожить до этого прекрасного дня.</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538" y="356990"/>
            <a:ext cx="2714644" cy="3072010"/>
          </a:xfrm>
          <a:prstGeom prst="rect">
            <a:avLst/>
          </a:prstGeom>
        </p:spPr>
      </p:pic>
      <p:pic>
        <p:nvPicPr>
          <p:cNvPr id="3" name="Рисунок 2" descr="к6.jpg"/>
          <p:cNvPicPr>
            <a:picLocks noChangeAspect="1"/>
          </p:cNvPicPr>
          <p:nvPr/>
        </p:nvPicPr>
        <p:blipFill>
          <a:blip r:embed="rId4"/>
          <a:stretch>
            <a:fillRect/>
          </a:stretch>
        </p:blipFill>
        <p:spPr>
          <a:xfrm>
            <a:off x="4429124" y="537916"/>
            <a:ext cx="3643338" cy="2748208"/>
          </a:xfrm>
          <a:prstGeom prst="rect">
            <a:avLst/>
          </a:prstGeom>
        </p:spPr>
      </p:pic>
      <p:sp>
        <p:nvSpPr>
          <p:cNvPr id="4" name="Прямоугольник 3"/>
          <p:cNvSpPr/>
          <p:nvPr/>
        </p:nvSpPr>
        <p:spPr>
          <a:xfrm>
            <a:off x="428596" y="5357826"/>
            <a:ext cx="8358246" cy="1015663"/>
          </a:xfrm>
          <a:prstGeom prst="rect">
            <a:avLst/>
          </a:prstGeom>
        </p:spPr>
        <p:txBody>
          <a:bodyPr wrap="square">
            <a:spAutoFit/>
          </a:bodyPr>
          <a:lstStyle/>
          <a:p>
            <a:r>
              <a:rPr lang="ru-RU" sz="1200" dirty="0">
                <a:solidFill>
                  <a:schemeClr val="bg1"/>
                </a:solidFill>
                <a:latin typeface="Arial" pitchFamily="34" charset="0"/>
                <a:cs typeface="Arial" pitchFamily="34" charset="0"/>
              </a:rPr>
              <a:t>Защитники города – и взрослые и дети - были награждены орденами и медалями. Одни из них были на фронте с оружием в руках. За мужество, храбрость их наградили медалями «За оборону Ленинграда». Другие голодали и мерзли в блокадном городе, тушили вместе с бойцами зажигательные бомбы, работали на заводе – помогали делать снаряды и были награждены медалями « За доблестный труд в годы Великой Отечественной Войны».</a:t>
            </a:r>
            <a:endParaRPr lang="ru-RU" dirty="0"/>
          </a:p>
        </p:txBody>
      </p:sp>
      <p:pic>
        <p:nvPicPr>
          <p:cNvPr id="5" name="Рисунок 4" descr="images (3).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1538" y="3643314"/>
            <a:ext cx="863939" cy="1643074"/>
          </a:xfrm>
          <a:prstGeom prst="rect">
            <a:avLst/>
          </a:prstGeom>
        </p:spPr>
      </p:pic>
      <p:pic>
        <p:nvPicPr>
          <p:cNvPr id="6" name="Рисунок 5" descr="скачанные файлы (1).jpg"/>
          <p:cNvPicPr>
            <a:picLocks noChangeAspect="1"/>
          </p:cNvPicPr>
          <p:nvPr/>
        </p:nvPicPr>
        <p:blipFill>
          <a:blip r:embed="rId6"/>
          <a:stretch>
            <a:fillRect/>
          </a:stretch>
        </p:blipFill>
        <p:spPr>
          <a:xfrm>
            <a:off x="2285984" y="3643314"/>
            <a:ext cx="1437690" cy="1643074"/>
          </a:xfrm>
          <a:prstGeom prst="rect">
            <a:avLst/>
          </a:prstGeom>
        </p:spPr>
      </p:pic>
      <p:pic>
        <p:nvPicPr>
          <p:cNvPr id="7" name="Рисунок 6" descr="скачанные файлы (2).jpg"/>
          <p:cNvPicPr>
            <a:picLocks noChangeAspect="1"/>
          </p:cNvPicPr>
          <p:nvPr/>
        </p:nvPicPr>
        <p:blipFill>
          <a:blip r:embed="rId7"/>
          <a:stretch>
            <a:fillRect/>
          </a:stretch>
        </p:blipFill>
        <p:spPr>
          <a:xfrm>
            <a:off x="6357950" y="3556495"/>
            <a:ext cx="1500198" cy="1729893"/>
          </a:xfrm>
          <a:prstGeom prst="rect">
            <a:avLst/>
          </a:prstGeom>
        </p:spPr>
      </p:pic>
      <p:pic>
        <p:nvPicPr>
          <p:cNvPr id="11" name="Рисунок 10" descr="скачанные файлы (3).jpg"/>
          <p:cNvPicPr>
            <a:picLocks noChangeAspect="1"/>
          </p:cNvPicPr>
          <p:nvPr/>
        </p:nvPicPr>
        <p:blipFill>
          <a:blip r:embed="rId8"/>
          <a:stretch>
            <a:fillRect/>
          </a:stretch>
        </p:blipFill>
        <p:spPr>
          <a:xfrm>
            <a:off x="5143504" y="3571876"/>
            <a:ext cx="874065" cy="171451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000364" y="4357694"/>
            <a:ext cx="3071818" cy="1015663"/>
          </a:xfrm>
          <a:prstGeom prst="rect">
            <a:avLst/>
          </a:prstGeom>
        </p:spPr>
        <p:txBody>
          <a:bodyPr wrap="square">
            <a:spAutoFit/>
          </a:bodyPr>
          <a:lstStyle/>
          <a:p>
            <a:r>
              <a:rPr lang="ru-RU" sz="1000" dirty="0">
                <a:solidFill>
                  <a:schemeClr val="bg1"/>
                </a:solidFill>
                <a:latin typeface="Arial" pitchFamily="34" charset="0"/>
                <a:cs typeface="Arial" pitchFamily="34" charset="0"/>
              </a:rPr>
              <a:t>А это бетонная площадка, над которой поднимаются две половины несомкнутой дуги. Это памятник солдатам, матросам, летчикам – всем тем, кто не дал врагу сомкнуть кольцо вокруг Ладожского озера, кто спас Ленинград от голодной смерти.</a:t>
            </a:r>
          </a:p>
        </p:txBody>
      </p:sp>
      <p:sp>
        <p:nvSpPr>
          <p:cNvPr id="7" name="Прямоугольник 6"/>
          <p:cNvSpPr/>
          <p:nvPr/>
        </p:nvSpPr>
        <p:spPr>
          <a:xfrm>
            <a:off x="6143636" y="5143512"/>
            <a:ext cx="3000364" cy="1477328"/>
          </a:xfrm>
          <a:prstGeom prst="rect">
            <a:avLst/>
          </a:prstGeom>
        </p:spPr>
        <p:txBody>
          <a:bodyPr wrap="square">
            <a:spAutoFit/>
          </a:bodyPr>
          <a:lstStyle/>
          <a:p>
            <a:r>
              <a:rPr lang="ru-RU" sz="1000" dirty="0">
                <a:solidFill>
                  <a:schemeClr val="bg1"/>
                </a:solidFill>
                <a:latin typeface="Arial" pitchFamily="34" charset="0"/>
                <a:cs typeface="Arial" pitchFamily="34" charset="0"/>
              </a:rPr>
              <a:t>Вот монумент в память павших зенитчиков. Здесь стояла зенитная батарея, защищавшая Дорогу жизни. Много раз бомбили ее фашистские самолеты. Падали убитые герои – зенитчики, на их место становились другие герои, и батарея не умолкала. Грозен и меток был ее огонь, немало вражеских самолетов погибло от ее залпов.</a:t>
            </a:r>
          </a:p>
        </p:txBody>
      </p:sp>
      <p:pic>
        <p:nvPicPr>
          <p:cNvPr id="9" name="Рисунок 8" descr="images (7).jpg"/>
          <p:cNvPicPr>
            <a:picLocks noChangeAspect="1"/>
          </p:cNvPicPr>
          <p:nvPr/>
        </p:nvPicPr>
        <p:blipFill>
          <a:blip r:embed="rId3"/>
          <a:stretch>
            <a:fillRect/>
          </a:stretch>
        </p:blipFill>
        <p:spPr>
          <a:xfrm>
            <a:off x="6250926" y="1571612"/>
            <a:ext cx="2514948" cy="3357586"/>
          </a:xfrm>
          <a:prstGeom prst="rect">
            <a:avLst/>
          </a:prstGeom>
        </p:spPr>
      </p:pic>
      <p:sp>
        <p:nvSpPr>
          <p:cNvPr id="10" name="TextBox 9"/>
          <p:cNvSpPr txBox="1"/>
          <p:nvPr/>
        </p:nvSpPr>
        <p:spPr>
          <a:xfrm>
            <a:off x="1000100" y="785794"/>
            <a:ext cx="7286676" cy="461665"/>
          </a:xfrm>
          <a:prstGeom prst="rect">
            <a:avLst/>
          </a:prstGeom>
          <a:noFill/>
        </p:spPr>
        <p:txBody>
          <a:bodyPr wrap="square" rtlCol="0">
            <a:spAutoFit/>
          </a:bodyPr>
          <a:lstStyle/>
          <a:p>
            <a:r>
              <a:rPr lang="ru-RU" sz="2400" dirty="0">
                <a:solidFill>
                  <a:schemeClr val="accent3">
                    <a:lumMod val="60000"/>
                    <a:lumOff val="40000"/>
                  </a:schemeClr>
                </a:solidFill>
              </a:rPr>
              <a:t>Мемориальный ансамбль «Дорога жизни»</a:t>
            </a:r>
          </a:p>
        </p:txBody>
      </p:sp>
      <p:pic>
        <p:nvPicPr>
          <p:cNvPr id="11" name="Рисунок 10" descr="images (3).jpg"/>
          <p:cNvPicPr>
            <a:picLocks noChangeAspect="1"/>
          </p:cNvPicPr>
          <p:nvPr/>
        </p:nvPicPr>
        <p:blipFill>
          <a:blip r:embed="rId4"/>
          <a:stretch>
            <a:fillRect/>
          </a:stretch>
        </p:blipFill>
        <p:spPr>
          <a:xfrm>
            <a:off x="2928926" y="2071678"/>
            <a:ext cx="3113213" cy="2071702"/>
          </a:xfrm>
          <a:prstGeom prst="rect">
            <a:avLst/>
          </a:prstGeom>
        </p:spPr>
      </p:pic>
      <p:pic>
        <p:nvPicPr>
          <p:cNvPr id="13" name="Рисунок 12" descr="скачанные файлы (1).jpg"/>
          <p:cNvPicPr>
            <a:picLocks noChangeAspect="1"/>
          </p:cNvPicPr>
          <p:nvPr/>
        </p:nvPicPr>
        <p:blipFill>
          <a:blip r:embed="rId5"/>
          <a:stretch>
            <a:fillRect/>
          </a:stretch>
        </p:blipFill>
        <p:spPr>
          <a:xfrm>
            <a:off x="714348" y="4071942"/>
            <a:ext cx="1810633" cy="1752600"/>
          </a:xfrm>
          <a:prstGeom prst="rect">
            <a:avLst/>
          </a:prstGeom>
        </p:spPr>
      </p:pic>
      <p:pic>
        <p:nvPicPr>
          <p:cNvPr id="3" name="Рисунок 2" descr="л2.jpg"/>
          <p:cNvPicPr>
            <a:picLocks noChangeAspect="1"/>
          </p:cNvPicPr>
          <p:nvPr/>
        </p:nvPicPr>
        <p:blipFill>
          <a:blip r:embed="rId6"/>
          <a:stretch>
            <a:fillRect/>
          </a:stretch>
        </p:blipFill>
        <p:spPr>
          <a:xfrm>
            <a:off x="428596" y="1357298"/>
            <a:ext cx="2320618" cy="2571768"/>
          </a:xfrm>
          <a:prstGeom prst="rect">
            <a:avLst/>
          </a:prstGeom>
        </p:spPr>
      </p:pic>
      <p:sp>
        <p:nvSpPr>
          <p:cNvPr id="15" name="TextBox 14"/>
          <p:cNvSpPr txBox="1"/>
          <p:nvPr/>
        </p:nvSpPr>
        <p:spPr>
          <a:xfrm>
            <a:off x="357158" y="5929330"/>
            <a:ext cx="2286016" cy="707886"/>
          </a:xfrm>
          <a:prstGeom prst="rect">
            <a:avLst/>
          </a:prstGeom>
          <a:noFill/>
        </p:spPr>
        <p:txBody>
          <a:bodyPr wrap="square" rtlCol="0">
            <a:spAutoFit/>
          </a:bodyPr>
          <a:lstStyle/>
          <a:p>
            <a:r>
              <a:rPr lang="ru-RU" sz="1000" dirty="0">
                <a:solidFill>
                  <a:schemeClr val="bg1"/>
                </a:solidFill>
                <a:latin typeface="Arial" pitchFamily="34" charset="0"/>
                <a:cs typeface="Arial" pitchFamily="34" charset="0"/>
              </a:rPr>
              <a:t>Цветок посвящен детям: «Во имя жизни и против войны. Детям – юным героям Ленинграда 1941-1944</a:t>
            </a: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1680</TotalTime>
  <Words>1248</Words>
  <Application>Microsoft Office PowerPoint</Application>
  <PresentationFormat>Экран (4:3)</PresentationFormat>
  <Paragraphs>52</Paragraphs>
  <Slides>25</Slides>
  <Notes>18</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Calibri</vt:lpstr>
      <vt:lpstr>Verdana</vt:lpstr>
      <vt:lpstr>Wingdings 2</vt:lpstr>
      <vt:lpstr>Бумажная</vt:lpstr>
      <vt:lpstr>27 ЯНВАРЯ 1944года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Krokoz™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27 ЯНВАРЯ 1944года  70 лет назад</dc:title>
  <dc:creator>nady</dc:creator>
  <cp:lastModifiedBy>Василий Гребцов</cp:lastModifiedBy>
  <cp:revision>183</cp:revision>
  <dcterms:created xsi:type="dcterms:W3CDTF">2014-01-16T14:40:29Z</dcterms:created>
  <dcterms:modified xsi:type="dcterms:W3CDTF">2025-02-10T09:13:51Z</dcterms:modified>
</cp:coreProperties>
</file>