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7" r:id="rId1"/>
  </p:sldMasterIdLst>
  <p:sldIdLst>
    <p:sldId id="256" r:id="rId2"/>
    <p:sldId id="280" r:id="rId3"/>
    <p:sldId id="257" r:id="rId4"/>
    <p:sldId id="260" r:id="rId5"/>
    <p:sldId id="263" r:id="rId6"/>
    <p:sldId id="261" r:id="rId7"/>
    <p:sldId id="267" r:id="rId8"/>
    <p:sldId id="266" r:id="rId9"/>
    <p:sldId id="277" r:id="rId10"/>
    <p:sldId id="262" r:id="rId11"/>
    <p:sldId id="265" r:id="rId12"/>
    <p:sldId id="276" r:id="rId13"/>
    <p:sldId id="279" r:id="rId14"/>
    <p:sldId id="273" r:id="rId15"/>
    <p:sldId id="258" r:id="rId16"/>
    <p:sldId id="269" r:id="rId17"/>
    <p:sldId id="272" r:id="rId18"/>
    <p:sldId id="271" r:id="rId19"/>
    <p:sldId id="270" r:id="rId20"/>
    <p:sldId id="268" r:id="rId21"/>
    <p:sldId id="275" r:id="rId22"/>
    <p:sldId id="278" r:id="rId23"/>
    <p:sldId id="274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606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9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289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50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0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5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79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5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6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79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7432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42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9437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826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90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0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104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hyperlink" Target="https://kulturologia.ru/files/u18214/YanaFefelova14.jpg" TargetMode="External"/><Relationship Id="rId18" Type="http://schemas.openxmlformats.org/officeDocument/2006/relationships/hyperlink" Target="https://kulturologia.ru/files/u18214/YanaFefelova12.jpg" TargetMode="External"/><Relationship Id="rId26" Type="http://schemas.openxmlformats.org/officeDocument/2006/relationships/hyperlink" Target="https://kulturologia.ru/files/u18214/YanaFefelova.jpg" TargetMode="External"/><Relationship Id="rId3" Type="http://schemas.openxmlformats.org/officeDocument/2006/relationships/hyperlink" Target="https://imgprx.livejournal.net/b86d2b9934458da7a420f15452ac72e0b7851db7/hJKge5PZdU1O0i2muMkHBNqEJjlVemMHzoZ-l3jfmtRT683s7Yzapt93Q3bDfdI7g2mc3s6hglpIXDUqy7SiwvINhtvu1LtMSuKSTXU4i0K_aYwZ--pt3pCgZcK2xqZY" TargetMode="External"/><Relationship Id="rId21" Type="http://schemas.openxmlformats.org/officeDocument/2006/relationships/hyperlink" Target="https://ic.pics.livejournal.com/galiark/86823631/729873/729873_original.jpg" TargetMode="External"/><Relationship Id="rId7" Type="http://schemas.openxmlformats.org/officeDocument/2006/relationships/hyperlink" Target="https://avatars.dzeninfra.ru/get-zen_doc/5221694/pub_635a3f3a5271450f6bd72d73_6368b1b644dbb37ff90e1fa3/scale_1200" TargetMode="External"/><Relationship Id="rId12" Type="http://schemas.openxmlformats.org/officeDocument/2006/relationships/hyperlink" Target="https://kulturologia.ru/files/u18214/YanaFefelova20.jpg" TargetMode="External"/><Relationship Id="rId17" Type="http://schemas.openxmlformats.org/officeDocument/2006/relationships/hyperlink" Target="https://kulturologia.ru/files/u18214/YanaFefelova11.jpg" TargetMode="External"/><Relationship Id="rId25" Type="http://schemas.openxmlformats.org/officeDocument/2006/relationships/hyperlink" Target="https://avatars.dzeninfra.ru/get-zen_doc/3342202/pub_62790f4cf680416ea3f8b745_6279edfc269c6d00ac11342e/scale_1200" TargetMode="External"/><Relationship Id="rId33" Type="http://schemas.openxmlformats.org/officeDocument/2006/relationships/hyperlink" Target="https://ic.pics.livejournal.com/galiark/86823631/727592/727592_original.jpg" TargetMode="External"/><Relationship Id="rId2" Type="http://schemas.openxmlformats.org/officeDocument/2006/relationships/hyperlink" Target="https://ic.pics.livejournal.com/galiark/86823631/724698/724698_original.jpg" TargetMode="External"/><Relationship Id="rId16" Type="http://schemas.openxmlformats.org/officeDocument/2006/relationships/hyperlink" Target="https://avatars.dzeninfra.ru/get-zen_doc/5231833/pub_635a3f3a5271450f6bd72d73_6368bb33cb61ae6e5dcb04f6/scale_1200" TargetMode="External"/><Relationship Id="rId20" Type="http://schemas.openxmlformats.org/officeDocument/2006/relationships/hyperlink" Target="https://kulturologia.ru/files/u18214/YanaFefelova15.jpg" TargetMode="External"/><Relationship Id="rId29" Type="http://schemas.openxmlformats.org/officeDocument/2006/relationships/hyperlink" Target="https://kulturologia.ru/files/u18214/YanaFefelova9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vatars.dzeninfra.ru/get-zen_doc/1916740/pub_635a3f3a5271450f6bd72d73_6368b6060a83ad7a744c6c5c/scale_1200" TargetMode="External"/><Relationship Id="rId11" Type="http://schemas.openxmlformats.org/officeDocument/2006/relationships/hyperlink" Target="https://avatars.dzeninfra.ru/get-zen_doc/1709225/pub_635a3f3a5271450f6bd72d73_6368b9815e270b3d5212b027/scale_1200" TargetMode="External"/><Relationship Id="rId24" Type="http://schemas.openxmlformats.org/officeDocument/2006/relationships/hyperlink" Target="https://kulturologia.ru/files/u18214/YanaFefelova1.jpg" TargetMode="External"/><Relationship Id="rId32" Type="http://schemas.openxmlformats.org/officeDocument/2006/relationships/hyperlink" Target="https://ic.pics.livejournal.com/galiark/86823631/726675/726675_original.jpg" TargetMode="External"/><Relationship Id="rId5" Type="http://schemas.openxmlformats.org/officeDocument/2006/relationships/hyperlink" Target="https://avatars.dzeninfra.ru/get-zen_doc/1549204/pub_635a3f3a5271450f6bd72d73_6368b5c90536227c00ab88bf/scale_1200" TargetMode="External"/><Relationship Id="rId15" Type="http://schemas.openxmlformats.org/officeDocument/2006/relationships/hyperlink" Target="https://avatars.dzeninfra.ru/get-zen_doc/5249897/pub_62790f4cf680416ea3f8b745_6279d34fd4ec0d1542271869/scale_1200" TargetMode="External"/><Relationship Id="rId23" Type="http://schemas.openxmlformats.org/officeDocument/2006/relationships/hyperlink" Target="https://avatars.dzeninfra.ru/get-zen_doc/4340823/pub_635a3f3a5271450f6bd72d73_6368bb830a64446b34354e4f/scale_1200" TargetMode="External"/><Relationship Id="rId28" Type="http://schemas.openxmlformats.org/officeDocument/2006/relationships/hyperlink" Target="https://kulturologia.ru/files/u18214/YanaFefelova18.jpg" TargetMode="External"/><Relationship Id="rId10" Type="http://schemas.openxmlformats.org/officeDocument/2006/relationships/hyperlink" Target="https://avatars.dzeninfra.ru/get-zen_doc/3950646/pub_62790f4cf680416ea3f8b745_6279af1c794d713356895169/scale_1200" TargetMode="External"/><Relationship Id="rId19" Type="http://schemas.openxmlformats.org/officeDocument/2006/relationships/hyperlink" Target="https://avatars.dzeninfra.ru/get-zen_doc/118017/pub_62790f4cf680416ea3f8b745_6279e477aef4a05c455a01d7/scale_1200" TargetMode="External"/><Relationship Id="rId31" Type="http://schemas.openxmlformats.org/officeDocument/2006/relationships/hyperlink" Target="https://ic.pics.livejournal.com/galiark/86823631/726302/726302_original.jpg" TargetMode="External"/><Relationship Id="rId4" Type="http://schemas.openxmlformats.org/officeDocument/2006/relationships/hyperlink" Target="https://avatars.dzeninfra.ru/get-zen_doc/5218804/pub_635a3f3a5271450f6bd72d73_6368b5a5cb61ae6e5dc631b1/scale_1200" TargetMode="External"/><Relationship Id="rId9" Type="http://schemas.openxmlformats.org/officeDocument/2006/relationships/hyperlink" Target="https://avatars.dzeninfra.ru/get-zen_doc/4909470/pub_635a3f3a5271450f6bd72d73_6368b68e40167a493e89eca3/scale_1200" TargetMode="External"/><Relationship Id="rId14" Type="http://schemas.openxmlformats.org/officeDocument/2006/relationships/hyperlink" Target="https://avatars.dzeninfra.ru/get-zen_doc/5218869/pub_635a3f3a5271450f6bd72d73_6368bacb1126787da0493a57/scale_1200" TargetMode="External"/><Relationship Id="rId22" Type="http://schemas.openxmlformats.org/officeDocument/2006/relationships/hyperlink" Target="https://ic.pics.livejournal.com/galiark/86823631/730572/730572_original.jpg" TargetMode="External"/><Relationship Id="rId27" Type="http://schemas.openxmlformats.org/officeDocument/2006/relationships/hyperlink" Target="https://kulturologia.ru/files/u18214/YanaFefelova21.jpg" TargetMode="External"/><Relationship Id="rId30" Type="http://schemas.openxmlformats.org/officeDocument/2006/relationships/hyperlink" Target="https://kulturologia.ru/files/u18214/YanaFefelova3.jpg" TargetMode="External"/><Relationship Id="rId8" Type="http://schemas.openxmlformats.org/officeDocument/2006/relationships/hyperlink" Target="https://avatars.dzeninfra.ru/get-zen_doc/5159028/pub_635a3f3a5271450f6bd72d73_6368b63e6c1c540c4f79b7d4/scale_1200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yamarimaru.livejournal.com/357671.html" TargetMode="External"/><Relationship Id="rId3" Type="http://schemas.openxmlformats.org/officeDocument/2006/relationships/hyperlink" Target="https://www.livemaster.ru/topic/228671-skazochnaya-zhivopis-yany-fefelovoj" TargetMode="External"/><Relationship Id="rId7" Type="http://schemas.openxmlformats.org/officeDocument/2006/relationships/hyperlink" Target="https://lovelypuppets.ru/blog/lavandovaya-ledi-ot-yany-fefyolovoj-yana-fefelova/" TargetMode="External"/><Relationship Id="rId2" Type="http://schemas.openxmlformats.org/officeDocument/2006/relationships/hyperlink" Target="https://kulturologia.ru/blogs/041116/32077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rodom.livejournal.com/1373628.html" TargetMode="External"/><Relationship Id="rId5" Type="http://schemas.openxmlformats.org/officeDocument/2006/relationships/hyperlink" Target="https://dzen.ru/a/Y1o_OlJxRQ9r1y1z" TargetMode="External"/><Relationship Id="rId4" Type="http://schemas.openxmlformats.org/officeDocument/2006/relationships/hyperlink" Target="https://galiark.livejournal.com/2586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465" y="1743740"/>
            <a:ext cx="6964326" cy="2530548"/>
          </a:xfrm>
        </p:spPr>
        <p:txBody>
          <a:bodyPr/>
          <a:lstStyle/>
          <a:p>
            <a:pPr algn="ctr"/>
            <a:br>
              <a:rPr lang="ru-RU" b="1" i="0" dirty="0">
                <a:effectLst/>
                <a:latin typeface="-apple-system"/>
              </a:rPr>
            </a:br>
            <a:br>
              <a:rPr lang="ru-RU" b="1" i="0" dirty="0">
                <a:effectLst/>
                <a:latin typeface="-apple-system"/>
              </a:rPr>
            </a:br>
            <a:br>
              <a:rPr lang="ru-RU" b="1" i="0" dirty="0">
                <a:effectLst/>
                <a:latin typeface="-apple-system"/>
              </a:rPr>
            </a:br>
            <a:br>
              <a:rPr lang="ru-RU" b="1" i="0" dirty="0">
                <a:effectLst/>
                <a:latin typeface="-apple-system"/>
              </a:rPr>
            </a:br>
            <a:br>
              <a:rPr lang="ru-RU" b="1" i="0" dirty="0">
                <a:effectLst/>
                <a:latin typeface="-apple-system"/>
              </a:rPr>
            </a:br>
            <a:r>
              <a:rPr lang="ru-RU" sz="2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Методическая разработка  </a:t>
            </a:r>
            <a:br>
              <a:rPr lang="ru-RU" sz="2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по изобразительному искусству на тему: «</a:t>
            </a:r>
            <a:r>
              <a:rPr lang="ru-RU" sz="2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Необычные миры художницы Яны </a:t>
            </a:r>
            <a:r>
              <a:rPr lang="ru-RU" sz="2800" b="1" i="0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Фефелевой</a:t>
            </a:r>
            <a:r>
              <a:rPr lang="ru-RU" sz="2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».</a:t>
            </a:r>
            <a:br>
              <a:rPr lang="ru-RU" sz="2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</a:b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Яна Фефелова ">
            <a:extLst>
              <a:ext uri="{FF2B5EF4-FFF2-40B4-BE49-F238E27FC236}">
                <a16:creationId xmlns:a16="http://schemas.microsoft.com/office/drawing/2014/main" id="{54802FED-7E90-4D45-9D21-A8081A798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"/>
          <a:stretch/>
        </p:blipFill>
        <p:spPr bwMode="auto">
          <a:xfrm>
            <a:off x="7729871" y="1169028"/>
            <a:ext cx="4334538" cy="538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C77440-9A80-4E89-B33C-491C7C1197BD}"/>
              </a:ext>
            </a:extLst>
          </p:cNvPr>
          <p:cNvSpPr txBox="1"/>
          <p:nvPr/>
        </p:nvSpPr>
        <p:spPr>
          <a:xfrm>
            <a:off x="1765005" y="127592"/>
            <a:ext cx="85804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Муниципальное учреждение дополнительного образования</a:t>
            </a:r>
            <a:b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«Центр эстетического воспитания детей»</a:t>
            </a:r>
            <a:b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города Саранска Республики Мордовия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4E2435-1542-439A-8A4B-AE0F5967DC8B}"/>
              </a:ext>
            </a:extLst>
          </p:cNvPr>
          <p:cNvSpPr txBox="1"/>
          <p:nvPr/>
        </p:nvSpPr>
        <p:spPr>
          <a:xfrm>
            <a:off x="127592" y="4714515"/>
            <a:ext cx="55182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i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Подготовила: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педагог дополнительного образования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студии изобразительного искусства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Павельева Елена Федоровна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                              Саранск 2024</a:t>
            </a:r>
            <a:endParaRPr lang="ru-RU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26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0C564-95C8-4152-8C08-880AF1D33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42" y="148856"/>
            <a:ext cx="8946560" cy="667782"/>
          </a:xfrm>
        </p:spPr>
        <p:txBody>
          <a:bodyPr>
            <a:normAutofit/>
          </a:bodyPr>
          <a:lstStyle/>
          <a:p>
            <a:r>
              <a:rPr lang="ru-RU" sz="2400" b="1" dirty="0"/>
              <a:t>Биография художника.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20D03C-3F26-4C64-8CDA-D2D6A00F3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469" y="414670"/>
            <a:ext cx="7538483" cy="60180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0" i="0" dirty="0">
                <a:effectLst/>
                <a:latin typeface="Arial Black" panose="020B0A04020102020204" pitchFamily="34" charset="0"/>
              </a:rPr>
              <a:t>Художница Яна </a:t>
            </a:r>
            <a:r>
              <a:rPr lang="ru-RU" sz="1600" b="0" i="0" dirty="0" err="1">
                <a:effectLst/>
                <a:latin typeface="Arial Black" panose="020B0A04020102020204" pitchFamily="34" charset="0"/>
              </a:rPr>
              <a:t>Фефелева</a:t>
            </a:r>
            <a:r>
              <a:rPr lang="ru-RU" sz="1600" b="0" i="0" dirty="0">
                <a:effectLst/>
                <a:latin typeface="Arial Black" panose="020B0A04020102020204" pitchFamily="34" charset="0"/>
              </a:rPr>
              <a:t> родом из города Днепропетровск, в настоящее время проживает в Москве. Ее картины - это отражение эмоций художницы ,как она сама говорит.</a:t>
            </a:r>
          </a:p>
          <a:p>
            <a:pPr marL="0" indent="0">
              <a:buNone/>
            </a:pPr>
            <a:r>
              <a:rPr lang="ru-RU" sz="1600" b="0" i="0" dirty="0">
                <a:effectLst/>
                <a:latin typeface="Arial Black" panose="020B0A04020102020204" pitchFamily="34" charset="0"/>
              </a:rPr>
              <a:t>Украинская художница Яна </a:t>
            </a:r>
            <a:r>
              <a:rPr lang="ru-RU" sz="1600" b="0" i="0" dirty="0" err="1">
                <a:effectLst/>
                <a:latin typeface="Arial Black" panose="020B0A04020102020204" pitchFamily="34" charset="0"/>
              </a:rPr>
              <a:t>Фефелева</a:t>
            </a:r>
            <a:r>
              <a:rPr lang="ru-RU" sz="1600" b="0" i="0" dirty="0">
                <a:effectLst/>
                <a:latin typeface="Arial Black" panose="020B0A04020102020204" pitchFamily="34" charset="0"/>
              </a:rPr>
              <a:t>  р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одилась в 1974 году. В детстве больше всего любила рисовать. После школы поступила в строительную академию на архитектурный факультет. В 2010 году закончив учёбу в академии занялась реализацией своих идей и задумок, решив посвятить этому занятию всё свое время.</a:t>
            </a:r>
            <a:b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b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Помимо живописи, на сегодня, стараюсь максимально использовать все возможные материалы, работаю с полимерной глиной, шерстью, создаю украшения и подарки, занимаюсь текстилем и декорированием интерьеров, а также пробую себя в фотографии. Правда, фотограф я не профессиональный, и при создании любой фотографии руководствуюсь лишь своими эмоциями. Как правило чувства, заставляющие сделать снимок, это радость, восхищение красотой окружающих меня предметов или людей, желание поэкспериментировать с композицией или светом.</a:t>
            </a:r>
            <a:b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br>
              <a:rPr lang="ru-RU" sz="16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ru-RU" sz="1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В общем я только учусь, пытаюсь видеть в окружающем меня мире что-то интересное. И главной задачей опубликованных мною картин, фотографий и прочее, это просто желание поделится эмоциями</a:t>
            </a:r>
            <a:r>
              <a:rPr lang="ru-RU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1AA1ADF-C6D5-4398-831F-6DA568FED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20" y="1337631"/>
            <a:ext cx="3999912" cy="399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7068ED-CDB5-460E-A0BE-99F62C749295}"/>
              </a:ext>
            </a:extLst>
          </p:cNvPr>
          <p:cNvSpPr txBox="1"/>
          <p:nvPr/>
        </p:nvSpPr>
        <p:spPr>
          <a:xfrm>
            <a:off x="925033" y="3244334"/>
            <a:ext cx="82295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556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E0D3EF-5866-4CD9-8F14-67D5692A4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363" y="1414130"/>
            <a:ext cx="11057860" cy="4657062"/>
          </a:xfrm>
        </p:spPr>
        <p:txBody>
          <a:bodyPr>
            <a:noAutofit/>
          </a:bodyPr>
          <a:lstStyle/>
          <a:p>
            <a:pPr algn="ctr"/>
            <a:r>
              <a:rPr lang="ru-RU" sz="32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В работах </a:t>
            </a:r>
            <a:r>
              <a:rPr lang="ru-RU" sz="32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украинского художника</a:t>
            </a:r>
            <a:r>
              <a:rPr lang="ru-RU" sz="3200" b="1" i="1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                                 Яны </a:t>
            </a:r>
            <a:r>
              <a:rPr lang="ru-RU" sz="3200" b="1" i="1" dirty="0" err="1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Фефеловой</a:t>
            </a:r>
            <a:r>
              <a:rPr lang="ru-RU" sz="32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 оживает самая настоящая сказка, заставляющая поверить в мечты, чудеса и волшебство. Но в то же время, все её картины несут в себе глубокий скрытый смысл, оставляющий пространство не только для воображения, но и для размышления…</a:t>
            </a:r>
            <a:b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29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BBEAF-24B3-4E3E-A9EE-DE873A64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6326"/>
            <a:ext cx="8596668" cy="584790"/>
          </a:xfrm>
        </p:spPr>
        <p:txBody>
          <a:bodyPr>
            <a:normAutofit/>
          </a:bodyPr>
          <a:lstStyle/>
          <a:p>
            <a:r>
              <a:rPr lang="ru-RU" sz="2400" b="1" i="0" dirty="0">
                <a:effectLst/>
                <a:latin typeface="-apple-system"/>
              </a:rPr>
              <a:t>Река жизни.</a:t>
            </a:r>
            <a:endParaRPr lang="ru-RU" sz="2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BC0943-5AF1-4740-A014-083F87986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09" y="1414131"/>
            <a:ext cx="8944393" cy="4627232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Звучит негромко вдалеке</a:t>
            </a:r>
            <a:b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Мелодия волшебной скрипки</a:t>
            </a:r>
            <a:b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И жизнь, как лодка по реке</a:t>
            </a:r>
            <a:b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Скользит по этой глади зыбкой.</a:t>
            </a:r>
            <a:b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К каким причалит берегам?</a:t>
            </a:r>
            <a:b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Какие не увидит дали?</a:t>
            </a:r>
            <a:b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О, жизнь! Кладу к твоим ногам</a:t>
            </a:r>
            <a:b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PT Serif" panose="020A0603040505020204" pitchFamily="18" charset="-52"/>
              </a:rPr>
              <a:t>Цветы из скорби и печали…</a:t>
            </a:r>
          </a:p>
          <a:p>
            <a:pPr marL="0" indent="0">
              <a:buNone/>
            </a:pPr>
            <a:r>
              <a:rPr lang="ru-RU" b="0" i="1" u="none" strike="noStrike" dirty="0">
                <a:solidFill>
                  <a:srgbClr val="FF0000"/>
                </a:solidFill>
                <a:effectLst/>
                <a:latin typeface="PT Serif" panose="020A0603040505020204" pitchFamily="18" charset="-52"/>
              </a:rPr>
              <a:t>Инна </a:t>
            </a:r>
            <a:r>
              <a:rPr lang="ru-RU" b="0" i="1" u="none" strike="noStrike" dirty="0" err="1">
                <a:solidFill>
                  <a:srgbClr val="FF0000"/>
                </a:solidFill>
                <a:effectLst/>
                <a:latin typeface="PT Serif" panose="020A0603040505020204" pitchFamily="18" charset="-52"/>
              </a:rPr>
              <a:t>Костяковская</a:t>
            </a:r>
            <a:endParaRPr lang="ru-RU" b="0" i="0" dirty="0">
              <a:solidFill>
                <a:srgbClr val="FF0000"/>
              </a:solidFill>
              <a:effectLst/>
              <a:latin typeface="PT Serif" panose="020A0603040505020204" pitchFamily="18" charset="-52"/>
            </a:endParaRPr>
          </a:p>
          <a:p>
            <a:endParaRPr lang="ru-RU" dirty="0"/>
          </a:p>
        </p:txBody>
      </p:sp>
      <p:pic>
        <p:nvPicPr>
          <p:cNvPr id="2050" name="Picture 2" descr="Река жизни. ">
            <a:extLst>
              <a:ext uri="{FF2B5EF4-FFF2-40B4-BE49-F238E27FC236}">
                <a16:creationId xmlns:a16="http://schemas.microsoft.com/office/drawing/2014/main" id="{9847050D-1C33-4D57-A392-B8583F3DF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951" y="478243"/>
            <a:ext cx="7972841" cy="575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3E02D1-A69D-4D70-AF3F-67067AD79B35}"/>
              </a:ext>
            </a:extLst>
          </p:cNvPr>
          <p:cNvSpPr txBox="1"/>
          <p:nvPr/>
        </p:nvSpPr>
        <p:spPr>
          <a:xfrm>
            <a:off x="7198242" y="3051544"/>
            <a:ext cx="409353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1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660CD-D04B-4E35-AC80-2C120D53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131024"/>
            <a:ext cx="8912495" cy="685614"/>
          </a:xfrm>
        </p:spPr>
        <p:txBody>
          <a:bodyPr>
            <a:normAutofit/>
          </a:bodyPr>
          <a:lstStyle/>
          <a:p>
            <a:r>
              <a:rPr lang="ru-RU" sz="2400" b="1" i="0" dirty="0">
                <a:effectLst/>
                <a:latin typeface="-apple-system"/>
              </a:rPr>
              <a:t>Толкователь снов.</a:t>
            </a:r>
            <a:endParaRPr lang="ru-RU" sz="2400" b="1" dirty="0"/>
          </a:p>
        </p:txBody>
      </p:sp>
      <p:pic>
        <p:nvPicPr>
          <p:cNvPr id="3074" name="Picture 2" descr="Толкователь снов.">
            <a:extLst>
              <a:ext uri="{FF2B5EF4-FFF2-40B4-BE49-F238E27FC236}">
                <a16:creationId xmlns:a16="http://schemas.microsoft.com/office/drawing/2014/main" id="{FAA4266E-0B9A-44A9-A96C-E4184F37D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084" y="685614"/>
            <a:ext cx="7251339" cy="604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8BA9FD-58DF-430A-9C21-8F3ECFE300AF}"/>
              </a:ext>
            </a:extLst>
          </p:cNvPr>
          <p:cNvSpPr txBox="1"/>
          <p:nvPr/>
        </p:nvSpPr>
        <p:spPr>
          <a:xfrm>
            <a:off x="9274000" y="3244333"/>
            <a:ext cx="23899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57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AD7594E-CE39-45B2-8EF1-81BCFFF72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405" y="137892"/>
            <a:ext cx="10951535" cy="482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0" dirty="0">
                <a:solidFill>
                  <a:schemeClr val="accent1"/>
                </a:solidFill>
                <a:effectLst/>
                <a:latin typeface="-apple-system"/>
              </a:rPr>
              <a:t>Сон трубочиста </a:t>
            </a:r>
            <a:r>
              <a:rPr lang="ru-RU" sz="2400" b="1" i="0" dirty="0" err="1">
                <a:solidFill>
                  <a:schemeClr val="accent1"/>
                </a:solidFill>
                <a:effectLst/>
                <a:latin typeface="-apple-system"/>
              </a:rPr>
              <a:t>Вильгельмэ</a:t>
            </a:r>
            <a:r>
              <a:rPr lang="ru-RU" sz="2400" b="1" i="0" dirty="0">
                <a:solidFill>
                  <a:schemeClr val="accent1"/>
                </a:solidFill>
                <a:effectLst/>
                <a:latin typeface="-apple-system"/>
              </a:rPr>
              <a:t> </a:t>
            </a:r>
            <a:r>
              <a:rPr lang="ru-RU" sz="2400" b="1" i="0" dirty="0" err="1">
                <a:solidFill>
                  <a:schemeClr val="accent1"/>
                </a:solidFill>
                <a:effectLst/>
                <a:latin typeface="-apple-system"/>
              </a:rPr>
              <a:t>Матрино</a:t>
            </a:r>
            <a:r>
              <a:rPr lang="ru-RU" sz="2400" b="1" i="0" dirty="0">
                <a:solidFill>
                  <a:schemeClr val="accent1"/>
                </a:solidFill>
                <a:effectLst/>
                <a:latin typeface="-apple-system"/>
              </a:rPr>
              <a:t>.                              Чаепитие.</a:t>
            </a:r>
          </a:p>
          <a:p>
            <a:endParaRPr lang="ru-RU" dirty="0"/>
          </a:p>
        </p:txBody>
      </p:sp>
      <p:pic>
        <p:nvPicPr>
          <p:cNvPr id="4098" name="Picture 2" descr="Сон трубочиста Вильгельмэ Матрино. ">
            <a:extLst>
              <a:ext uri="{FF2B5EF4-FFF2-40B4-BE49-F238E27FC236}">
                <a16:creationId xmlns:a16="http://schemas.microsoft.com/office/drawing/2014/main" id="{9CA9F03B-32DF-4E6F-9E7A-B19A3072E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5" y="697838"/>
            <a:ext cx="5659155" cy="553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A8D1E8-5946-447E-ACE4-9E1D85B5C085}"/>
              </a:ext>
            </a:extLst>
          </p:cNvPr>
          <p:cNvSpPr txBox="1"/>
          <p:nvPr/>
        </p:nvSpPr>
        <p:spPr>
          <a:xfrm>
            <a:off x="1871330" y="3244334"/>
            <a:ext cx="879312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4)                                                                          (Фото 5)</a:t>
            </a:r>
            <a:endParaRPr lang="ru-RU" dirty="0"/>
          </a:p>
        </p:txBody>
      </p:sp>
      <p:pic>
        <p:nvPicPr>
          <p:cNvPr id="7" name="Picture 2" descr="Чаепитие. Художница Яна Фефелева. ">
            <a:extLst>
              <a:ext uri="{FF2B5EF4-FFF2-40B4-BE49-F238E27FC236}">
                <a16:creationId xmlns:a16="http://schemas.microsoft.com/office/drawing/2014/main" id="{DA70038B-7A09-4A45-B572-24CA591CE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856" y="697838"/>
            <a:ext cx="4614448" cy="554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295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E0D3EF-5866-4CD9-8F14-67D5692A4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484" y="978195"/>
            <a:ext cx="11015330" cy="4169538"/>
          </a:xfrm>
        </p:spPr>
        <p:txBody>
          <a:bodyPr>
            <a:noAutofit/>
          </a:bodyPr>
          <a:lstStyle/>
          <a:p>
            <a:pPr algn="ctr"/>
            <a:r>
              <a:rPr lang="ru-RU" sz="3600" b="0" i="0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Серия картин "Письма к Элизе". Главная героиня книги - молода девушка Элиза, которая получает письма, автор которых ей не известен. Это не любовные письма, но они полны любви. Через них она пытается прийти домой: к Богу,                 к любви, к себе самой.</a:t>
            </a:r>
            <a:endParaRPr lang="ru-RU" sz="36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15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-5">
            <a:extLst>
              <a:ext uri="{FF2B5EF4-FFF2-40B4-BE49-F238E27FC236}">
                <a16:creationId xmlns:a16="http://schemas.microsoft.com/office/drawing/2014/main" id="{59FB42CD-C7FF-4949-9F6A-1473C5998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81" y="382612"/>
            <a:ext cx="3667033" cy="554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-6">
            <a:extLst>
              <a:ext uri="{FF2B5EF4-FFF2-40B4-BE49-F238E27FC236}">
                <a16:creationId xmlns:a16="http://schemas.microsoft.com/office/drawing/2014/main" id="{BFA2AC60-BED3-4C36-9238-4AA79C8C9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263" y="382612"/>
            <a:ext cx="3731253" cy="554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-7">
            <a:extLst>
              <a:ext uri="{FF2B5EF4-FFF2-40B4-BE49-F238E27FC236}">
                <a16:creationId xmlns:a16="http://schemas.microsoft.com/office/drawing/2014/main" id="{52CC8C2B-0638-45E3-B3B0-301B4C537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076" y="382612"/>
            <a:ext cx="3699143" cy="554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09A340-DE06-4B09-97C7-2F93BCB90E76}"/>
              </a:ext>
            </a:extLst>
          </p:cNvPr>
          <p:cNvSpPr txBox="1"/>
          <p:nvPr/>
        </p:nvSpPr>
        <p:spPr>
          <a:xfrm>
            <a:off x="1041991" y="3057988"/>
            <a:ext cx="1066445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6)                                         (Фото 7)                                         (Фото 8)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331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28A99-9CCA-440D-9CAF-8DBC9BE5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14" y="116958"/>
            <a:ext cx="10688132" cy="1057792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effectLst/>
                <a:latin typeface="-apple-system"/>
              </a:rPr>
              <a:t>             Элиза                                                              Очаровательная Элиза.</a:t>
            </a:r>
            <a:endParaRPr lang="ru-RU" sz="2400" b="1" dirty="0">
              <a:latin typeface="-apple-system"/>
            </a:endParaRPr>
          </a:p>
        </p:txBody>
      </p:sp>
      <p:pic>
        <p:nvPicPr>
          <p:cNvPr id="16386" name="Picture 2" descr="Элиза. Автор: Яна Фефелова. ">
            <a:extLst>
              <a:ext uri="{FF2B5EF4-FFF2-40B4-BE49-F238E27FC236}">
                <a16:creationId xmlns:a16="http://schemas.microsoft.com/office/drawing/2014/main" id="{7E912157-DA94-4703-B915-5A6F40C0A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12" y="645854"/>
            <a:ext cx="3954736" cy="581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Очаровательная Элиза. Автор: Яна Фефелова.">
            <a:extLst>
              <a:ext uri="{FF2B5EF4-FFF2-40B4-BE49-F238E27FC236}">
                <a16:creationId xmlns:a16="http://schemas.microsoft.com/office/drawing/2014/main" id="{35153D9C-BB9E-4595-AEEE-0924D87E2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758" y="645854"/>
            <a:ext cx="3855188" cy="576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8F71CD-19B6-41CA-92F9-0D817B0D4BB2}"/>
              </a:ext>
            </a:extLst>
          </p:cNvPr>
          <p:cNvSpPr txBox="1"/>
          <p:nvPr/>
        </p:nvSpPr>
        <p:spPr>
          <a:xfrm>
            <a:off x="900913" y="5869172"/>
            <a:ext cx="106881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              (Фото 9)                                                                          (Фото 10)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819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CEF5A-B24D-40C7-9141-132FF3DC8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35" y="255181"/>
            <a:ext cx="8838067" cy="1675219"/>
          </a:xfrm>
        </p:spPr>
        <p:txBody>
          <a:bodyPr>
            <a:normAutofit/>
          </a:bodyPr>
          <a:lstStyle/>
          <a:p>
            <a:pPr algn="ctr"/>
            <a:r>
              <a:rPr lang="ru-RU" sz="2400" b="1" i="0" dirty="0">
                <a:effectLst/>
                <a:latin typeface="-apple-system"/>
              </a:rPr>
              <a:t>Мысли мужские, мысли женские.</a:t>
            </a:r>
            <a:endParaRPr lang="ru-RU" sz="2400" b="1" dirty="0"/>
          </a:p>
        </p:txBody>
      </p:sp>
      <p:pic>
        <p:nvPicPr>
          <p:cNvPr id="6146" name="Picture 2" descr="Мысли мужские, мысли женские.">
            <a:extLst>
              <a:ext uri="{FF2B5EF4-FFF2-40B4-BE49-F238E27FC236}">
                <a16:creationId xmlns:a16="http://schemas.microsoft.com/office/drawing/2014/main" id="{F4E00E70-285F-41F0-8585-D7B1C3AAA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141" y="744182"/>
            <a:ext cx="6413843" cy="563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FF49CE-DCBC-453C-A43C-909974B1AD1A}"/>
              </a:ext>
            </a:extLst>
          </p:cNvPr>
          <p:cNvSpPr txBox="1"/>
          <p:nvPr/>
        </p:nvSpPr>
        <p:spPr>
          <a:xfrm>
            <a:off x="182278" y="882502"/>
            <a:ext cx="50702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0" i="0" dirty="0">
                <a:effectLst/>
                <a:latin typeface="Arial Black" panose="020B0A04020102020204" pitchFamily="34" charset="0"/>
              </a:rPr>
              <a:t>Необыкновенные сюжеты картин вновь уносят нас                в мир детства, где можно помечтать              и пофантазировать. Окунуться в сказку и стать ее частью.</a:t>
            </a:r>
            <a:br>
              <a:rPr lang="ru-RU" sz="3200" b="0" i="0" dirty="0">
                <a:effectLst/>
                <a:latin typeface="Arial Black" panose="020B0A04020102020204" pitchFamily="34" charset="0"/>
              </a:rPr>
            </a:b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D183C8-46E5-41D6-B801-F23DB148A6D5}"/>
              </a:ext>
            </a:extLst>
          </p:cNvPr>
          <p:cNvSpPr txBox="1"/>
          <p:nvPr/>
        </p:nvSpPr>
        <p:spPr>
          <a:xfrm>
            <a:off x="8133907" y="3189767"/>
            <a:ext cx="3540641" cy="374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11)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485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381" y="212651"/>
            <a:ext cx="9750056" cy="723014"/>
          </a:xfrm>
        </p:spPr>
        <p:txBody>
          <a:bodyPr/>
          <a:lstStyle/>
          <a:p>
            <a:pPr algn="l"/>
            <a:r>
              <a:rPr lang="ru-RU" sz="2400" b="1" i="0" dirty="0">
                <a:effectLst/>
                <a:latin typeface="-apple-system"/>
              </a:rPr>
              <a:t>Продавец ключей счастья</a:t>
            </a:r>
            <a:r>
              <a:rPr lang="ru-RU" sz="2400" i="1" dirty="0">
                <a:effectLst/>
                <a:latin typeface="-apple-system"/>
              </a:rPr>
              <a:t>.                            </a:t>
            </a:r>
            <a:r>
              <a:rPr lang="ru-RU" sz="2400" b="1" dirty="0">
                <a:effectLst/>
                <a:latin typeface="-apple-system"/>
              </a:rPr>
              <a:t>Осенние качели.</a:t>
            </a:r>
            <a:br>
              <a:rPr lang="ru-RU" sz="2400" b="1" dirty="0">
                <a:effectLst/>
                <a:latin typeface="-apple-system"/>
              </a:rPr>
            </a:br>
            <a:endParaRPr lang="ru-RU" sz="2400" b="1" dirty="0">
              <a:latin typeface="-apple-system"/>
            </a:endParaRPr>
          </a:p>
        </p:txBody>
      </p:sp>
      <p:pic>
        <p:nvPicPr>
          <p:cNvPr id="7174" name="Picture 6" descr="Продавец ключей счастья. ">
            <a:extLst>
              <a:ext uri="{FF2B5EF4-FFF2-40B4-BE49-F238E27FC236}">
                <a16:creationId xmlns:a16="http://schemas.microsoft.com/office/drawing/2014/main" id="{929C0116-61BC-48B3-A6DD-773D3187D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48" y="590107"/>
            <a:ext cx="4527771" cy="567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Осенние качели. Автор: Яна Фефелова. ">
            <a:extLst>
              <a:ext uri="{FF2B5EF4-FFF2-40B4-BE49-F238E27FC236}">
                <a16:creationId xmlns:a16="http://schemas.microsoft.com/office/drawing/2014/main" id="{118D2873-31CF-43A5-B76B-011E9186E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269" y="574158"/>
            <a:ext cx="4258340" cy="567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ADE784-B4B9-4F3A-B9A0-5F689870F17B}"/>
              </a:ext>
            </a:extLst>
          </p:cNvPr>
          <p:cNvSpPr txBox="1"/>
          <p:nvPr/>
        </p:nvSpPr>
        <p:spPr>
          <a:xfrm>
            <a:off x="1403498" y="3827721"/>
            <a:ext cx="878611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12)                                                           (Фото 13)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24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52648-1022-4CD6-AB5B-9D3D24B9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69" y="138223"/>
            <a:ext cx="11600121" cy="1792177"/>
          </a:xfrm>
        </p:spPr>
        <p:txBody>
          <a:bodyPr>
            <a:normAutofit/>
          </a:bodyPr>
          <a:lstStyle/>
          <a:p>
            <a:r>
              <a:rPr lang="ru-RU" sz="2400" b="1" dirty="0">
                <a:effectLst/>
                <a:latin typeface="-apple-system"/>
              </a:rPr>
              <a:t>Птицелов.                                                     Рождение надежд в дыхании нового дня. </a:t>
            </a:r>
            <a:endParaRPr lang="ru-RU" sz="2400" b="1" dirty="0">
              <a:latin typeface="-apple-system"/>
            </a:endParaRPr>
          </a:p>
        </p:txBody>
      </p:sp>
      <p:pic>
        <p:nvPicPr>
          <p:cNvPr id="15362" name="Picture 2" descr="Птицелов. Автор: Яна Фефелова. ">
            <a:extLst>
              <a:ext uri="{FF2B5EF4-FFF2-40B4-BE49-F238E27FC236}">
                <a16:creationId xmlns:a16="http://schemas.microsoft.com/office/drawing/2014/main" id="{D53410C7-5820-406B-AD13-5D5832223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11" y="627968"/>
            <a:ext cx="4081512" cy="609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Рождение надежд в дыхании нового дня.  Автор: Яна Фефелова. ">
            <a:extLst>
              <a:ext uri="{FF2B5EF4-FFF2-40B4-BE49-F238E27FC236}">
                <a16:creationId xmlns:a16="http://schemas.microsoft.com/office/drawing/2014/main" id="{60364D9D-75C2-4B4C-9732-25ECE6938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342" y="627966"/>
            <a:ext cx="4038001" cy="609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19DA4E-36BF-4919-8AC0-36E96E7170DE}"/>
              </a:ext>
            </a:extLst>
          </p:cNvPr>
          <p:cNvSpPr txBox="1"/>
          <p:nvPr/>
        </p:nvSpPr>
        <p:spPr>
          <a:xfrm>
            <a:off x="4359349" y="3105834"/>
            <a:ext cx="754911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(Фото 14)                                                              (Фото 15)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652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EACFD83-E275-4E37-9B89-F1E6E1B31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81" y="177866"/>
            <a:ext cx="4593559" cy="608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B71056A-7BB8-44E0-8885-D81492074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27" y="177866"/>
            <a:ext cx="4593559" cy="605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957B62-2D79-4000-9188-DA078C419B5D}"/>
              </a:ext>
            </a:extLst>
          </p:cNvPr>
          <p:cNvSpPr txBox="1"/>
          <p:nvPr/>
        </p:nvSpPr>
        <p:spPr>
          <a:xfrm>
            <a:off x="1509823" y="2956979"/>
            <a:ext cx="849541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   (Фото 16)                                                           (Фото 17)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728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16B4317-171E-4BED-8A99-51A196ECD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97" y="457201"/>
            <a:ext cx="11344939" cy="55841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0" i="0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Творчество Яны излучает невероятное тепло и позитив, заряжая положительными эмоциями на целый день. Яркие, сочные и такие душевные образы и сюжеты с лёгкостью переносят зрителя в удивительный мир, рождённый безудержной фантазией автора. В её работах запросто можно встретить очаровательную Алису, заблудившуюся в Стране чудес, загадочного Шляпника, распивающего чай, Снежную королеву, рыжеволосую Элизу, спрятавшуюся от дождя под синим зонтом, мечтательных подруг Веру, Надежу и Любовь…</a:t>
            </a:r>
            <a:b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ru-RU" sz="28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841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0335" y="1"/>
            <a:ext cx="7743160" cy="648586"/>
          </a:xfrm>
        </p:spPr>
        <p:txBody>
          <a:bodyPr/>
          <a:lstStyle/>
          <a:p>
            <a:pPr algn="ctr"/>
            <a:r>
              <a:rPr lang="ru-RU" sz="2400" b="1" i="0" dirty="0">
                <a:effectLst/>
                <a:latin typeface="-apple-system"/>
              </a:rPr>
              <a:t>Вера, Надежда, Любовь.</a:t>
            </a:r>
            <a:endParaRPr lang="ru-RU" sz="2400" b="1" dirty="0"/>
          </a:p>
        </p:txBody>
      </p:sp>
      <p:pic>
        <p:nvPicPr>
          <p:cNvPr id="8194" name="Picture 2" descr="Вера, Надежда, Любовь.">
            <a:extLst>
              <a:ext uri="{FF2B5EF4-FFF2-40B4-BE49-F238E27FC236}">
                <a16:creationId xmlns:a16="http://schemas.microsoft.com/office/drawing/2014/main" id="{1B67C1F5-C505-4C7E-8C59-489002527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34" y="648587"/>
            <a:ext cx="11348732" cy="564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CE636D-48B6-4B48-9608-6BC4D8F902E2}"/>
              </a:ext>
            </a:extLst>
          </p:cNvPr>
          <p:cNvSpPr txBox="1"/>
          <p:nvPr/>
        </p:nvSpPr>
        <p:spPr>
          <a:xfrm>
            <a:off x="3115340" y="3349256"/>
            <a:ext cx="603929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                               (Фото 18)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488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E0D3EF-5866-4CD9-8F14-67D5692A4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381" y="1254642"/>
            <a:ext cx="9898911" cy="3965944"/>
          </a:xfrm>
        </p:spPr>
        <p:txBody>
          <a:bodyPr>
            <a:noAutofit/>
          </a:bodyPr>
          <a:lstStyle/>
          <a:p>
            <a:pPr algn="ctr"/>
            <a:r>
              <a:rPr lang="ru-RU" sz="3200" b="0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Реальный мир и тот что у нас в мечтах не всегда совпадают, но можно просто чаще себе представлять все то, что Вы хотели бы увидеть на самом деле, и может быть ваши желания исполнятся.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58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8844" y="114705"/>
            <a:ext cx="7766936" cy="363760"/>
          </a:xfrm>
        </p:spPr>
        <p:txBody>
          <a:bodyPr/>
          <a:lstStyle/>
          <a:p>
            <a:r>
              <a:rPr lang="ru-RU" sz="2400" b="1" dirty="0">
                <a:effectLst/>
                <a:latin typeface="Georgia" panose="02040502050405020303" pitchFamily="18" charset="0"/>
              </a:rPr>
              <a:t>Ловец счастья в полях бесконечной росы</a:t>
            </a:r>
            <a:endParaRPr lang="ru-RU" sz="2400" b="1" dirty="0"/>
          </a:p>
        </p:txBody>
      </p:sp>
      <p:pic>
        <p:nvPicPr>
          <p:cNvPr id="9218" name="Picture 2" descr="Ловец счастья в полях бесконечной росы. Автор: Яна Фефелова.">
            <a:extLst>
              <a:ext uri="{FF2B5EF4-FFF2-40B4-BE49-F238E27FC236}">
                <a16:creationId xmlns:a16="http://schemas.microsoft.com/office/drawing/2014/main" id="{B5AA4278-540E-4F80-B0EC-1D776D5D0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92" y="608690"/>
            <a:ext cx="10293753" cy="594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8D1497-286C-414F-B1BA-1177CFA7D5C5}"/>
              </a:ext>
            </a:extLst>
          </p:cNvPr>
          <p:cNvSpPr txBox="1"/>
          <p:nvPr/>
        </p:nvSpPr>
        <p:spPr>
          <a:xfrm>
            <a:off x="10653822" y="3233701"/>
            <a:ext cx="13928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19)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049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"/>
            <a:ext cx="7766936" cy="425301"/>
          </a:xfrm>
        </p:spPr>
        <p:txBody>
          <a:bodyPr/>
          <a:lstStyle/>
          <a:p>
            <a:pPr algn="ctr"/>
            <a:r>
              <a:rPr lang="ru-RU" sz="2400" b="1" dirty="0">
                <a:effectLst/>
                <a:latin typeface="-apple-system"/>
              </a:rPr>
              <a:t>Сказочная живопись.</a:t>
            </a:r>
            <a:endParaRPr lang="ru-RU" sz="2400" b="1" dirty="0">
              <a:latin typeface="-apple-system"/>
            </a:endParaRPr>
          </a:p>
        </p:txBody>
      </p:sp>
      <p:pic>
        <p:nvPicPr>
          <p:cNvPr id="10242" name="Picture 2" descr="Сказочная живопись Яны Фефеловой.">
            <a:extLst>
              <a:ext uri="{FF2B5EF4-FFF2-40B4-BE49-F238E27FC236}">
                <a16:creationId xmlns:a16="http://schemas.microsoft.com/office/drawing/2014/main" id="{D62DF41B-75A8-4EC9-B327-335DD6D8C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57" y="480243"/>
            <a:ext cx="8628936" cy="617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1B29E2-1DAD-40EF-8F82-8BB694B7255E}"/>
              </a:ext>
            </a:extLst>
          </p:cNvPr>
          <p:cNvSpPr txBox="1"/>
          <p:nvPr/>
        </p:nvSpPr>
        <p:spPr>
          <a:xfrm>
            <a:off x="10122194" y="3180539"/>
            <a:ext cx="17390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20)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1167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21186"/>
            <a:ext cx="7766936" cy="391874"/>
          </a:xfrm>
        </p:spPr>
        <p:txBody>
          <a:bodyPr/>
          <a:lstStyle/>
          <a:p>
            <a:pPr algn="ctr"/>
            <a:r>
              <a:rPr lang="ru-RU" sz="2400" b="1" dirty="0">
                <a:effectLst/>
                <a:latin typeface="-apple-system"/>
              </a:rPr>
              <a:t>Алиса в стране чудес. Шляпник.</a:t>
            </a:r>
            <a:endParaRPr lang="ru-RU" sz="2400" b="1" dirty="0">
              <a:latin typeface="-apple-system"/>
            </a:endParaRPr>
          </a:p>
        </p:txBody>
      </p:sp>
      <p:pic>
        <p:nvPicPr>
          <p:cNvPr id="11266" name="Picture 2" descr="Алиса в стране чудес. Шляпник. Автор: Яна Фефелова.">
            <a:extLst>
              <a:ext uri="{FF2B5EF4-FFF2-40B4-BE49-F238E27FC236}">
                <a16:creationId xmlns:a16="http://schemas.microsoft.com/office/drawing/2014/main" id="{16A00E94-002E-4E5A-8D8F-EAE2B2C0C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874" y="505153"/>
            <a:ext cx="7652917" cy="623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8B8B29-E7DA-4519-AC9B-3A994CDF5ADC}"/>
              </a:ext>
            </a:extLst>
          </p:cNvPr>
          <p:cNvSpPr txBox="1"/>
          <p:nvPr/>
        </p:nvSpPr>
        <p:spPr>
          <a:xfrm>
            <a:off x="10183126" y="3247087"/>
            <a:ext cx="17922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9586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37F26-DFFB-4733-82EE-15F3185DA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0"/>
            <a:ext cx="10486460" cy="956930"/>
          </a:xfrm>
        </p:spPr>
        <p:txBody>
          <a:bodyPr/>
          <a:lstStyle/>
          <a:p>
            <a:pPr algn="l"/>
            <a:r>
              <a:rPr lang="ru-RU" sz="2400" b="1" dirty="0">
                <a:effectLst/>
                <a:latin typeface="-apple-system"/>
              </a:rPr>
              <a:t>Алиса.                                                                 Неосознанные сновидения </a:t>
            </a:r>
            <a:br>
              <a:rPr lang="ru-RU" sz="2400" b="1" dirty="0">
                <a:effectLst/>
                <a:latin typeface="-apple-system"/>
              </a:rPr>
            </a:br>
            <a:r>
              <a:rPr lang="ru-RU" sz="2400" b="1" dirty="0">
                <a:effectLst/>
                <a:latin typeface="-apple-system"/>
              </a:rPr>
              <a:t>                                                                              об источнике всего сущего. </a:t>
            </a:r>
            <a:endParaRPr lang="ru-RU" sz="2400" b="1" dirty="0">
              <a:latin typeface="-apple-system"/>
            </a:endParaRPr>
          </a:p>
        </p:txBody>
      </p:sp>
      <p:pic>
        <p:nvPicPr>
          <p:cNvPr id="12290" name="Picture 2" descr="Алиса. Автор: Яна Фефелова.">
            <a:extLst>
              <a:ext uri="{FF2B5EF4-FFF2-40B4-BE49-F238E27FC236}">
                <a16:creationId xmlns:a16="http://schemas.microsoft.com/office/drawing/2014/main" id="{5E6771AA-6CBB-46E3-8A28-7B3B0E841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33" y="1051736"/>
            <a:ext cx="5210084" cy="519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Неосознанные сновидения об источнике всего сущего. Автор: Яна Фефелова.">
            <a:extLst>
              <a:ext uri="{FF2B5EF4-FFF2-40B4-BE49-F238E27FC236}">
                <a16:creationId xmlns:a16="http://schemas.microsoft.com/office/drawing/2014/main" id="{2A6E329B-E7FA-4C8A-9B4E-192B63B23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056" y="1036286"/>
            <a:ext cx="5225056" cy="519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1C87FB-08CE-48FF-BAFA-6472D98B0E40}"/>
              </a:ext>
            </a:extLst>
          </p:cNvPr>
          <p:cNvSpPr txBox="1"/>
          <p:nvPr/>
        </p:nvSpPr>
        <p:spPr>
          <a:xfrm>
            <a:off x="1956391" y="3244334"/>
            <a:ext cx="882502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22</a:t>
            </a:r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)                                                                       (Фото 23)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838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93D7D-EED8-4793-8E2B-F7400C02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9488"/>
            <a:ext cx="8596668" cy="47846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-apple-system"/>
              </a:rPr>
              <a:t>Укрытие от действительности. </a:t>
            </a:r>
            <a:endParaRPr lang="ru-RU" sz="2400" b="1" dirty="0">
              <a:latin typeface="-apple-system"/>
            </a:endParaRPr>
          </a:p>
        </p:txBody>
      </p:sp>
      <p:pic>
        <p:nvPicPr>
          <p:cNvPr id="14338" name="Picture 2" descr="Укрытие от действительности. Автор: Яна Фефелова.">
            <a:extLst>
              <a:ext uri="{FF2B5EF4-FFF2-40B4-BE49-F238E27FC236}">
                <a16:creationId xmlns:a16="http://schemas.microsoft.com/office/drawing/2014/main" id="{A0AAD046-542E-43A6-B7CA-7933C6735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979" y="733647"/>
            <a:ext cx="5787403" cy="566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FA293D-4583-4FED-A13E-0E69D2808D9D}"/>
              </a:ext>
            </a:extLst>
          </p:cNvPr>
          <p:cNvSpPr txBox="1"/>
          <p:nvPr/>
        </p:nvSpPr>
        <p:spPr>
          <a:xfrm>
            <a:off x="8027581" y="3244333"/>
            <a:ext cx="40616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24</a:t>
            </a:r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699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8EDB9-FC3D-4A9C-9E31-3664AFDB0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5060"/>
            <a:ext cx="8596668" cy="6060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-apple-system"/>
              </a:rPr>
              <a:t>Возьму Луну с собой.</a:t>
            </a:r>
            <a:endParaRPr lang="ru-RU" sz="2400" b="1" dirty="0">
              <a:latin typeface="-apple-system"/>
            </a:endParaRPr>
          </a:p>
        </p:txBody>
      </p:sp>
      <p:pic>
        <p:nvPicPr>
          <p:cNvPr id="2050" name="Picture 2" descr="«Возьму Луну с собой» ">
            <a:extLst>
              <a:ext uri="{FF2B5EF4-FFF2-40B4-BE49-F238E27FC236}">
                <a16:creationId xmlns:a16="http://schemas.microsoft.com/office/drawing/2014/main" id="{88A7F6F3-E2B7-40FB-899F-D21CE7640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41" y="572975"/>
            <a:ext cx="3835481" cy="53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«Возьму Луну с собой»">
            <a:extLst>
              <a:ext uri="{FF2B5EF4-FFF2-40B4-BE49-F238E27FC236}">
                <a16:creationId xmlns:a16="http://schemas.microsoft.com/office/drawing/2014/main" id="{267C5390-263F-4E52-A2BB-7ACAEDF2D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642" y="572975"/>
            <a:ext cx="3902880" cy="53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«Возьму Луну с собой»">
            <a:extLst>
              <a:ext uri="{FF2B5EF4-FFF2-40B4-BE49-F238E27FC236}">
                <a16:creationId xmlns:a16="http://schemas.microsoft.com/office/drawing/2014/main" id="{EAD83A1C-AF17-480F-A2EC-33CD2DF69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642" y="572975"/>
            <a:ext cx="3688954" cy="53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66AA2-943E-4228-BEF3-807475C99890}"/>
              </a:ext>
            </a:extLst>
          </p:cNvPr>
          <p:cNvSpPr txBox="1"/>
          <p:nvPr/>
        </p:nvSpPr>
        <p:spPr>
          <a:xfrm>
            <a:off x="1190847" y="3244334"/>
            <a:ext cx="97606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endParaRPr lang="ru-RU" sz="1800" b="1" i="0" dirty="0">
              <a:solidFill>
                <a:srgbClr val="FF0000"/>
              </a:solidFill>
              <a:effectLst/>
              <a:latin typeface="Arial Black" panose="020B0A04020102020204" pitchFamily="34" charset="0"/>
            </a:endParaRPr>
          </a:p>
          <a:p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(Фото 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25</a:t>
            </a:r>
            <a:r>
              <a:rPr lang="ru-RU" sz="1800" b="1" i="0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)                                   (Фото 26)                                         (Фото 27)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322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E03559-2595-49E7-971E-5D426E8DE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818707"/>
            <a:ext cx="9391699" cy="522265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0" i="0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Благодаря сказочной живописи Яны, каждый зритель снова может почувствовать себя беззаботным ребёнком, свято верящим в чудеса.          Её картины можно рассматривать бесконечно долго, наслаждаясь царящей вокруг атмосферой, предаваясь воспоминаниям и мечтам...</a:t>
            </a:r>
            <a:b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ru-RU" sz="32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442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D59F7-0F65-4641-9256-1A52EC16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609" y="170121"/>
            <a:ext cx="10313582" cy="646517"/>
          </a:xfrm>
        </p:spPr>
        <p:txBody>
          <a:bodyPr>
            <a:normAutofit/>
          </a:bodyPr>
          <a:lstStyle/>
          <a:p>
            <a:r>
              <a:rPr lang="ru-RU" sz="2400" b="1" dirty="0"/>
              <a:t>Источник фотографий: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33D5EB-4E69-46D3-9337-FC7D6CF31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09" y="816639"/>
            <a:ext cx="11387470" cy="587124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на титульном листе)</a:t>
            </a:r>
            <a:r>
              <a:rPr lang="en-US" dirty="0">
                <a:latin typeface="Arial Black" panose="020B0A04020102020204" pitchFamily="34" charset="0"/>
                <a:hlinkClick r:id="rId2"/>
              </a:rPr>
              <a:t> https://ic.pics.livejournal.com/galiark/86823631/724698/724698_original.jpg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1)</a:t>
            </a:r>
            <a:r>
              <a:rPr lang="en-US" dirty="0">
                <a:latin typeface="Arial Black" panose="020B0A04020102020204" pitchFamily="34" charset="0"/>
                <a:hlinkClick r:id="rId3"/>
              </a:rPr>
              <a:t> https://imgprx.livejournal.net/b86d2b9934458da7a420f15452ac72e0b7851db7/hJKge5PZdU1O0i2muMkHBNqEJjlVemMHzoZ-l3jfmtRT683s7Yzapt93Q3bDfdI7g2mc3s6hglpIXDUqy7SiwvINhtvu1LtMSuKSTXU4i0K_aYwZ--pt3pCgZcK2xqZY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2)</a:t>
            </a:r>
            <a:r>
              <a:rPr lang="en-US" dirty="0">
                <a:latin typeface="Arial Black" panose="020B0A04020102020204" pitchFamily="34" charset="0"/>
                <a:hlinkClick r:id="rId4"/>
              </a:rPr>
              <a:t> https://avatars.dzeninfra.ru/get-zen_doc/5218804/pub_635a3f3a5271450f6bd72d73_6368b5a5cb61ae6e5dc631b1/scale_1200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3)</a:t>
            </a:r>
            <a:r>
              <a:rPr lang="en-US" dirty="0">
                <a:latin typeface="Arial Black" panose="020B0A04020102020204" pitchFamily="34" charset="0"/>
                <a:hlinkClick r:id="rId5"/>
              </a:rPr>
              <a:t> https://avatars.dzeninfra.ru/get-zen_doc/1549204/pub_635a3f3a5271450f6bd72d73_6368b5c90536227c00ab88bf/scale_1200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4)</a:t>
            </a:r>
            <a:r>
              <a:rPr lang="en-US" dirty="0">
                <a:latin typeface="Arial Black" panose="020B0A04020102020204" pitchFamily="34" charset="0"/>
                <a:hlinkClick r:id="rId6"/>
              </a:rPr>
              <a:t> https://avatars.dzeninfra.ru/get-zen_doc/1916740/pub_635a3f3a5271450f6bd72d73_6368b6060a83ad7a744c6c5c/scale_1200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5)</a:t>
            </a:r>
            <a:r>
              <a:rPr lang="en-US" dirty="0">
                <a:latin typeface="Arial Black" panose="020B0A04020102020204" pitchFamily="34" charset="0"/>
                <a:hlinkClick r:id="rId7"/>
              </a:rPr>
              <a:t> https://avatars.dzeninfra.ru/get-zen_doc/5221694/pub_635a3f3a5271450f6bd72d73_6368b1b644dbb37ff90e1fa3/scale_1200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6)</a:t>
            </a:r>
            <a:r>
              <a:rPr lang="en-US" dirty="0">
                <a:latin typeface="Arial Black" panose="020B0A04020102020204" pitchFamily="34" charset="0"/>
                <a:hlinkClick r:id="rId8"/>
              </a:rPr>
              <a:t> https://avatars.dzeninfra.ru/get-zen_doc/5159028/pub_635a3f3a5271450f6bd72d73_6368b63e6c1c540c4f79b7d4/scale_1200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7)</a:t>
            </a:r>
            <a:r>
              <a:rPr lang="en-US" dirty="0">
                <a:latin typeface="Arial Black" panose="020B0A04020102020204" pitchFamily="34" charset="0"/>
                <a:hlinkClick r:id="rId9"/>
              </a:rPr>
              <a:t> https://avatars.dzeninfra.ru/get-zen_doc/4909470/pub_635a3f3a5271450f6bd72d73_6368b68e40167a493e89eca3/scale_1200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8)</a:t>
            </a:r>
            <a:r>
              <a:rPr lang="en-US" dirty="0">
                <a:latin typeface="Arial Black" panose="020B0A04020102020204" pitchFamily="34" charset="0"/>
                <a:hlinkClick r:id="rId10"/>
              </a:rPr>
              <a:t> </a:t>
            </a:r>
            <a:r>
              <a:rPr lang="en-US" dirty="0">
                <a:latin typeface="Arial Black" panose="020B0A04020102020204" pitchFamily="34" charset="0"/>
                <a:hlinkClick r:id="rId11"/>
              </a:rPr>
              <a:t>https://avatars.dzeninfra.ru/get-zen_doc/1709225/pub_635a3f3a5271450f6bd72d73_6368b9815e270b3d5212b027/scale_1200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9)</a:t>
            </a:r>
            <a:r>
              <a:rPr lang="en-US" dirty="0">
                <a:latin typeface="Arial Black" panose="020B0A04020102020204" pitchFamily="34" charset="0"/>
                <a:hlinkClick r:id="rId12"/>
              </a:rPr>
              <a:t> https://kulturologia.ru/files/u18214/YanaFefelova20.jpg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10) </a:t>
            </a:r>
            <a:r>
              <a:rPr lang="en-US" dirty="0">
                <a:latin typeface="Arial Black" panose="020B0A04020102020204" pitchFamily="34" charset="0"/>
                <a:hlinkClick r:id="rId13"/>
              </a:rPr>
              <a:t>https://kulturologia.ru/files/u18214/YanaFefelova14.jpg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11)</a:t>
            </a:r>
            <a:r>
              <a:rPr lang="en-US" dirty="0">
                <a:latin typeface="Arial Black" panose="020B0A04020102020204" pitchFamily="34" charset="0"/>
                <a:hlinkClick r:id="rId14"/>
              </a:rPr>
              <a:t> https://avatars.dzeninfra.ru/get-zen_doc/5218869/pub_635a3f3a5271450f6bd72d73_6368bacb1126787da0493a57/scale_1200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12)</a:t>
            </a:r>
            <a:r>
              <a:rPr lang="en-US" dirty="0">
                <a:latin typeface="Arial Black" panose="020B0A04020102020204" pitchFamily="34" charset="0"/>
                <a:hlinkClick r:id="rId15"/>
              </a:rPr>
              <a:t> </a:t>
            </a:r>
            <a:r>
              <a:rPr lang="en-US" dirty="0">
                <a:latin typeface="Arial Black" panose="020B0A04020102020204" pitchFamily="34" charset="0"/>
                <a:hlinkClick r:id="rId16"/>
              </a:rPr>
              <a:t>https://avatars.dzeninfra.ru/get-zen_doc/5231833/pub_635a3f3a5271450f6bd72d73_6368bb33cb61ae6e5dcb04f6/scale_1200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13)</a:t>
            </a:r>
            <a:r>
              <a:rPr lang="en-US" dirty="0">
                <a:latin typeface="Arial Black" panose="020B0A04020102020204" pitchFamily="34" charset="0"/>
                <a:hlinkClick r:id="rId17"/>
              </a:rPr>
              <a:t> https://kulturologia.ru/files/u18214/YanaFefelova11.jpg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14)</a:t>
            </a:r>
            <a:r>
              <a:rPr lang="en-US" dirty="0">
                <a:latin typeface="Arial Black" panose="020B0A04020102020204" pitchFamily="34" charset="0"/>
                <a:hlinkClick r:id="rId18"/>
              </a:rPr>
              <a:t> https://kulturologia.ru/files/u18214/YanaFefelova12.jpg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15)</a:t>
            </a:r>
            <a:r>
              <a:rPr lang="en-US" dirty="0">
                <a:latin typeface="Arial Black" panose="020B0A04020102020204" pitchFamily="34" charset="0"/>
                <a:hlinkClick r:id="rId19"/>
              </a:rPr>
              <a:t> </a:t>
            </a:r>
            <a:r>
              <a:rPr lang="en-US" dirty="0">
                <a:latin typeface="Arial Black" panose="020B0A04020102020204" pitchFamily="34" charset="0"/>
                <a:hlinkClick r:id="rId20"/>
              </a:rPr>
              <a:t>https://kulturologia.ru/files/u18214/YanaFefelova15.jpg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16)</a:t>
            </a:r>
            <a:r>
              <a:rPr lang="en-US" dirty="0">
                <a:latin typeface="Arial Black" panose="020B0A04020102020204" pitchFamily="34" charset="0"/>
                <a:hlinkClick r:id="rId21"/>
              </a:rPr>
              <a:t> https://ic.pics.livejournal.com/galiark/86823631/729873/729873_original.jpg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17)</a:t>
            </a:r>
            <a:r>
              <a:rPr lang="en-US" dirty="0">
                <a:latin typeface="Arial Black" panose="020B0A04020102020204" pitchFamily="34" charset="0"/>
                <a:hlinkClick r:id="rId22"/>
              </a:rPr>
              <a:t> https://ic.pics.livejournal.com/galiark/86823631/730572/730572_original.jpg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18)</a:t>
            </a:r>
            <a:r>
              <a:rPr lang="en-US" dirty="0">
                <a:latin typeface="Arial Black" panose="020B0A04020102020204" pitchFamily="34" charset="0"/>
                <a:hlinkClick r:id="rId23"/>
              </a:rPr>
              <a:t> https://avatars.dzeninfra.ru/get-zen_doc/4340823/pub_635a3f3a5271450f6bd72d73_6368bb830a64446b34354e4f/scale_1200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19)</a:t>
            </a:r>
            <a:r>
              <a:rPr lang="en-US" dirty="0">
                <a:latin typeface="Arial Black" panose="020B0A04020102020204" pitchFamily="34" charset="0"/>
                <a:hlinkClick r:id="rId24"/>
              </a:rPr>
              <a:t> https://kulturologia.ru/files/u18214/YanaFefelova1.jpg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20)</a:t>
            </a:r>
            <a:r>
              <a:rPr lang="en-US" dirty="0">
                <a:latin typeface="Arial Black" panose="020B0A04020102020204" pitchFamily="34" charset="0"/>
                <a:hlinkClick r:id="rId25"/>
              </a:rPr>
              <a:t> </a:t>
            </a:r>
            <a:r>
              <a:rPr lang="en-US" dirty="0">
                <a:latin typeface="Arial Black" panose="020B0A04020102020204" pitchFamily="34" charset="0"/>
                <a:hlinkClick r:id="rId26"/>
              </a:rPr>
              <a:t>https://kulturologia.ru/files/u18214/YanaFefelova.jpg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21)</a:t>
            </a:r>
            <a:r>
              <a:rPr lang="en-US" dirty="0">
                <a:latin typeface="Arial Black" panose="020B0A04020102020204" pitchFamily="34" charset="0"/>
                <a:hlinkClick r:id="rId27"/>
              </a:rPr>
              <a:t> https://kulturologia.ru/files/u18214/YanaFefelova21.jpg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22)</a:t>
            </a:r>
            <a:r>
              <a:rPr lang="en-US" dirty="0">
                <a:latin typeface="Arial Black" panose="020B0A04020102020204" pitchFamily="34" charset="0"/>
                <a:hlinkClick r:id="rId28"/>
              </a:rPr>
              <a:t> https://kulturologia.ru/files/u18214/YanaFefelova18.jpg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23)</a:t>
            </a:r>
            <a:r>
              <a:rPr lang="en-US" dirty="0">
                <a:latin typeface="Arial Black" panose="020B0A04020102020204" pitchFamily="34" charset="0"/>
                <a:hlinkClick r:id="rId29"/>
              </a:rPr>
              <a:t> </a:t>
            </a:r>
            <a:r>
              <a:rPr lang="en-US" dirty="0">
                <a:latin typeface="Arial Black" panose="020B0A04020102020204" pitchFamily="34" charset="0"/>
                <a:hlinkClick r:id="rId29"/>
              </a:rPr>
              <a:t>https://kulturologia.ru/files/u18214/YanaFefelova9.jpg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>
                <a:latin typeface="Arial Black" panose="020B0A04020102020204" pitchFamily="34" charset="0"/>
              </a:rPr>
              <a:t>(Фото 24</a:t>
            </a:r>
            <a:r>
              <a:rPr lang="ru-RU" dirty="0">
                <a:latin typeface="Arial Black" panose="020B0A04020102020204" pitchFamily="34" charset="0"/>
              </a:rPr>
              <a:t>)</a:t>
            </a:r>
            <a:r>
              <a:rPr lang="en-US" dirty="0">
                <a:latin typeface="Arial Black" panose="020B0A04020102020204" pitchFamily="34" charset="0"/>
                <a:hlinkClick r:id="rId30"/>
              </a:rPr>
              <a:t> </a:t>
            </a:r>
            <a:r>
              <a:rPr lang="en-US" dirty="0">
                <a:latin typeface="Arial Black" panose="020B0A04020102020204" pitchFamily="34" charset="0"/>
                <a:hlinkClick r:id="rId30"/>
              </a:rPr>
              <a:t>https://kulturologia.ru/files/u18214/YanaFefelova3.jpg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25)</a:t>
            </a:r>
            <a:r>
              <a:rPr lang="en-US" dirty="0">
                <a:latin typeface="Arial Black" panose="020B0A04020102020204" pitchFamily="34" charset="0"/>
                <a:hlinkClick r:id="rId31"/>
              </a:rPr>
              <a:t> https://ic.pics.livejournal.com/galiark/86823631/726302/726302_original.jpg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26)</a:t>
            </a:r>
            <a:r>
              <a:rPr lang="en-US" dirty="0">
                <a:latin typeface="Arial Black" panose="020B0A04020102020204" pitchFamily="34" charset="0"/>
                <a:hlinkClick r:id="rId32"/>
              </a:rPr>
              <a:t> https://ic.pics.livejournal.com/galiark/86823631/726675/726675_original.jpg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 Black" panose="020B0A04020102020204" pitchFamily="34" charset="0"/>
              </a:rPr>
              <a:t>(Фото 27)</a:t>
            </a:r>
            <a:r>
              <a:rPr lang="en-US" dirty="0">
                <a:latin typeface="Arial Black" panose="020B0A04020102020204" pitchFamily="34" charset="0"/>
                <a:hlinkClick r:id="rId33"/>
              </a:rPr>
              <a:t> https://ic.pics.livejournal.com/galiark/86823631/727592/727592_original.jpg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94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A1968-9B32-4B7F-9482-F6E014664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2" y="223284"/>
            <a:ext cx="8976290" cy="593354"/>
          </a:xfrm>
        </p:spPr>
        <p:txBody>
          <a:bodyPr>
            <a:normAutofit/>
          </a:bodyPr>
          <a:lstStyle/>
          <a:p>
            <a:r>
              <a:rPr lang="ru-RU" sz="2400" b="1" dirty="0"/>
              <a:t>Интернет ресурсы: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1C6072-38AC-4095-A9B4-697940141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11" y="925033"/>
            <a:ext cx="9973339" cy="5116329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2"/>
              </a:rPr>
              <a:t>https://kulturologia.ru/blogs/041116/32077/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3"/>
              </a:rPr>
              <a:t>https://www.livemaster.ru/topic/228671-skazochnaya-zhivopis-yany-fefelovoj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4"/>
              </a:rPr>
              <a:t>https://galiark.livejournal.com/25867.html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5"/>
              </a:rPr>
              <a:t>h</a:t>
            </a:r>
            <a:r>
              <a:rPr lang="en-US" dirty="0">
                <a:latin typeface="Arial Black" panose="020B0A04020102020204" pitchFamily="34" charset="0"/>
                <a:hlinkClick r:id="rId5"/>
              </a:rPr>
              <a:t>ttps://dzen.ru/a/Y1o_OlJxRQ9r1y1z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4"/>
              </a:rPr>
              <a:t>https://galiark.livejournal.com/25867.html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6"/>
              </a:rPr>
              <a:t>https://yarodom.livejournal.com/1373628.html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7"/>
              </a:rPr>
              <a:t>https://lovelypuppets.ru/blog/lavandovaya-ledi-ot-yany-fefyolovoj-yana-fefelova/</a:t>
            </a:r>
            <a:endParaRPr lang="ru-RU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>
                <a:latin typeface="Arial Black" panose="020B0A04020102020204" pitchFamily="34" charset="0"/>
                <a:hlinkClick r:id="rId8"/>
              </a:rPr>
              <a:t>https://yamarimaru.livejournal.com/357671.html</a:t>
            </a:r>
            <a:endParaRPr lang="ru-RU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051912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</TotalTime>
  <Words>1481</Words>
  <Application>Microsoft Office PowerPoint</Application>
  <PresentationFormat>Широкоэкранный</PresentationFormat>
  <Paragraphs>272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-apple-system</vt:lpstr>
      <vt:lpstr>Arial</vt:lpstr>
      <vt:lpstr>Arial Black</vt:lpstr>
      <vt:lpstr>Georgia</vt:lpstr>
      <vt:lpstr>PT Serif</vt:lpstr>
      <vt:lpstr>Trebuchet MS</vt:lpstr>
      <vt:lpstr>Wingdings 3</vt:lpstr>
      <vt:lpstr>Аспект</vt:lpstr>
      <vt:lpstr>     Методическая разработка   по изобразительному искусству на тему: «Необычные миры художницы Яны Фефелевой». </vt:lpstr>
      <vt:lpstr>Биография художника.</vt:lpstr>
      <vt:lpstr> </vt:lpstr>
      <vt:lpstr>Река жизни.</vt:lpstr>
      <vt:lpstr>Толкователь снов.</vt:lpstr>
      <vt:lpstr>Презентация PowerPoint</vt:lpstr>
      <vt:lpstr>Презентация PowerPoint</vt:lpstr>
      <vt:lpstr>Презентация PowerPoint</vt:lpstr>
      <vt:lpstr>             Элиза                                                              Очаровательная Элиза.</vt:lpstr>
      <vt:lpstr>Мысли мужские, мысли женские.</vt:lpstr>
      <vt:lpstr>Продавец ключей счастья.                            Осенние качели. </vt:lpstr>
      <vt:lpstr>Птицелов.                                                     Рождение надежд в дыхании нового дня. </vt:lpstr>
      <vt:lpstr>Презентация PowerPoint</vt:lpstr>
      <vt:lpstr>Презентация PowerPoint</vt:lpstr>
      <vt:lpstr>Вера, Надежда, Любовь.</vt:lpstr>
      <vt:lpstr>Презентация PowerPoint</vt:lpstr>
      <vt:lpstr>Ловец счастья в полях бесконечной росы</vt:lpstr>
      <vt:lpstr>Сказочная живопись.</vt:lpstr>
      <vt:lpstr>Алиса в стране чудес. Шляпник.</vt:lpstr>
      <vt:lpstr>Алиса.                                                                 Неосознанные сновидения                                                                                об источнике всего сущего. </vt:lpstr>
      <vt:lpstr>Укрытие от действительности. </vt:lpstr>
      <vt:lpstr>Возьму Луну с собой.</vt:lpstr>
      <vt:lpstr>Презентация PowerPoint</vt:lpstr>
      <vt:lpstr>Источник фотографий:</vt:lpstr>
      <vt:lpstr>Интернет ресурсы: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Необычные миры художницы Яны Фефелевой. </dc:title>
  <dc:creator>Елена</dc:creator>
  <cp:lastModifiedBy>Елена</cp:lastModifiedBy>
  <cp:revision>3</cp:revision>
  <dcterms:created xsi:type="dcterms:W3CDTF">2024-12-19T08:47:15Z</dcterms:created>
  <dcterms:modified xsi:type="dcterms:W3CDTF">2024-12-19T20:04:07Z</dcterms:modified>
</cp:coreProperties>
</file>