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1" r:id="rId3"/>
    <p:sldId id="273" r:id="rId4"/>
    <p:sldId id="265" r:id="rId5"/>
    <p:sldId id="257" r:id="rId6"/>
    <p:sldId id="264" r:id="rId7"/>
    <p:sldId id="274" r:id="rId8"/>
    <p:sldId id="272" r:id="rId9"/>
    <p:sldId id="263" r:id="rId10"/>
    <p:sldId id="260" r:id="rId11"/>
    <p:sldId id="271" r:id="rId12"/>
    <p:sldId id="270" r:id="rId13"/>
    <p:sldId id="269" r:id="rId14"/>
    <p:sldId id="275" r:id="rId15"/>
    <p:sldId id="266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77" d="100"/>
          <a:sy n="77" d="100"/>
        </p:scale>
        <p:origin x="28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1/20/2025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>
            <a:outerShdw blurRad="177800" dist="38100" dir="2700000" algn="tl">
              <a:srgbClr val="000000">
                <a:alpha val="24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152400" dist="38100" dir="2700000" algn="tl">
              <a:srgbClr val="000000">
                <a:alpha val="36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m.ok.ru/dk?st.cmd=outLinkWarning&amp;st.cln=off&amp;st.typ=link&amp;st.sig=OZ4ClDlowjHIE1miFIq-Nso2fCHc2N0U6MgfmXz5AtA&amp;st.rtu=%2Fdk%3Fst.cmd%3DaltGroupMediaThemeComments%26st.groupId%3D58302359011372%26st.themeId%3D155404665621804%26st.unrd%3Doff%26_prevCmd%3DaltGroupMediaThemeComments%26tkn%3D105%26__dp%3Dy%23lst&amp;st.rfn=https%3A%2F%2Fwww.liveinternet.ru%2Fusers%2F4652061%2Fpost213767310%2F&amp;_prevCmd=altGroupMediaThemeComments&amp;tkn=5101&amp;&amp;&amp;__dp=y#js-dlg" TargetMode="External"/><Relationship Id="rId13" Type="http://schemas.openxmlformats.org/officeDocument/2006/relationships/hyperlink" Target="http://www.artlib.ru/objects/gallery_549/artlib_gallery-274500-b.jpg" TargetMode="External"/><Relationship Id="rId18" Type="http://schemas.openxmlformats.org/officeDocument/2006/relationships/hyperlink" Target="https://avatars.dzeninfra.ru/get-zen_doc/2442582/pub_630fb2fa47a31d4a75a5ba0e_630fb38647a31d4a75a61985/scale_1200" TargetMode="External"/><Relationship Id="rId26" Type="http://schemas.openxmlformats.org/officeDocument/2006/relationships/hyperlink" Target="https://vki7.okcdn.ru/i?r=BDHsYJQ9nKW8WSbKUwTOyh4oo1Z5z7vkJBKTrFdB8H6nxb3saFq_sJw68xByibzYZWE" TargetMode="External"/><Relationship Id="rId3" Type="http://schemas.openxmlformats.org/officeDocument/2006/relationships/hyperlink" Target="https://khmelita.com/sobytiya/kseniya-zenina-i-ee-vystavka-komnata-skazok/" TargetMode="External"/><Relationship Id="rId21" Type="http://schemas.openxmlformats.org/officeDocument/2006/relationships/hyperlink" Target="http://www.artlib.ru/objects/gallery_548/artlib_gallery-274498-b.jpg" TargetMode="External"/><Relationship Id="rId7" Type="http://schemas.openxmlformats.org/officeDocument/2006/relationships/hyperlink" Target="http://www.fairyroom.ru/?p=49679" TargetMode="External"/><Relationship Id="rId12" Type="http://schemas.openxmlformats.org/officeDocument/2006/relationships/hyperlink" Target="http://www.artlib.ru/objects/gallery_429/artlib_gallery-214531-b.jpg" TargetMode="External"/><Relationship Id="rId17" Type="http://schemas.openxmlformats.org/officeDocument/2006/relationships/hyperlink" Target="http://www.artlib.ru/objects/gallery_429/artlib_gallery-214532-b.jpg" TargetMode="External"/><Relationship Id="rId25" Type="http://schemas.openxmlformats.org/officeDocument/2006/relationships/hyperlink" Target="https://vki7.okcdn.ru/i?r=BDHsYJQ9nKW8WSbKUwTOyh4oKnRGrQFIPAoE19ANzCOpHPSqiGyRZPCLVcND85CDByo" TargetMode="External"/><Relationship Id="rId2" Type="http://schemas.openxmlformats.org/officeDocument/2006/relationships/hyperlink" Target="https://dzen.ru/a/Yw-y-kejHUp1pboO" TargetMode="External"/><Relationship Id="rId16" Type="http://schemas.openxmlformats.org/officeDocument/2006/relationships/hyperlink" Target="http://www.artlib.ru/objects/gallery_429/artlib_gallery-214533-b.jpg" TargetMode="External"/><Relationship Id="rId20" Type="http://schemas.openxmlformats.org/officeDocument/2006/relationships/hyperlink" Target="http://www.artlib.ru/objects/gallery_548/artlib_gallery-274496-b.jpg" TargetMode="External"/><Relationship Id="rId29" Type="http://schemas.openxmlformats.org/officeDocument/2006/relationships/hyperlink" Target="https://vki7.okcdn.ru/i?r=BDHsYJQ9nKW8WSbKUwTOyh4oeva5-uLC6BL52yTmxq2KoLEPObU_LFIWRExTKfjd9Ok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liveinternet.ru/users/5539242/post316043888/" TargetMode="External"/><Relationship Id="rId11" Type="http://schemas.openxmlformats.org/officeDocument/2006/relationships/hyperlink" Target="https://avatars.dzeninfra.ru/get-zen_doc/5250440/pub_630fb2fa47a31d4a75a5ba0e_630fb3e0d0c60d4cfe7446ad/scale_1200" TargetMode="External"/><Relationship Id="rId24" Type="http://schemas.openxmlformats.org/officeDocument/2006/relationships/hyperlink" Target="http://www.artlib.ru/objects/gallery_411/artlib_gallery-205962-b.jpg" TargetMode="External"/><Relationship Id="rId5" Type="http://schemas.openxmlformats.org/officeDocument/2006/relationships/hyperlink" Target="https://m.ok.ru/group/58302359011372/topic/155404665621804" TargetMode="External"/><Relationship Id="rId15" Type="http://schemas.openxmlformats.org/officeDocument/2006/relationships/hyperlink" Target="https://avatars.dzeninfra.ru/get-zen_doc/5233324/pub_630fb2fa47a31d4a75a5ba0e_630fb3cad0c60d4cfe743768/scale_1200" TargetMode="External"/><Relationship Id="rId23" Type="http://schemas.openxmlformats.org/officeDocument/2006/relationships/hyperlink" Target="http://www.artlib.ru/objects/gallery_411/artlib_gallery-205961-b.jpg" TargetMode="External"/><Relationship Id="rId28" Type="http://schemas.openxmlformats.org/officeDocument/2006/relationships/hyperlink" Target="https://vki7.okcdn.ru/i?r=BDHsYJQ9nKW8WSbKUwTOyh4o7ZXGPYoDMBNEO4l9gYKEmcThvvUBHjn6VD3fBJh3oLo" TargetMode="External"/><Relationship Id="rId10" Type="http://schemas.openxmlformats.org/officeDocument/2006/relationships/hyperlink" Target="https://avatars.dzeninfra.ru/get-zen_doc/99845/pub_630fb2fa47a31d4a75a5ba0e_630fb322b23ca41e1333e85f/scale_1200" TargetMode="External"/><Relationship Id="rId19" Type="http://schemas.openxmlformats.org/officeDocument/2006/relationships/hyperlink" Target="https://avatars.dzeninfra.ru/get-zen_doc/3638148/pub_630fb2fa47a31d4a75a5ba0e_630fb39e26afea1710e09d7f/scale_1200" TargetMode="External"/><Relationship Id="rId4" Type="http://schemas.openxmlformats.org/officeDocument/2006/relationships/hyperlink" Target="http://www.artlib.ru/index.php?id=11&amp;idp=15&amp;fp=2&amp;uid=9029&amp;iid=274496&amp;idg=6&amp;user_serie=0" TargetMode="External"/><Relationship Id="rId9" Type="http://schemas.openxmlformats.org/officeDocument/2006/relationships/hyperlink" Target="https://khmelita.com/wp-content/uploads/2024/03/B_FIlspvYUw-1024x725.jpg" TargetMode="External"/><Relationship Id="rId14" Type="http://schemas.openxmlformats.org/officeDocument/2006/relationships/hyperlink" Target="https://avatars.dzeninfra.ru/get-zen_doc/1912454/pub_630fb2fa47a31d4a75a5ba0e_630fb37613a7cd1d2cbc47a0/scale_1200" TargetMode="External"/><Relationship Id="rId22" Type="http://schemas.openxmlformats.org/officeDocument/2006/relationships/hyperlink" Target="http://www.artlib.ru/objects/gallery_548/artlib_gallery-274499-s.jpg" TargetMode="External"/><Relationship Id="rId27" Type="http://schemas.openxmlformats.org/officeDocument/2006/relationships/hyperlink" Target="https://vki7.okcdn.ru/i?r=BDHsYJQ9nKW8WSbKUwTOyh4onZkEnJu0gz3b4M3PDyGA-n6BDCuD7u5kxWIOkSdV-Pc" TargetMode="External"/><Relationship Id="rId30" Type="http://schemas.openxmlformats.org/officeDocument/2006/relationships/hyperlink" Target="https://vki7.okcdn.ru/i?r=BDHsYJQ9nKW8WSbKUwTOyh4orRwZJ01mQa-1be0NUEcScHevY4MJLSDAG6kGdpvDEy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939080-718A-49E0-9D00-8A9CD23BBA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99552" y="1122363"/>
            <a:ext cx="5987440" cy="2387600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i="0" dirty="0">
                <a:effectLst/>
                <a:latin typeface="-apple-system"/>
              </a:rPr>
            </a:br>
            <a:br>
              <a:rPr lang="ru-RU" b="1" i="0" dirty="0">
                <a:effectLst/>
                <a:latin typeface="-apple-system"/>
              </a:rPr>
            </a:br>
            <a:br>
              <a:rPr lang="ru-RU" b="1" i="0" dirty="0">
                <a:effectLst/>
                <a:latin typeface="Arial Black" panose="020B0A04020102020204" pitchFamily="34" charset="0"/>
              </a:rPr>
            </a:br>
            <a:r>
              <a:rPr lang="ru-RU" sz="2200" dirty="0">
                <a:solidFill>
                  <a:schemeClr val="bg2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Методическая разработка </a:t>
            </a:r>
            <a:br>
              <a:rPr lang="ru-RU" sz="2200" dirty="0">
                <a:solidFill>
                  <a:schemeClr val="bg2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ru-RU" sz="2200" dirty="0">
                <a:solidFill>
                  <a:schemeClr val="bg2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по изобразительному искусству на тему: </a:t>
            </a:r>
            <a:r>
              <a:rPr lang="ru-RU" sz="2200" dirty="0">
                <a:solidFill>
                  <a:schemeClr val="bg2"/>
                </a:solidFill>
                <a:effectLst/>
                <a:latin typeface="Arial Black" panose="020B0A04020102020204" pitchFamily="34" charset="0"/>
              </a:rPr>
              <a:t>«КСЕНИЯ ЗЕНИНА – ХУДОЖНИК-ИЛЛЮСТРАТОР».</a:t>
            </a:r>
            <a:endParaRPr lang="ru-RU" dirty="0">
              <a:solidFill>
                <a:schemeClr val="bg2"/>
              </a:solidFill>
              <a:latin typeface="Arial Black" panose="020B0A04020102020204" pitchFamily="34" charset="0"/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B06A9F8B-FB1D-4AF8-A115-9A4A7038BE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5" t="5144" r="-1225" b="-5144"/>
          <a:stretch/>
        </p:blipFill>
        <p:spPr bwMode="auto">
          <a:xfrm>
            <a:off x="154489" y="1614705"/>
            <a:ext cx="5414757" cy="4344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247B92F-40BC-49D3-88C3-55708B2E1A29}"/>
              </a:ext>
            </a:extLst>
          </p:cNvPr>
          <p:cNvSpPr/>
          <p:nvPr/>
        </p:nvSpPr>
        <p:spPr>
          <a:xfrm>
            <a:off x="1365337" y="300626"/>
            <a:ext cx="94912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Муниципальное учреждение дополнительного образования</a:t>
            </a:r>
            <a:b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«Центр эстетического воспитания детей</a:t>
            </a:r>
            <a:b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</a:br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города Саранска Республики Мордовия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E3780F9-264B-4FCC-8A84-3047A029E464}"/>
              </a:ext>
            </a:extLst>
          </p:cNvPr>
          <p:cNvSpPr/>
          <p:nvPr/>
        </p:nvSpPr>
        <p:spPr>
          <a:xfrm>
            <a:off x="4359058" y="5349874"/>
            <a:ext cx="76784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Подготовила: </a:t>
            </a:r>
          </a:p>
          <a:p>
            <a:pPr algn="r"/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педагог дополнительного образования</a:t>
            </a:r>
          </a:p>
          <a:p>
            <a:pPr algn="r"/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студии изобразительного искусства</a:t>
            </a:r>
          </a:p>
          <a:p>
            <a:pPr algn="r"/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Павельева Елена Федоровна</a:t>
            </a:r>
          </a:p>
          <a:p>
            <a:pPr algn="r"/>
            <a:r>
              <a:rPr lang="ru-RU" i="1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                              Саранск 2025</a:t>
            </a:r>
            <a:endParaRPr lang="ru-RU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272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A13E6F-627D-41C3-A6F0-380601244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488515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chemeClr val="accent3">
                    <a:lumMod val="75000"/>
                  </a:schemeClr>
                </a:solidFill>
                <a:latin typeface="Arial Black" panose="020B0A04020102020204" pitchFamily="34" charset="0"/>
              </a:rPr>
              <a:t>Биография художника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D8E447-58F3-42FF-AFF4-BA158CD4A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59" y="488514"/>
            <a:ext cx="11624153" cy="6764055"/>
          </a:xfrm>
        </p:spPr>
        <p:txBody>
          <a:bodyPr>
            <a:normAutofit fontScale="40000" lnSpcReduction="20000"/>
          </a:bodyPr>
          <a:lstStyle/>
          <a:p>
            <a:pPr marL="0" indent="0" algn="ctr">
              <a:buNone/>
            </a:pPr>
            <a:r>
              <a:rPr lang="ru-RU" sz="5000" b="1" i="0" dirty="0" err="1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Зенина</a:t>
            </a:r>
            <a:r>
              <a:rPr lang="ru-RU" sz="5000" b="1" i="0" dirty="0">
                <a:solidFill>
                  <a:srgbClr val="C00000"/>
                </a:solidFill>
                <a:effectLst/>
                <a:latin typeface="Arial Black" panose="020B0A04020102020204" pitchFamily="34" charset="0"/>
              </a:rPr>
              <a:t> Ксения Викторовна (иллюстратор) </a:t>
            </a:r>
          </a:p>
          <a:p>
            <a:pPr marL="0" indent="0">
              <a:spcBef>
                <a:spcPts val="0"/>
              </a:spcBef>
              <a:buNone/>
            </a:pP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	</a:t>
            </a:r>
            <a:r>
              <a:rPr lang="ru-RU" sz="4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Родилась 8 мая 1978 года. Живу в городе Королёв Московской области.</a:t>
            </a:r>
            <a:br>
              <a:rPr lang="ru-RU" sz="45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4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 1998г поступила в Московский Государственный Областной Университет- педагогический факультет, художественно-графическое отделение.</a:t>
            </a:r>
            <a:br>
              <a:rPr lang="ru-RU" sz="45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4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Одновременно занималась в мастерской преподавателя Абрамцевского колледжа Величко А.В, которого считаю главным своим учителем.</a:t>
            </a:r>
            <a:br>
              <a:rPr lang="ru-RU" sz="45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4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Работаю по специальности, учу детей рисовать, а возможно они меня.</a:t>
            </a:r>
            <a:br>
              <a:rPr lang="ru-RU" sz="45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4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 2003г сотрудничаю с рядом галерей, выставляюсь в ЦДХ и за рубежом.</a:t>
            </a:r>
            <a:r>
              <a:rPr lang="ru-RU" sz="4500" dirty="0">
                <a:solidFill>
                  <a:srgbClr val="312A20"/>
                </a:solidFill>
                <a:effectLst/>
                <a:latin typeface="Noto Sans" panose="020B0502040204020203" pitchFamily="34" charset="0"/>
              </a:rPr>
              <a:t>  </a:t>
            </a:r>
            <a:r>
              <a:rPr lang="ru-RU" sz="450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Как иллюстратор работала над оформлением детских книг в Московских издательствах – Махаон, АСТ, Малыш, а также в издательствах Сеула и Минска. Принимала участие в Международной выставке детской книги — </a:t>
            </a:r>
            <a:r>
              <a:rPr lang="ru-RU" sz="4500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Bologna</a:t>
            </a:r>
            <a:r>
              <a:rPr lang="ru-RU" sz="450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4500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Children’s</a:t>
            </a:r>
            <a:r>
              <a:rPr lang="ru-RU" sz="450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4500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Book</a:t>
            </a:r>
            <a:r>
              <a:rPr lang="ru-RU" sz="450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 </a:t>
            </a:r>
            <a:r>
              <a:rPr lang="ru-RU" sz="4500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Fair</a:t>
            </a:r>
            <a:r>
              <a:rPr lang="ru-RU" sz="450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Член Творческого Союза Художников России. Преподавала в художественной студии для детей и взрослых в Москве.</a:t>
            </a:r>
            <a:br>
              <a:rPr lang="ru-RU" sz="450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br>
              <a:rPr lang="ru-RU" sz="45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r>
              <a:rPr lang="ru-RU" sz="4500" dirty="0">
                <a:solidFill>
                  <a:schemeClr val="bg1"/>
                </a:solidFill>
                <a:latin typeface="Arial Black" panose="020B0A04020102020204" pitchFamily="34" charset="0"/>
              </a:rPr>
              <a:t>	</a:t>
            </a:r>
            <a:r>
              <a:rPr lang="ru-RU" sz="450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После окончания обучения стала заниматься иллюстрацией детских книг, а также свободным творчеством. К числу иллюстрированных ей книг относится, например, «Сказка про Ивана Дурака». Судя по ее иллюстрациям, к числу любимых тем относятся бытовые сценки, связанные с охотой, рыбалкой и всеми прелестями сельской жизни. Ну и, конечно, коты: большие, рыжие, пушистые…</a:t>
            </a:r>
            <a:endParaRPr lang="ru-RU" sz="4500" dirty="0">
              <a:solidFill>
                <a:schemeClr val="bg1"/>
              </a:solidFill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45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Стараюсь сюжет картины сделать интересным для взрослых и детей, наполнить его смыслом и юмором, чтобы работа оставляла доброе и позитивное ощущение у зрителя.</a:t>
            </a:r>
            <a:br>
              <a:rPr lang="ru-RU" sz="4500" dirty="0">
                <a:solidFill>
                  <a:schemeClr val="bg1"/>
                </a:solidFill>
                <a:latin typeface="Arial Black" panose="020B0A04020102020204" pitchFamily="34" charset="0"/>
              </a:rPr>
            </a:br>
            <a:endParaRPr lang="ru-RU" sz="45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96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B82757F3-5BA3-4A3B-A942-2A49F9C706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833" y="626300"/>
            <a:ext cx="11574049" cy="5649239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ru-RU" b="0" i="0" dirty="0">
                <a:solidFill>
                  <a:srgbClr val="312A20"/>
                </a:solidFill>
                <a:effectLst/>
                <a:latin typeface="Noto Sans" panose="020B0502040204020203" pitchFamily="34" charset="0"/>
              </a:rPr>
              <a:t>	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В Хмелите можно буквально побывать в сказке – посетить «Комнату сказок», мини-выставку художницы Ксении </a:t>
            </a:r>
            <a:r>
              <a:rPr lang="ru-RU" sz="1800" b="0" i="0" dirty="0" err="1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Зениной</a:t>
            </a:r>
            <a:r>
              <a:rPr lang="ru-RU" sz="1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. Здесь на экскурсии детям расскажут о персонажах, изображенных на картинах – будет интересно и малышам, и взрослым!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	Примерно с 2010 года деятельность художника начала менять своё направление. На сегодняшний день основной сферой творчества является дизайн.           В Хмелите находится мастерская Ксении.</a:t>
            </a:r>
          </a:p>
          <a:p>
            <a:pPr marL="0" indent="0" algn="l">
              <a:buNone/>
            </a:pPr>
            <a:r>
              <a:rPr lang="ru-RU" sz="1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  <a:t>	На выставке представлены иллюстрации к книгам: «Библейские предания» под редакцией Корнея Чуковского (издательство «Махаон», 2009), и «Сказка про Ивана –дурака» по мотивам сказки Л.Н. Толстого «Сказка об Иване-дураке и его двух братьях: Семене-воине и Тарасе-брюхане, и немой сестре Маланье, и о старом дьяволе и трех чертенятах», впервые опубликованной в 1886 году и переизданной по заказу издательства в Сеуле в 2008 году в серии «Сказки народов мира».</a:t>
            </a:r>
            <a:br>
              <a:rPr lang="ru-RU" sz="1800" b="0" i="0" dirty="0">
                <a:solidFill>
                  <a:schemeClr val="bg1"/>
                </a:solidFill>
                <a:effectLst/>
                <a:latin typeface="Arial Black" panose="020B0A04020102020204" pitchFamily="34" charset="0"/>
              </a:rPr>
            </a:br>
            <a:endParaRPr lang="ru-RU" sz="1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3035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870272-8CDE-4E0A-9EF1-D6E5B69EC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082" y="0"/>
            <a:ext cx="10045329" cy="739036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Из серии «Охотники».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6" name="Picture 2" descr="Зенина Ксения. Из серии «Охотники».">
            <a:extLst>
              <a:ext uri="{FF2B5EF4-FFF2-40B4-BE49-F238E27FC236}">
                <a16:creationId xmlns:a16="http://schemas.microsoft.com/office/drawing/2014/main" id="{530551CA-196B-4646-9240-BFE15A4BE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818" y="538619"/>
            <a:ext cx="5611774" cy="563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Зенина Ксения. Из серии «Охотники»">
            <a:extLst>
              <a:ext uri="{FF2B5EF4-FFF2-40B4-BE49-F238E27FC236}">
                <a16:creationId xmlns:a16="http://schemas.microsoft.com/office/drawing/2014/main" id="{8577B6B3-C684-49F9-9020-4453D7665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856" y="181338"/>
            <a:ext cx="4476750" cy="599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674D8C8-AA41-4D66-BD68-CC4C4D2A31B8}"/>
              </a:ext>
            </a:extLst>
          </p:cNvPr>
          <p:cNvSpPr/>
          <p:nvPr/>
        </p:nvSpPr>
        <p:spPr>
          <a:xfrm>
            <a:off x="1703539" y="3244334"/>
            <a:ext cx="951978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b="1" dirty="0"/>
              <a:t>           (Фото 1)                                                                             (Фото 2)</a:t>
            </a:r>
          </a:p>
        </p:txBody>
      </p:sp>
    </p:spTree>
    <p:extLst>
      <p:ext uri="{BB962C8B-B14F-4D97-AF65-F5344CB8AC3E}">
        <p14:creationId xmlns:p14="http://schemas.microsoft.com/office/powerpoint/2010/main" val="213628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531066-6177-441C-AD9B-BA807C6C9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501041"/>
            <a:ext cx="9905998" cy="563672"/>
          </a:xfrm>
        </p:spPr>
        <p:txBody>
          <a:bodyPr>
            <a:noAutofit/>
          </a:bodyPr>
          <a:lstStyle/>
          <a:p>
            <a:r>
              <a:rPr lang="ru-RU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Рыцарские игры             Иллюстрация</a:t>
            </a:r>
            <a:br>
              <a:rPr lang="ru-RU" sz="24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</a:br>
            <a:br>
              <a:rPr lang="ru-RU" sz="24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F035CF3F-77CB-4C49-AA76-F83DDEC5C0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00" y="782877"/>
            <a:ext cx="4070462" cy="5530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5DF47867-BD6C-41D8-8313-9000FA5E56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2886" y="782877"/>
            <a:ext cx="4070462" cy="548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6DDB478-824B-464A-8CAC-BA1F106563E4}"/>
              </a:ext>
            </a:extLst>
          </p:cNvPr>
          <p:cNvSpPr/>
          <p:nvPr/>
        </p:nvSpPr>
        <p:spPr>
          <a:xfrm>
            <a:off x="1141413" y="3105835"/>
            <a:ext cx="800258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               (Фото 3)                                                                             (Фото 4)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385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C84D90-E258-4841-A11F-1499296D8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822" y="0"/>
            <a:ext cx="10170589" cy="613775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Зимняя рыбалка.                                            На катке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2050" name="Picture 2" descr="Зенина Ксения. Зимняя рыбалка.">
            <a:extLst>
              <a:ext uri="{FF2B5EF4-FFF2-40B4-BE49-F238E27FC236}">
                <a16:creationId xmlns:a16="http://schemas.microsoft.com/office/drawing/2014/main" id="{A89B24BA-FB2D-4A11-8579-875A1D6EA2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33" y="613775"/>
            <a:ext cx="6931187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Зенина Ксения. На катке">
            <a:extLst>
              <a:ext uri="{FF2B5EF4-FFF2-40B4-BE49-F238E27FC236}">
                <a16:creationId xmlns:a16="http://schemas.microsoft.com/office/drawing/2014/main" id="{909385B4-97E2-47F9-BFF8-10034347DC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467" y="613775"/>
            <a:ext cx="47625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42456D6-35E3-4207-ACC3-F0BBE024F0FA}"/>
              </a:ext>
            </a:extLst>
          </p:cNvPr>
          <p:cNvSpPr/>
          <p:nvPr/>
        </p:nvSpPr>
        <p:spPr>
          <a:xfrm>
            <a:off x="1177447" y="3105835"/>
            <a:ext cx="939452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                       (Фото 5)                                                                                         (Фото 6)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3289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F9A4FA-EED4-4299-9F17-4990FE157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137786"/>
            <a:ext cx="9905998" cy="73096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arial" panose="020B0604020202020204" pitchFamily="34" charset="0"/>
              </a:rPr>
              <a:t>Улов</a:t>
            </a:r>
            <a:br>
              <a:rPr lang="ru-RU" dirty="0"/>
            </a:br>
            <a:endParaRPr lang="ru-RU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E3713394-901D-4EB0-9886-32462B3329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34" y="503270"/>
            <a:ext cx="10581041" cy="587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E08C15F-0236-4C32-9A4E-E75EB15D0279}"/>
              </a:ext>
            </a:extLst>
          </p:cNvPr>
          <p:cNvSpPr/>
          <p:nvPr/>
        </p:nvSpPr>
        <p:spPr>
          <a:xfrm>
            <a:off x="5511452" y="3068878"/>
            <a:ext cx="1121041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(Фото 7)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7176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282287-EE1F-4D81-A290-42FF6168F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87682"/>
            <a:ext cx="9905998" cy="626302"/>
          </a:xfrm>
        </p:spPr>
        <p:txBody>
          <a:bodyPr>
            <a:normAutofit/>
          </a:bodyPr>
          <a:lstStyle/>
          <a:p>
            <a:pPr algn="ctr"/>
            <a:r>
              <a:rPr lang="ru-RU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Ной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12365660-631A-4D83-94E1-EF9E945D7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7898" y="559234"/>
            <a:ext cx="8557559" cy="5984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09086D-4F98-460B-8CCE-48D542B0A25E}"/>
              </a:ext>
            </a:extLst>
          </p:cNvPr>
          <p:cNvSpPr/>
          <p:nvPr/>
        </p:nvSpPr>
        <p:spPr>
          <a:xfrm>
            <a:off x="10271342" y="3244334"/>
            <a:ext cx="164090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(Фото 8)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4308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AA43F6-7A64-482B-A1DA-F5FF22982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701458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Кормилица                                             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Кот - пастух</a:t>
            </a:r>
            <a:endParaRPr lang="ru-RU" sz="2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Зенина Ксения. Кормилица">
            <a:extLst>
              <a:ext uri="{FF2B5EF4-FFF2-40B4-BE49-F238E27FC236}">
                <a16:creationId xmlns:a16="http://schemas.microsoft.com/office/drawing/2014/main" id="{F6EBDB32-B410-4170-A3E8-F605855385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89" y="701458"/>
            <a:ext cx="6139503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Зенина Ксения. Кот - пастух">
            <a:extLst>
              <a:ext uri="{FF2B5EF4-FFF2-40B4-BE49-F238E27FC236}">
                <a16:creationId xmlns:a16="http://schemas.microsoft.com/office/drawing/2014/main" id="{D602BEE7-3DE9-420E-B570-CA36AE95AD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5585" y="701458"/>
            <a:ext cx="546735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4CFF2F6-C6A1-4CEF-AC48-E2AE9FFE5989}"/>
              </a:ext>
            </a:extLst>
          </p:cNvPr>
          <p:cNvSpPr/>
          <p:nvPr/>
        </p:nvSpPr>
        <p:spPr>
          <a:xfrm>
            <a:off x="964503" y="3105835"/>
            <a:ext cx="9432099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                 (Фото 9)                                                                                         (Фото 10)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446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77A1CC-1A11-43D4-A984-C60755A4B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879" y="0"/>
            <a:ext cx="10383532" cy="1315233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«</a:t>
            </a:r>
            <a:r>
              <a:rPr lang="ru-RU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Джек бобовое зерно»    «Сказки старой Англии»</a:t>
            </a:r>
            <a:br>
              <a:rPr lang="ru-RU" sz="24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B67A263B-3077-4CD9-82D1-53F440A581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71" y="823175"/>
            <a:ext cx="3578624" cy="506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>
            <a:extLst>
              <a:ext uri="{FF2B5EF4-FFF2-40B4-BE49-F238E27FC236}">
                <a16:creationId xmlns:a16="http://schemas.microsoft.com/office/drawing/2014/main" id="{672E1627-63CE-4AFD-B5AE-0FBA232A9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763" y="823175"/>
            <a:ext cx="3578624" cy="508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AB4D2770-9AD6-4B72-99B8-5F64D5573C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1788" y="823175"/>
            <a:ext cx="3629457" cy="5083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5D65DC9-D430-4A53-BF34-5ADB39811383}"/>
              </a:ext>
            </a:extLst>
          </p:cNvPr>
          <p:cNvSpPr/>
          <p:nvPr/>
        </p:nvSpPr>
        <p:spPr>
          <a:xfrm>
            <a:off x="1027133" y="3105835"/>
            <a:ext cx="1048428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(Фото 11)                                                      (Фото 12)                                                (Фото 13)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0624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1257C-A53F-4FF2-821C-273CD6341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1412" y="0"/>
            <a:ext cx="9905999" cy="1202499"/>
          </a:xfrm>
        </p:spPr>
        <p:txBody>
          <a:bodyPr>
            <a:normAutofit/>
          </a:bodyPr>
          <a:lstStyle/>
          <a:p>
            <a:r>
              <a:rPr lang="ru-RU" sz="2400" b="1" i="0" dirty="0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Роза                                                           </a:t>
            </a:r>
            <a:r>
              <a:rPr lang="ru-RU" sz="2400" b="1" i="0" dirty="0" err="1">
                <a:solidFill>
                  <a:schemeClr val="bg2">
                    <a:lumMod val="50000"/>
                  </a:schemeClr>
                </a:solidFill>
                <a:effectLst/>
                <a:latin typeface="Arial Black" panose="020B0A04020102020204" pitchFamily="34" charset="0"/>
              </a:rPr>
              <a:t>Клеома</a:t>
            </a:r>
            <a:br>
              <a:rPr lang="ru-RU" sz="24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</a:rPr>
            </a:br>
            <a:endParaRPr lang="ru-RU" sz="2400" dirty="0">
              <a:solidFill>
                <a:schemeClr val="bg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66AACA3-8513-4166-9D82-CCDDD19ED6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06" y="762783"/>
            <a:ext cx="5402795" cy="5370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641BE108-F0B6-4C56-8B57-49E0134AB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2362" y="762782"/>
            <a:ext cx="3233085" cy="5370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FAF8C0D-506F-40BB-8A4B-237784243183}"/>
              </a:ext>
            </a:extLst>
          </p:cNvPr>
          <p:cNvSpPr/>
          <p:nvPr/>
        </p:nvSpPr>
        <p:spPr>
          <a:xfrm>
            <a:off x="1277655" y="3105835"/>
            <a:ext cx="910779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       (Фото 14)                                                                                         (Фото 15)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7604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«Библейские предания» Художник-иллюстратор Ксения Зенина - 939834079276">
            <a:extLst>
              <a:ext uri="{FF2B5EF4-FFF2-40B4-BE49-F238E27FC236}">
                <a16:creationId xmlns:a16="http://schemas.microsoft.com/office/drawing/2014/main" id="{E1A55119-D3FD-4181-8FED-BC65A795C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46" y="386220"/>
            <a:ext cx="3967755" cy="5175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«Библейские предания» Художник-иллюстратор Ксения Зенина - 939834079020">
            <a:extLst>
              <a:ext uri="{FF2B5EF4-FFF2-40B4-BE49-F238E27FC236}">
                <a16:creationId xmlns:a16="http://schemas.microsoft.com/office/drawing/2014/main" id="{6E1724FB-9C14-43D9-8270-0558104D8E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413" y="386220"/>
            <a:ext cx="3870719" cy="517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«Библейские предания» Художник-иллюстратор Ксения Зенина - 939834078252">
            <a:extLst>
              <a:ext uri="{FF2B5EF4-FFF2-40B4-BE49-F238E27FC236}">
                <a16:creationId xmlns:a16="http://schemas.microsoft.com/office/drawing/2014/main" id="{6D6923BE-56FD-492C-9B04-F1012CA38F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544" y="386220"/>
            <a:ext cx="3784464" cy="517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CCD6D5-F202-42DB-A2E4-938A8A157606}"/>
              </a:ext>
            </a:extLst>
          </p:cNvPr>
          <p:cNvSpPr/>
          <p:nvPr/>
        </p:nvSpPr>
        <p:spPr>
          <a:xfrm>
            <a:off x="889348" y="3105835"/>
            <a:ext cx="1078491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     (Фото 16)                                                      (Фото 17)                                                (Фото 18)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6081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«Библейские предания» Художник-иллюстратор Ксения Зенина - 939834076460">
            <a:extLst>
              <a:ext uri="{FF2B5EF4-FFF2-40B4-BE49-F238E27FC236}">
                <a16:creationId xmlns:a16="http://schemas.microsoft.com/office/drawing/2014/main" id="{5F8648F7-0AA7-4FCB-BE9D-03B85D2CF7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85" y="593427"/>
            <a:ext cx="3812608" cy="524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«Библейские предания» Художник-иллюстратор Ксения Зенина - 939834076204">
            <a:extLst>
              <a:ext uri="{FF2B5EF4-FFF2-40B4-BE49-F238E27FC236}">
                <a16:creationId xmlns:a16="http://schemas.microsoft.com/office/drawing/2014/main" id="{BC9B9E5C-2FD2-4C34-902C-3BEE7D3863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598" y="593426"/>
            <a:ext cx="3834456" cy="524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20" name="Picture 8" descr="«Библейские предания» Художник-иллюстратор Ксения Зенина - 939834075948">
            <a:extLst>
              <a:ext uri="{FF2B5EF4-FFF2-40B4-BE49-F238E27FC236}">
                <a16:creationId xmlns:a16="http://schemas.microsoft.com/office/drawing/2014/main" id="{088AC200-82CA-426A-B546-44C0A2FE0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1609" y="593426"/>
            <a:ext cx="3834456" cy="524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6DCE55A-EDC2-4B3B-851A-8378A19D1BA9}"/>
              </a:ext>
            </a:extLst>
          </p:cNvPr>
          <p:cNvSpPr/>
          <p:nvPr/>
        </p:nvSpPr>
        <p:spPr>
          <a:xfrm>
            <a:off x="864295" y="3105835"/>
            <a:ext cx="1068470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     (Фото 19)                                                      (Фото 20)                                                (Фото 21)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51498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F9CFC14-0553-4959-8CCA-00E9B1D0F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1042" y="801666"/>
            <a:ext cx="11010378" cy="546134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200" dirty="0">
                <a:solidFill>
                  <a:srgbClr val="FFFF00"/>
                </a:solidFill>
                <a:effectLst/>
                <a:latin typeface="Arial Black" panose="020B0A04020102020204" pitchFamily="34" charset="0"/>
              </a:rPr>
              <a:t>Работы художницы — легкие, узнаваемые, любовно проработанные. Ее авторская стилистика понятна, привлекает внимание детей и взрослых, заставляет рассматривать работы, вживаться в них и искать все новые и новые детали. Это поистине сказочное пространство, погружение в мир авторского видения известных историй и персонажей.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78102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EB0E2D-E729-4C0A-AA2A-C73BE67295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046" y="200416"/>
            <a:ext cx="10784365" cy="157828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dirty="0">
                <a:latin typeface="Arial Black" panose="020B0A04020102020204" pitchFamily="34" charset="0"/>
              </a:rPr>
              <a:t>Интернет источник:</a:t>
            </a:r>
            <a:br>
              <a:rPr lang="ru-RU" sz="1800" dirty="0">
                <a:latin typeface="Arial Black" panose="020B0A04020102020204" pitchFamily="34" charset="0"/>
              </a:rPr>
            </a:br>
            <a:r>
              <a:rPr lang="ru-RU" sz="1800" dirty="0">
                <a:latin typeface="Arial Black" panose="020B0A04020102020204" pitchFamily="34" charset="0"/>
              </a:rPr>
              <a:t> </a:t>
            </a:r>
            <a:r>
              <a:rPr lang="en-US" sz="1200" dirty="0">
                <a:latin typeface="Arial Black" panose="020B0A04020102020204" pitchFamily="34" charset="0"/>
                <a:hlinkClick r:id="rId2"/>
              </a:rPr>
              <a:t>https://dzen.ru/a/Yw-y-kejHUp1pboO</a:t>
            </a:r>
            <a:br>
              <a:rPr lang="ru-RU" sz="1200" dirty="0">
                <a:latin typeface="Arial Black" panose="020B0A04020102020204" pitchFamily="34" charset="0"/>
              </a:rPr>
            </a:br>
            <a:r>
              <a:rPr lang="en-US" sz="1200" dirty="0">
                <a:latin typeface="Arial Black" panose="020B0A04020102020204" pitchFamily="34" charset="0"/>
                <a:hlinkClick r:id="rId3"/>
              </a:rPr>
              <a:t>https://khmelita.com/sobytiya/kseniya-zenina-i-ee-vystavka-komnata-skazok/</a:t>
            </a:r>
            <a:br>
              <a:rPr lang="ru-RU" sz="1200" dirty="0">
                <a:latin typeface="Arial Black" panose="020B0A04020102020204" pitchFamily="34" charset="0"/>
              </a:rPr>
            </a:br>
            <a:r>
              <a:rPr lang="en-US" sz="1200" dirty="0">
                <a:latin typeface="Arial Black" panose="020B0A04020102020204" pitchFamily="34" charset="0"/>
                <a:hlinkClick r:id="rId4"/>
              </a:rPr>
              <a:t>http://www.artlib.ru/index.php?id=11&amp;idp=15&amp;fp=2&amp;uid=9029&amp;iid=274496&amp;idg=6&amp;user_serie=0</a:t>
            </a:r>
            <a:br>
              <a:rPr lang="ru-RU" sz="1200" dirty="0">
                <a:latin typeface="Arial Black" panose="020B0A04020102020204" pitchFamily="34" charset="0"/>
              </a:rPr>
            </a:br>
            <a:r>
              <a:rPr lang="en-US" sz="1200" dirty="0">
                <a:latin typeface="Arial Black" panose="020B0A04020102020204" pitchFamily="34" charset="0"/>
                <a:hlinkClick r:id="rId5"/>
              </a:rPr>
              <a:t>https://m.ok.ru/group/58302359011372/topic/155404665621804</a:t>
            </a:r>
            <a:br>
              <a:rPr lang="ru-RU" sz="1200" dirty="0">
                <a:latin typeface="Arial Black" panose="020B0A04020102020204" pitchFamily="34" charset="0"/>
              </a:rPr>
            </a:br>
            <a:r>
              <a:rPr lang="en-US" sz="1200" dirty="0">
                <a:latin typeface="Arial Black" panose="020B0A04020102020204" pitchFamily="34" charset="0"/>
                <a:hlinkClick r:id="rId6"/>
              </a:rPr>
              <a:t>https://www.liveinternet.ru/users/5539242/post316043888/</a:t>
            </a:r>
            <a:br>
              <a:rPr lang="ru-RU" sz="1200" dirty="0">
                <a:latin typeface="Arial Black" panose="020B0A04020102020204" pitchFamily="34" charset="0"/>
              </a:rPr>
            </a:br>
            <a:r>
              <a:rPr lang="ru-RU" sz="1200" dirty="0">
                <a:solidFill>
                  <a:srgbClr val="2E2F33"/>
                </a:solidFill>
                <a:effectLst/>
                <a:latin typeface="Arial Black" panose="020B0A04020102020204" pitchFamily="34" charset="0"/>
                <a:hlinkClick r:id="rId7"/>
              </a:rPr>
              <a:t>http://www.fairyroom.ru/?p=49679</a:t>
            </a:r>
            <a:br>
              <a:rPr lang="ru-RU" sz="1200" dirty="0">
                <a:latin typeface="Arial Black" panose="020B0A04020102020204" pitchFamily="34" charset="0"/>
              </a:rPr>
            </a:br>
            <a:r>
              <a:rPr lang="ru-RU" sz="1200" dirty="0">
                <a:effectLst/>
                <a:latin typeface="Arial Black" panose="020B0A04020102020204" pitchFamily="34" charset="0"/>
                <a:hlinkClick r:id="rId8"/>
              </a:rPr>
              <a:t>https://www.liveinternet.ru/users/4652061/post213767310/</a:t>
            </a:r>
            <a:br>
              <a:rPr lang="ru-RU" sz="1800" dirty="0">
                <a:latin typeface="Arial Black" panose="020B0A04020102020204" pitchFamily="34" charset="0"/>
              </a:rPr>
            </a:br>
            <a:endParaRPr lang="ru-RU" sz="1800" dirty="0">
              <a:latin typeface="Arial Black" panose="020B0A0402010202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51F64C-817A-4CC7-8773-2458D2FAC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046" y="1966586"/>
            <a:ext cx="11574049" cy="4797469"/>
          </a:xfrm>
        </p:spPr>
        <p:txBody>
          <a:bodyPr>
            <a:normAutofit fontScale="47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3800" dirty="0">
                <a:latin typeface="Arial Black" panose="020B0A04020102020204" pitchFamily="34" charset="0"/>
              </a:rPr>
              <a:t>Источник фотографий: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на титульном листе)</a:t>
            </a:r>
            <a:r>
              <a:rPr lang="en-US" sz="2500" dirty="0">
                <a:latin typeface="Arial Black" panose="020B0A04020102020204" pitchFamily="34" charset="0"/>
                <a:hlinkClick r:id="rId9"/>
              </a:rPr>
              <a:t> https://khmelita.com/wp-content/uploads/2024/03/B_FIlspvYUw-1024x725.jpg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1)</a:t>
            </a:r>
            <a:r>
              <a:rPr lang="en-US" sz="2500" dirty="0">
                <a:latin typeface="Arial Black" panose="020B0A04020102020204" pitchFamily="34" charset="0"/>
                <a:hlinkClick r:id="rId10"/>
              </a:rPr>
              <a:t> https://avatars.dzeninfra.ru/get-zen_doc/99845/pub_630fb2fa47a31d4a75a5ba0e_630fb322b23ca41e1333e85f/scale_1200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2)</a:t>
            </a:r>
            <a:r>
              <a:rPr lang="en-US" sz="2500" dirty="0">
                <a:latin typeface="Arial Black" panose="020B0A04020102020204" pitchFamily="34" charset="0"/>
                <a:hlinkClick r:id="rId11"/>
              </a:rPr>
              <a:t> https://avatars.dzeninfra.ru/get-zen_doc/5250440/pub_630fb2fa47a31d4a75a5ba0e_630fb3e0d0c60d4cfe7446ad/scale_1200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3)</a:t>
            </a:r>
            <a:r>
              <a:rPr lang="en-US" sz="2500" dirty="0">
                <a:latin typeface="Arial Black" panose="020B0A04020102020204" pitchFamily="34" charset="0"/>
                <a:hlinkClick r:id="rId12"/>
              </a:rPr>
              <a:t> http://www.artlib.ru/objects/gallery_429/artlib_gallery-214531-b.jpg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4)</a:t>
            </a:r>
            <a:r>
              <a:rPr lang="en-US" sz="2500" dirty="0">
                <a:latin typeface="Arial Black" panose="020B0A04020102020204" pitchFamily="34" charset="0"/>
                <a:hlinkClick r:id="rId13"/>
              </a:rPr>
              <a:t> http://www.artlib.ru/objects/gallery_549/artlib_gallery-274500-b.jpg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5)</a:t>
            </a:r>
            <a:r>
              <a:rPr lang="en-US" sz="2500" dirty="0">
                <a:latin typeface="Arial Black" panose="020B0A04020102020204" pitchFamily="34" charset="0"/>
                <a:hlinkClick r:id="rId14"/>
              </a:rPr>
              <a:t> https://avatars.dzeninfra.ru/get-zen_doc/1912454/pub_630fb2fa47a31d4a75a5ba0e_630fb37613a7cd1d2cbc47a0/scale_1200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6)</a:t>
            </a:r>
            <a:r>
              <a:rPr lang="en-US" sz="2500" dirty="0">
                <a:latin typeface="Arial Black" panose="020B0A04020102020204" pitchFamily="34" charset="0"/>
                <a:hlinkClick r:id="rId15"/>
              </a:rPr>
              <a:t> https://avatars.dzeninfra.ru/get-zen_doc/5233324/pub_630fb2fa47a31d4a75a5ba0e_630fb3cad0c60d4cfe743768/scale_1200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7)</a:t>
            </a:r>
            <a:r>
              <a:rPr lang="en-US" sz="2500" dirty="0">
                <a:latin typeface="Arial Black" panose="020B0A04020102020204" pitchFamily="34" charset="0"/>
                <a:hlinkClick r:id="rId16"/>
              </a:rPr>
              <a:t> http://www.artlib.ru/objects/gallery_429/artlib_gallery-214533-b.jpg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8)</a:t>
            </a:r>
            <a:r>
              <a:rPr lang="en-US" sz="2500" dirty="0">
                <a:latin typeface="Arial Black" panose="020B0A04020102020204" pitchFamily="34" charset="0"/>
                <a:hlinkClick r:id="rId17"/>
              </a:rPr>
              <a:t> http://www.artlib.ru/objects/gallery_429/artlib_gallery-214532-b.jpg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9)</a:t>
            </a:r>
            <a:r>
              <a:rPr lang="en-US" sz="2500" dirty="0">
                <a:latin typeface="Arial Black" panose="020B0A04020102020204" pitchFamily="34" charset="0"/>
                <a:hlinkClick r:id="rId18"/>
              </a:rPr>
              <a:t> https://avatars.dzeninfra.ru/get-zen_doc/2442582/pub_630fb2fa47a31d4a75a5ba0e_630fb38647a31d4a75a61985/scale_1200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10)</a:t>
            </a:r>
            <a:r>
              <a:rPr lang="en-US" sz="2500" dirty="0">
                <a:latin typeface="Arial Black" panose="020B0A04020102020204" pitchFamily="34" charset="0"/>
                <a:hlinkClick r:id="rId19"/>
              </a:rPr>
              <a:t> https://avatars.dzeninfra.ru/get-zen_doc/3638148/pub_630fb2fa47a31d4a75a5ba0e_630fb39e26afea1710e09d7f/scale_1200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11)</a:t>
            </a:r>
            <a:r>
              <a:rPr lang="en-US" sz="2500" dirty="0">
                <a:latin typeface="Arial Black" panose="020B0A04020102020204" pitchFamily="34" charset="0"/>
                <a:hlinkClick r:id="rId20"/>
              </a:rPr>
              <a:t> http://www.artlib.ru/objects/gallery_548/artlib_gallery-274496-b.jpg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12)</a:t>
            </a:r>
            <a:r>
              <a:rPr lang="en-US" sz="2500" dirty="0">
                <a:latin typeface="Arial Black" panose="020B0A04020102020204" pitchFamily="34" charset="0"/>
                <a:hlinkClick r:id="rId21"/>
              </a:rPr>
              <a:t> http://www.artlib.ru/objects/gallery_548/artlib_gallery-274498-b.jpg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13)</a:t>
            </a:r>
            <a:r>
              <a:rPr lang="en-US" sz="2500" dirty="0">
                <a:latin typeface="Arial Black" panose="020B0A04020102020204" pitchFamily="34" charset="0"/>
                <a:hlinkClick r:id="rId22"/>
              </a:rPr>
              <a:t> http://www.artlib.ru/objects/gallery_548/artlib_gallery-274499-s.jpg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14)</a:t>
            </a:r>
            <a:r>
              <a:rPr lang="en-US" sz="2500" dirty="0">
                <a:latin typeface="Arial Black" panose="020B0A04020102020204" pitchFamily="34" charset="0"/>
                <a:hlinkClick r:id="rId23"/>
              </a:rPr>
              <a:t> http://www.artlib.ru/objects/gallery_411/artlib_gallery-205961-b.jpg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15)</a:t>
            </a:r>
            <a:r>
              <a:rPr lang="en-US" sz="2500" dirty="0">
                <a:latin typeface="Arial Black" panose="020B0A04020102020204" pitchFamily="34" charset="0"/>
                <a:hlinkClick r:id="rId24"/>
              </a:rPr>
              <a:t> http://www.artlib.ru/objects/gallery_411/artlib_gallery-205962-b.jpg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16)</a:t>
            </a:r>
            <a:r>
              <a:rPr lang="en-US" sz="2500" dirty="0">
                <a:latin typeface="Arial Black" panose="020B0A04020102020204" pitchFamily="34" charset="0"/>
                <a:hlinkClick r:id="rId25"/>
              </a:rPr>
              <a:t> https://vki7.okcdn.ru/i?r=BDHsYJQ9nKW8WSbKUwTOyh4oKnRGrQFIPAoE19ANzCOpHPSqiGyRZPCLVcND85CDByo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17)</a:t>
            </a:r>
            <a:r>
              <a:rPr lang="en-US" sz="2500" dirty="0">
                <a:latin typeface="Arial Black" panose="020B0A04020102020204" pitchFamily="34" charset="0"/>
                <a:hlinkClick r:id="rId26"/>
              </a:rPr>
              <a:t> https://vki7.okcdn.ru/i?r=BDHsYJQ9nKW8WSbKUwTOyh4oo1Z5z7vkJBKTrFdB8H6nxb3saFq_sJw68xByibzYZWE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18)</a:t>
            </a:r>
            <a:r>
              <a:rPr lang="en-US" sz="2500" dirty="0">
                <a:latin typeface="Arial Black" panose="020B0A04020102020204" pitchFamily="34" charset="0"/>
                <a:hlinkClick r:id="rId27"/>
              </a:rPr>
              <a:t> https://vki7.okcdn.ru/i?r=BDHsYJQ9nKW8WSbKUwTOyh4onZkEnJu0gz3b4M3PDyGA-n6BDCuD7u5kxWIOkSdV-Pc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19)</a:t>
            </a:r>
            <a:r>
              <a:rPr lang="en-US" sz="2500" dirty="0">
                <a:latin typeface="Arial Black" panose="020B0A04020102020204" pitchFamily="34" charset="0"/>
                <a:hlinkClick r:id="rId28"/>
              </a:rPr>
              <a:t> https://vki7.okcdn.ru/i?r=BDHsYJQ9nKW8WSbKUwTOyh4o7ZXGPYoDMBNEO4l9gYKEmcThvvUBHjn6VD3fBJh3oLo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20)</a:t>
            </a:r>
            <a:r>
              <a:rPr lang="en-US" sz="2500" dirty="0">
                <a:latin typeface="Arial Black" panose="020B0A04020102020204" pitchFamily="34" charset="0"/>
                <a:hlinkClick r:id="rId29"/>
              </a:rPr>
              <a:t> https://vki7.okcdn.ru/i?r=BDHsYJQ9nKW8WSbKUwTOyh4oeva5-uLC6BL52yTmxq2KoLEPObU_LFIWRExTKfjd9Ok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ru-RU" sz="2500" dirty="0">
                <a:latin typeface="Arial Black" panose="020B0A04020102020204" pitchFamily="34" charset="0"/>
              </a:rPr>
              <a:t>(Фото 21)</a:t>
            </a:r>
            <a:r>
              <a:rPr lang="en-US" sz="2500" dirty="0">
                <a:latin typeface="Arial Black" panose="020B0A04020102020204" pitchFamily="34" charset="0"/>
                <a:hlinkClick r:id="rId30"/>
              </a:rPr>
              <a:t> https://vki7.okcdn.ru/i?r=BDHsYJQ9nKW8WSbKUwTOyh4orRwZJ01mQa-1be0NUEcScHevY4MJLSDAG6kGdpvDEyg</a:t>
            </a: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ru-RU" sz="2500" dirty="0">
              <a:latin typeface="Arial Black" panose="020B0A04020102020204" pitchFamily="34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77024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Circuit">
      <a:dk1>
        <a:sysClr val="windowText" lastClr="000000"/>
      </a:dk1>
      <a:lt1>
        <a:sysClr val="window" lastClr="FFFFFF"/>
      </a:lt1>
      <a:dk2>
        <a:srgbClr val="2B5F27"/>
      </a:dk2>
      <a:lt2>
        <a:srgbClr val="D8FC68"/>
      </a:lt2>
      <a:accent1>
        <a:srgbClr val="DDC855"/>
      </a:accent1>
      <a:accent2>
        <a:srgbClr val="FCA03D"/>
      </a:accent2>
      <a:accent3>
        <a:srgbClr val="E36439"/>
      </a:accent3>
      <a:accent4>
        <a:srgbClr val="C2935B"/>
      </a:accent4>
      <a:accent5>
        <a:srgbClr val="88C25C"/>
      </a:accent5>
      <a:accent6>
        <a:srgbClr val="BFCC86"/>
      </a:accent6>
      <a:hlink>
        <a:srgbClr val="FFCE23"/>
      </a:hlink>
      <a:folHlink>
        <a:srgbClr val="FDEB86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88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82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97ECCC31-8429-4523-BE8D-8F09B7A4D4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93</TotalTime>
  <Words>1246</Words>
  <Application>Microsoft Office PowerPoint</Application>
  <PresentationFormat>Широкоэкранный</PresentationFormat>
  <Paragraphs>168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4" baseType="lpstr">
      <vt:lpstr>-apple-system</vt:lpstr>
      <vt:lpstr>arial</vt:lpstr>
      <vt:lpstr>arial</vt:lpstr>
      <vt:lpstr>Arial Black</vt:lpstr>
      <vt:lpstr>Noto Sans</vt:lpstr>
      <vt:lpstr>Times New Roman</vt:lpstr>
      <vt:lpstr>Trebuchet MS</vt:lpstr>
      <vt:lpstr>Tw Cen MT</vt:lpstr>
      <vt:lpstr>Контур</vt:lpstr>
      <vt:lpstr>   Методическая разработка  по изобразительному искусству на тему: «КСЕНИЯ ЗЕНИНА – ХУДОЖНИК-ИЛЛЮСТРАТОР».</vt:lpstr>
      <vt:lpstr>Биография художника</vt:lpstr>
      <vt:lpstr>Презентация PowerPoint</vt:lpstr>
      <vt:lpstr>Из серии «Охотники».</vt:lpstr>
      <vt:lpstr>Рыцарские игры             Иллюстрация  </vt:lpstr>
      <vt:lpstr>Зимняя рыбалка.                                            На катке</vt:lpstr>
      <vt:lpstr>Улов </vt:lpstr>
      <vt:lpstr>Ной</vt:lpstr>
      <vt:lpstr>Кормилица                                             Кот - пастух</vt:lpstr>
      <vt:lpstr>«Джек бобовое зерно»    «Сказки старой Англии» </vt:lpstr>
      <vt:lpstr>Роза                                                           Клеома </vt:lpstr>
      <vt:lpstr>Презентация PowerPoint</vt:lpstr>
      <vt:lpstr>Презентация PowerPoint</vt:lpstr>
      <vt:lpstr>Презентация PowerPoint</vt:lpstr>
      <vt:lpstr>Интернет источник:  https://dzen.ru/a/Yw-y-kejHUp1pboO https://khmelita.com/sobytiya/kseniya-zenina-i-ee-vystavka-komnata-skazok/ http://www.artlib.ru/index.php?id=11&amp;idp=15&amp;fp=2&amp;uid=9029&amp;iid=274496&amp;idg=6&amp;user_serie=0 https://m.ok.ru/group/58302359011372/topic/155404665621804 https://www.liveinternet.ru/users/5539242/post316043888/ http://www.fairyroom.ru/?p=49679 https://www.liveinternet.ru/users/4652061/post213767310/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КСЕНИЯ ЗЕНИНА – ХУДОЖНИК-ИЛЛЮСТРАТОР </dc:title>
  <dc:creator>Елена</dc:creator>
  <cp:lastModifiedBy>User</cp:lastModifiedBy>
  <cp:revision>8</cp:revision>
  <dcterms:created xsi:type="dcterms:W3CDTF">2025-01-11T09:13:09Z</dcterms:created>
  <dcterms:modified xsi:type="dcterms:W3CDTF">2025-01-20T11:38:20Z</dcterms:modified>
</cp:coreProperties>
</file>