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type="screen4x3" cy="6858000" cx="9144000"/>
  <p:notesSz cx="6858000" cy="9144000"/>
  <p:defaultTextStyle>
    <a:defPPr>
      <a:defRPr lang="ru-RU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Титульный слайд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61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CA363C-4A16-47E4-A49E-68AF7D410680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104861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A14FC4-6144-4A97-8126-9C41EF28D9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82" name="Объект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CA363C-4A16-47E4-A49E-68AF7D410680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10485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5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A14FC4-6144-4A97-8126-9C41EF28D9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9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40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CA363C-4A16-47E4-A49E-68AF7D410680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1048641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A14FC4-6144-4A97-8126-9C41EF28D9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4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45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4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CA363C-4A16-47E4-A49E-68AF7D410680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104864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A14FC4-6144-4A97-8126-9C41EF28D9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0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51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2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53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CA363C-4A16-47E4-A49E-68AF7D410680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1048655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6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A14FC4-6144-4A97-8126-9C41EF28D9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19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CA363C-4A16-47E4-A49E-68AF7D410680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1048620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1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A14FC4-6144-4A97-8126-9C41EF28D9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CA363C-4A16-47E4-A49E-68AF7D410680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104865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9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A14FC4-6144-4A97-8126-9C41EF28D9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1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62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3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CA363C-4A16-47E4-A49E-68AF7D410680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104866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A14FC4-6144-4A97-8126-9C41EF28D9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28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629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30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CA363C-4A16-47E4-A49E-68AF7D410680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1048631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2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A14FC4-6144-4A97-8126-9C41EF28D9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4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3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CA363C-4A16-47E4-A49E-68AF7D410680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104863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A14FC4-6144-4A97-8126-9C41EF28D9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2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2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CA363C-4A16-47E4-A49E-68AF7D410680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104862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A14FC4-6144-4A97-8126-9C41EF28D9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1.pn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A363C-4A16-47E4-A49E-68AF7D410680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14FC4-6144-4A97-8126-9C41EF28D9A6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Прямоугольник 3"/>
          <p:cNvSpPr/>
          <p:nvPr/>
        </p:nvSpPr>
        <p:spPr>
          <a:xfrm>
            <a:off x="1403648" y="1268760"/>
            <a:ext cx="7396480" cy="891540"/>
          </a:xfrm>
          <a:prstGeom prst="rect"/>
          <a:noFill/>
        </p:spPr>
        <p:txBody>
          <a:bodyPr bIns="45720" lIns="91440" rIns="91440" tIns="45720" wrap="none">
            <a:spAutoFit/>
            <a:scene3d>
              <a:camera prst="orthographicFront"/>
              <a:lightRig dir="tl" rig="soft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p>
            <a:pPr algn="ctr"/>
            <a:r>
              <a:rPr b="1" cap="none" dirty="0" sz="5400" lang="ru-RU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algn="tl" blurRad="76200" dir="5400000" dist="50800" rotWithShape="0">
                    <a:srgbClr val="000000">
                      <a:alpha val="65000"/>
                    </a:srgbClr>
                  </a:outerShdw>
                </a:effectLst>
              </a:rPr>
              <a:t>РОССИЙСКАЯ АРМИЯ</a:t>
            </a:r>
            <a:endParaRPr b="1" cap="none" dirty="0" sz="5400" lang="ru-RU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algn="tl" blurRad="76200" dir="5400000" dist="50800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97152" name="Picture 2" descr="http://files.myopera.com/sokolov9686/blog/11262.jpe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2167342" y="2196460"/>
            <a:ext cx="4831784" cy="3201058"/>
          </a:xfrm>
          <a:prstGeom prst="rect"/>
          <a:noFill/>
        </p:spPr>
      </p:pic>
      <p:sp>
        <p:nvSpPr>
          <p:cNvPr id="1048587" name="Прямоугольник 5"/>
          <p:cNvSpPr/>
          <p:nvPr/>
        </p:nvSpPr>
        <p:spPr>
          <a:xfrm>
            <a:off x="1012449" y="5330825"/>
            <a:ext cx="7936230" cy="891540"/>
          </a:xfrm>
          <a:prstGeom prst="rect"/>
          <a:noFill/>
        </p:spPr>
        <p:txBody>
          <a:bodyPr bIns="45720" lIns="91440" rIns="91440" tIns="45720" wrap="none">
            <a:spAutoFit/>
            <a:scene3d>
              <a:camera prst="orthographicFront"/>
              <a:lightRig dir="tl" rig="soft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p>
            <a:pPr algn="ctr"/>
            <a:r>
              <a:rPr b="1" dirty="0" sz="5400" lang="ru-RU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algn="tl" blurRad="76200" dir="5400000" dist="50800" rotWithShape="0">
                    <a:srgbClr val="000000">
                      <a:alpha val="65000"/>
                    </a:srgbClr>
                  </a:outerShdw>
                </a:effectLst>
              </a:rPr>
              <a:t>ВОЕННЫЕ ПРОФЕССИИ</a:t>
            </a:r>
            <a:endParaRPr b="1" cap="none" dirty="0" sz="5400" lang="ru-RU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algn="tl" blurRad="76200" dir="5400000" dist="50800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3682752" cy="5472608"/>
          </a:xfrm>
        </p:spPr>
        <p:txBody>
          <a:bodyPr>
            <a:normAutofit fontScale="57895" lnSpcReduction="20000"/>
          </a:bodyPr>
          <a:p>
            <a:pPr algn="ctr" indent="0" marL="0">
              <a:buNone/>
            </a:pPr>
            <a:r>
              <a:rPr b="1" dirty="0" lang="ru-RU" smtClean="0"/>
              <a:t>НАША АРМИЯ</a:t>
            </a:r>
          </a:p>
          <a:p>
            <a:pPr algn="ctr" indent="0" marL="0">
              <a:buNone/>
            </a:pPr>
            <a:endParaRPr dirty="0" sz="1900" lang="ru-RU" smtClean="0"/>
          </a:p>
          <a:p>
            <a:pPr algn="ctr" indent="0" marL="0">
              <a:buNone/>
            </a:pPr>
            <a:r>
              <a:rPr b="1" dirty="0" sz="3600" lang="ru-RU" smtClean="0"/>
              <a:t>На горах высоких,</a:t>
            </a:r>
          </a:p>
          <a:p>
            <a:pPr algn="ctr" indent="0" marL="0">
              <a:buNone/>
            </a:pPr>
            <a:r>
              <a:rPr b="1" dirty="0" sz="3600" lang="ru-RU" smtClean="0"/>
              <a:t>На степном просторе</a:t>
            </a:r>
          </a:p>
          <a:p>
            <a:pPr algn="ctr" indent="0" marL="0">
              <a:buNone/>
            </a:pPr>
            <a:r>
              <a:rPr b="1" dirty="0" sz="3600" lang="ru-RU" smtClean="0"/>
              <a:t>Охраняет нашу Родину солдат.</a:t>
            </a:r>
          </a:p>
          <a:p>
            <a:pPr algn="ctr" indent="0" marL="0">
              <a:buNone/>
            </a:pPr>
            <a:r>
              <a:rPr b="1" dirty="0" sz="3600" lang="ru-RU" smtClean="0"/>
              <a:t>Он взлетает в небо,</a:t>
            </a:r>
          </a:p>
          <a:p>
            <a:pPr algn="ctr" indent="0" marL="0">
              <a:buNone/>
            </a:pPr>
            <a:r>
              <a:rPr b="1" dirty="0" sz="3600" lang="ru-RU" smtClean="0"/>
              <a:t>Он уходит в море,</a:t>
            </a:r>
          </a:p>
          <a:p>
            <a:pPr algn="ctr" indent="0" marL="0">
              <a:buNone/>
            </a:pPr>
            <a:r>
              <a:rPr b="1" dirty="0" sz="3600" lang="ru-RU" smtClean="0"/>
              <a:t>Не страшны защитнику</a:t>
            </a:r>
          </a:p>
          <a:p>
            <a:pPr algn="ctr" indent="0" marL="0">
              <a:buNone/>
            </a:pPr>
            <a:r>
              <a:rPr b="1" dirty="0" sz="3600" lang="ru-RU" smtClean="0"/>
              <a:t>Дождь и снегопад.</a:t>
            </a:r>
          </a:p>
          <a:p>
            <a:pPr algn="ctr" indent="0" marL="0">
              <a:buNone/>
            </a:pPr>
            <a:r>
              <a:rPr b="1" dirty="0" sz="3600" lang="ru-RU" smtClean="0"/>
              <a:t>Шелестят берёзы,</a:t>
            </a:r>
          </a:p>
          <a:p>
            <a:pPr algn="ctr" indent="0" marL="0">
              <a:buNone/>
            </a:pPr>
            <a:r>
              <a:rPr b="1" dirty="0" sz="3600" lang="ru-RU" smtClean="0"/>
              <a:t>Распевают птицы,</a:t>
            </a:r>
          </a:p>
          <a:p>
            <a:pPr algn="ctr" indent="0" marL="0">
              <a:buNone/>
            </a:pPr>
            <a:r>
              <a:rPr b="1" dirty="0" sz="3600" lang="ru-RU" smtClean="0"/>
              <a:t>Подрастают дети</a:t>
            </a:r>
          </a:p>
          <a:p>
            <a:pPr algn="ctr" indent="0" marL="0">
              <a:buNone/>
            </a:pPr>
            <a:r>
              <a:rPr b="1" dirty="0" sz="3600" lang="ru-RU" smtClean="0"/>
              <a:t>У родной страны.</a:t>
            </a:r>
          </a:p>
          <a:p>
            <a:pPr algn="ctr" indent="0" marL="0">
              <a:buNone/>
            </a:pPr>
            <a:r>
              <a:rPr b="1" dirty="0" sz="3600" lang="ru-RU" smtClean="0"/>
              <a:t>Скоро я в дозоре</a:t>
            </a:r>
          </a:p>
          <a:p>
            <a:pPr algn="ctr" indent="0" marL="0">
              <a:buNone/>
            </a:pPr>
            <a:r>
              <a:rPr b="1" dirty="0" sz="3600" lang="ru-RU" smtClean="0"/>
              <a:t>Встану на границе,</a:t>
            </a:r>
          </a:p>
          <a:p>
            <a:pPr algn="ctr" indent="0" marL="0">
              <a:buNone/>
            </a:pPr>
            <a:r>
              <a:rPr b="1" dirty="0" sz="3600" lang="ru-RU" smtClean="0"/>
              <a:t>Чтобы только мирные</a:t>
            </a:r>
          </a:p>
          <a:p>
            <a:pPr algn="ctr" indent="0" marL="0">
              <a:buNone/>
            </a:pPr>
            <a:r>
              <a:rPr b="1" dirty="0" sz="3600" lang="ru-RU" smtClean="0"/>
              <a:t>Снились людям сны.</a:t>
            </a:r>
          </a:p>
          <a:p>
            <a:pPr indent="0" marL="0">
              <a:buNone/>
            </a:pPr>
            <a:endParaRPr b="1" dirty="0" lang="ru-RU"/>
          </a:p>
        </p:txBody>
      </p:sp>
      <p:pic>
        <p:nvPicPr>
          <p:cNvPr id="2097153" name="Picture 2" descr="http://www.bugaga.ru/uploads/posts/2010-09/1283398425_russia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3779911" y="2852936"/>
            <a:ext cx="4771355" cy="3162727"/>
          </a:xfrm>
          <a:prstGeom prst="rect"/>
          <a:noFill/>
        </p:spPr>
      </p:pic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898776" cy="4525963"/>
          </a:xfrm>
        </p:spPr>
        <p:txBody>
          <a:bodyPr/>
          <a:p>
            <a:pPr algn="ctr" indent="0" marL="0">
              <a:buNone/>
            </a:pPr>
            <a:r>
              <a:rPr dirty="0" lang="ru-RU"/>
              <a:t>Он готов в огонь и бой,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Защищая нас с тобой.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Он в дозор идёт и в град,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Не покинет пост </a:t>
            </a:r>
            <a:r>
              <a:rPr dirty="0" lang="ru-RU" smtClean="0"/>
              <a:t>…</a:t>
            </a:r>
          </a:p>
          <a:p>
            <a:pPr algn="ctr" indent="0" marL="0">
              <a:buNone/>
            </a:pPr>
            <a:r>
              <a:rPr dirty="0" sz="1400" lang="ru-RU" smtClean="0"/>
              <a:t>(солдат)</a:t>
            </a:r>
            <a:endParaRPr dirty="0" sz="1400" lang="ru-RU"/>
          </a:p>
        </p:txBody>
      </p:sp>
      <p:pic>
        <p:nvPicPr>
          <p:cNvPr id="2097154" name="Picture 2" descr="http://900igr.net/datai/pedagogika/Patrioticheskoe-vospitanie-v-DOU/0001-001-Patrioticheskij-proekt-Nasha-Armija-rodnaja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4294374" y="2204864"/>
            <a:ext cx="4176464" cy="3132348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p14:dur="0"/>
    </mc:Choice>
    <mc:Fallback>
      <p:transition spd="slow">
        <p:fade/>
      </p:transition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Объект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dir="tl" rig="flat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p>
            <a:pPr algn="ctr" indent="0" marL="0">
              <a:buNone/>
            </a:pPr>
            <a:r>
              <a:rPr b="1" dirty="0" lang="ru-RU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algn="tl" blurRad="50800" dir="5460000" dist="39000">
                    <a:srgbClr val="000000">
                      <a:alpha val="38000"/>
                    </a:srgbClr>
                  </a:outerShdw>
                </a:effectLst>
              </a:rPr>
              <a:t>ФЛАГ СУХОПУТНЫХ ВОЙСК</a:t>
            </a:r>
            <a:endParaRPr b="1" dirty="0" lang="ru-RU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algn="tl" blurRad="50800" dir="5460000" dist="39000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97155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763688" y="2348881"/>
            <a:ext cx="5328592" cy="3778456"/>
          </a:xfrm>
          <a:prstGeom prst="rect"/>
          <a:noFill/>
          <a:ln>
            <a:noFill/>
          </a:ln>
          <a:effectLst/>
        </p:spPr>
      </p:pic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Объект 2"/>
          <p:cNvSpPr>
            <a:spLocks noGrp="1"/>
          </p:cNvSpPr>
          <p:nvPr>
            <p:ph idx="1"/>
          </p:nvPr>
        </p:nvSpPr>
        <p:spPr>
          <a:xfrm>
            <a:off x="539552" y="1844824"/>
            <a:ext cx="2448272" cy="3240360"/>
          </a:xfrm>
        </p:spPr>
        <p:txBody>
          <a:bodyPr>
            <a:normAutofit fontScale="65385" lnSpcReduction="20000"/>
          </a:bodyPr>
          <a:p>
            <a:pPr algn="ctr" indent="0" marL="0">
              <a:buNone/>
            </a:pPr>
            <a:r>
              <a:rPr dirty="0" lang="ru-RU"/>
              <a:t>Можешь ты солдатом стать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Плавать, ездить и летать,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А в строю ходить охота -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Ждет тебя, солдат, </a:t>
            </a:r>
            <a:r>
              <a:rPr dirty="0" lang="ru-RU" smtClean="0"/>
              <a:t>…</a:t>
            </a:r>
          </a:p>
          <a:p>
            <a:pPr algn="ctr" indent="0" marL="0">
              <a:buNone/>
            </a:pPr>
            <a:r>
              <a:rPr dirty="0" lang="ru-RU" smtClean="0"/>
              <a:t/>
            </a:r>
            <a:br>
              <a:rPr dirty="0" lang="ru-RU" smtClean="0"/>
            </a:br>
            <a:r>
              <a:rPr dirty="0" sz="2600" lang="ru-RU"/>
              <a:t>(Пехота)</a:t>
            </a:r>
          </a:p>
        </p:txBody>
      </p:sp>
      <p:pic>
        <p:nvPicPr>
          <p:cNvPr id="2097156" name="Picture 2" descr="http://www.weaponland.ru/images/statyi/arsenal-2/Pehota_protiv_tankov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131840" y="1700808"/>
            <a:ext cx="5238750" cy="4029075"/>
          </a:xfrm>
          <a:prstGeom prst="rect"/>
          <a:noFill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209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Объект 2"/>
          <p:cNvSpPr>
            <a:spLocks noGrp="1"/>
          </p:cNvSpPr>
          <p:nvPr>
            <p:ph idx="1"/>
          </p:nvPr>
        </p:nvSpPr>
        <p:spPr>
          <a:xfrm>
            <a:off x="5292080" y="1600200"/>
            <a:ext cx="3312368" cy="4421087"/>
          </a:xfrm>
        </p:spPr>
        <p:txBody>
          <a:bodyPr>
            <a:normAutofit/>
          </a:bodyPr>
          <a:p>
            <a:pPr algn="ctr" indent="0" marL="0">
              <a:buNone/>
            </a:pPr>
            <a:r>
              <a:rPr lang="ru-RU"/>
              <a:t>Был </a:t>
            </a:r>
            <a:r>
              <a:rPr lang="ru-RU" smtClean="0"/>
              <a:t>в начале </a:t>
            </a:r>
            <a:r>
              <a:rPr dirty="0" lang="ru-RU"/>
              <a:t>он курсантом,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В полк приехал лейтенантом,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Он обучен воевать,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Как его, скажи, назвать</a:t>
            </a:r>
            <a:r>
              <a:rPr dirty="0" lang="ru-RU" smtClean="0"/>
              <a:t>.</a:t>
            </a:r>
          </a:p>
          <a:p>
            <a:pPr algn="ctr" indent="0" marL="0">
              <a:buNone/>
            </a:pPr>
            <a:r>
              <a:rPr dirty="0" lang="ru-RU" smtClean="0"/>
              <a:t/>
            </a:r>
            <a:br>
              <a:rPr dirty="0" lang="ru-RU" smtClean="0"/>
            </a:br>
            <a:r>
              <a:rPr dirty="0" sz="2000" lang="ru-RU"/>
              <a:t>(Офицер)</a:t>
            </a:r>
          </a:p>
        </p:txBody>
      </p:sp>
      <p:pic>
        <p:nvPicPr>
          <p:cNvPr id="2097157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611560" y="1556792"/>
            <a:ext cx="4439130" cy="4464496"/>
          </a:xfrm>
          <a:prstGeom prst="rect"/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2097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466728" cy="4525963"/>
          </a:xfrm>
        </p:spPr>
        <p:txBody>
          <a:bodyPr/>
          <a:p>
            <a:pPr algn="ctr" indent="0" marL="0">
              <a:buNone/>
            </a:pPr>
            <a:r>
              <a:rPr dirty="0" lang="ru-RU"/>
              <a:t>Охранять границу — важно!</a:t>
            </a:r>
          </a:p>
          <a:p>
            <a:pPr algn="ctr" indent="0" marL="0">
              <a:buNone/>
            </a:pPr>
            <a:r>
              <a:rPr dirty="0" lang="ru-RU"/>
              <a:t>Пограничника зовут.</a:t>
            </a:r>
          </a:p>
          <a:p>
            <a:pPr algn="ctr" indent="0" marL="0">
              <a:buNone/>
            </a:pPr>
            <a:r>
              <a:rPr dirty="0" lang="ru-RU"/>
              <a:t>С верным псом они отважно</a:t>
            </a:r>
          </a:p>
          <a:p>
            <a:pPr algn="ctr" indent="0" marL="0">
              <a:buNone/>
            </a:pPr>
            <a:r>
              <a:rPr dirty="0" lang="ru-RU"/>
              <a:t>Службу РОДИНЕ несут</a:t>
            </a:r>
          </a:p>
          <a:p>
            <a:pPr algn="ctr" indent="0" marL="0">
              <a:buNone/>
            </a:pPr>
            <a:endParaRPr dirty="0" lang="ru-RU"/>
          </a:p>
        </p:txBody>
      </p:sp>
      <p:pic>
        <p:nvPicPr>
          <p:cNvPr id="2097158" name="Picture 2" descr="http://www.yuga.ru/media/img6826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4860032" y="1484111"/>
            <a:ext cx="3240360" cy="4845398"/>
          </a:xfrm>
          <a:prstGeom prst="rect"/>
          <a:noFill/>
        </p:spPr>
      </p:pic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Объект 2"/>
          <p:cNvSpPr>
            <a:spLocks noGrp="1"/>
          </p:cNvSpPr>
          <p:nvPr>
            <p:ph idx="1"/>
          </p:nvPr>
        </p:nvSpPr>
        <p:spPr>
          <a:xfrm>
            <a:off x="5868144" y="1600201"/>
            <a:ext cx="2818656" cy="3989040"/>
          </a:xfrm>
        </p:spPr>
        <p:txBody>
          <a:bodyPr>
            <a:normAutofit/>
          </a:bodyPr>
          <a:p>
            <a:pPr algn="ctr" indent="0" marL="0">
              <a:buNone/>
            </a:pPr>
            <a:r>
              <a:rPr dirty="0" lang="ru-RU"/>
              <a:t>Снова в бой машина мчится,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Режут землю гусеницы,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Та машина в поле чистом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Управляется …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(Танкистом)</a:t>
            </a:r>
          </a:p>
        </p:txBody>
      </p:sp>
      <p:pic>
        <p:nvPicPr>
          <p:cNvPr id="2097159" name="Picture 2" descr="http://media.moddb.com/images/groups/1/3/2074/-72_05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827584" y="1844824"/>
            <a:ext cx="4968552" cy="3726414"/>
          </a:xfrm>
          <a:prstGeom prst="rect"/>
          <a:noFill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7"/>
                                        <p:tgtEl>
                                          <p:spTgt spid="209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178696" cy="4525963"/>
          </a:xfrm>
        </p:spPr>
        <p:txBody>
          <a:bodyPr>
            <a:normAutofit fontScale="75000" lnSpcReduction="20000"/>
          </a:bodyPr>
          <a:p>
            <a:pPr algn="ctr" indent="0" marL="0">
              <a:buNone/>
            </a:pPr>
            <a:r>
              <a:rPr dirty="0" lang="ru-RU"/>
              <a:t>Спешит по вызову отряд,</a:t>
            </a:r>
          </a:p>
          <a:p>
            <a:pPr algn="ctr" indent="0" marL="0">
              <a:buNone/>
            </a:pPr>
            <a:r>
              <a:rPr dirty="0" lang="ru-RU"/>
              <a:t>Готовый разыскать снаряд</a:t>
            </a:r>
          </a:p>
          <a:p>
            <a:pPr algn="ctr" indent="0" marL="0">
              <a:buNone/>
            </a:pPr>
            <a:r>
              <a:rPr dirty="0" lang="ru-RU"/>
              <a:t>И на пшеничном поле,</a:t>
            </a:r>
          </a:p>
          <a:p>
            <a:pPr algn="ctr" indent="0" marL="0">
              <a:buNone/>
            </a:pPr>
            <a:r>
              <a:rPr dirty="0" lang="ru-RU"/>
              <a:t>И в транспорте, и в школе.</a:t>
            </a:r>
          </a:p>
          <a:p>
            <a:pPr algn="ctr" indent="0" marL="0">
              <a:buNone/>
            </a:pPr>
            <a:r>
              <a:rPr dirty="0" lang="ru-RU"/>
              <a:t>Боец отряда очень смел -</a:t>
            </a:r>
          </a:p>
          <a:p>
            <a:pPr algn="ctr" indent="0" marL="0">
              <a:buNone/>
            </a:pPr>
            <a:r>
              <a:rPr dirty="0" lang="ru-RU"/>
              <a:t>Три мины разрядить сумел. </a:t>
            </a:r>
            <a:r>
              <a:rPr dirty="0" sz="2400" lang="ru-RU"/>
              <a:t>(Сапер)</a:t>
            </a:r>
          </a:p>
          <a:p>
            <a:pPr indent="0" marL="0">
              <a:buNone/>
            </a:pPr>
            <a:endParaRPr dirty="0" lang="ru-RU"/>
          </a:p>
        </p:txBody>
      </p:sp>
      <p:pic>
        <p:nvPicPr>
          <p:cNvPr id="2097160" name="Picture 2" descr="http://www.rosfoto.ru/photos/big/0008000/008496_203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635896" y="1844824"/>
            <a:ext cx="4854731" cy="3168352"/>
          </a:xfrm>
          <a:prstGeom prst="rect"/>
          <a:noFill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209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178696" cy="4525963"/>
          </a:xfrm>
        </p:spPr>
        <p:txBody>
          <a:bodyPr>
            <a:normAutofit fontScale="93750" lnSpcReduction="10000"/>
          </a:bodyPr>
          <a:p>
            <a:pPr algn="ctr" indent="0" marL="0">
              <a:buNone/>
            </a:pPr>
            <a:r>
              <a:rPr dirty="0" lang="ru-RU" smtClean="0"/>
              <a:t>Он на войне как воздух нужен,</a:t>
            </a:r>
          </a:p>
          <a:p>
            <a:pPr algn="ctr" indent="0" marL="0">
              <a:buNone/>
            </a:pPr>
            <a:r>
              <a:rPr dirty="0" lang="ru-RU" smtClean="0"/>
              <a:t>Когда </a:t>
            </a:r>
            <a:r>
              <a:rPr dirty="0" lang="ru-RU"/>
              <a:t>пускают едкий газ.</a:t>
            </a:r>
          </a:p>
          <a:p>
            <a:pPr algn="ctr" indent="0" marL="0">
              <a:buNone/>
            </a:pPr>
            <a:r>
              <a:rPr dirty="0" lang="ru-RU" smtClean="0"/>
              <a:t>И пусть ответ наш будет дружен:</a:t>
            </a:r>
          </a:p>
          <a:p>
            <a:pPr algn="ctr" indent="0" marL="0">
              <a:buNone/>
            </a:pPr>
            <a:r>
              <a:rPr dirty="0" lang="ru-RU" smtClean="0"/>
              <a:t>Да </a:t>
            </a:r>
            <a:r>
              <a:rPr dirty="0" lang="ru-RU"/>
              <a:t>это же</a:t>
            </a:r>
            <a:r>
              <a:rPr dirty="0" lang="ru-RU" smtClean="0"/>
              <a:t>...</a:t>
            </a:r>
          </a:p>
          <a:p>
            <a:pPr algn="ctr" indent="0" marL="0">
              <a:buNone/>
            </a:pPr>
            <a:r>
              <a:rPr dirty="0" i="1" lang="ru-RU" smtClean="0"/>
              <a:t>(</a:t>
            </a:r>
            <a:r>
              <a:rPr dirty="0" i="1" lang="ru-RU"/>
              <a:t>Противогаз.)</a:t>
            </a:r>
            <a:endParaRPr dirty="0" lang="ru-RU"/>
          </a:p>
          <a:p>
            <a:endParaRPr dirty="0" lang="ru-RU"/>
          </a:p>
        </p:txBody>
      </p:sp>
      <p:pic>
        <p:nvPicPr>
          <p:cNvPr id="2097161" name="Picture 2" descr="http://nursan.ru/wp-content/uploads/2010/07/4d0a49fa950f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4572000" y="1568832"/>
            <a:ext cx="3384376" cy="4512501"/>
          </a:xfrm>
          <a:prstGeom prst="rect"/>
          <a:noFill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209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Объект 2"/>
          <p:cNvSpPr>
            <a:spLocks noGrp="1"/>
          </p:cNvSpPr>
          <p:nvPr>
            <p:ph idx="1"/>
          </p:nvPr>
        </p:nvSpPr>
        <p:spPr>
          <a:xfrm>
            <a:off x="5364088" y="1600200"/>
            <a:ext cx="3322712" cy="4525963"/>
          </a:xfrm>
        </p:spPr>
        <p:txBody>
          <a:bodyPr/>
          <a:p>
            <a:pPr algn="ctr" indent="0" marL="0">
              <a:buNone/>
            </a:pPr>
            <a:r>
              <a:rPr dirty="0" lang="ru-RU"/>
              <a:t>Из ограды ствол торчит,</a:t>
            </a:r>
          </a:p>
          <a:p>
            <a:pPr algn="ctr" indent="0" marL="0">
              <a:buNone/>
            </a:pPr>
            <a:r>
              <a:rPr dirty="0" lang="ru-RU"/>
              <a:t>Беспощадно он строчит.</a:t>
            </a:r>
          </a:p>
          <a:p>
            <a:pPr algn="ctr" indent="0" marL="0">
              <a:buNone/>
            </a:pPr>
            <a:r>
              <a:rPr dirty="0" lang="ru-RU"/>
              <a:t>Кто догадлив, тот поймет</a:t>
            </a:r>
          </a:p>
          <a:p>
            <a:pPr algn="ctr" indent="0" marL="0">
              <a:buNone/>
            </a:pPr>
            <a:r>
              <a:rPr dirty="0" lang="ru-RU"/>
              <a:t>То, что это...</a:t>
            </a:r>
            <a:r>
              <a:rPr dirty="0" i="1" lang="ru-RU"/>
              <a:t>(</a:t>
            </a:r>
            <a:r>
              <a:rPr dirty="0" sz="2000" i="1" lang="ru-RU"/>
              <a:t>Пулемет.)</a:t>
            </a:r>
            <a:endParaRPr dirty="0" sz="2000" lang="ru-RU"/>
          </a:p>
          <a:p>
            <a:pPr algn="ctr" indent="0" marL="0">
              <a:buNone/>
            </a:pPr>
            <a:endParaRPr dirty="0" lang="ru-RU"/>
          </a:p>
        </p:txBody>
      </p:sp>
      <p:pic>
        <p:nvPicPr>
          <p:cNvPr id="2097162" name="Picture 2" descr="http://www.yaplakal.com/uploads/post-3-1201268685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611560" y="2204864"/>
            <a:ext cx="4775301" cy="2777022"/>
          </a:xfrm>
          <a:prstGeom prst="rect"/>
          <a:noFill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2097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Объект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dir="tl" rig="flat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p>
            <a:pPr algn="ctr" indent="0" marL="0">
              <a:buNone/>
            </a:pPr>
            <a:r>
              <a:rPr b="1" dirty="0" lang="ru-RU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algn="tl" blurRad="50800" dir="5460000" dist="39000">
                    <a:srgbClr val="000000">
                      <a:alpha val="38000"/>
                    </a:srgbClr>
                  </a:outerShdw>
                </a:effectLst>
              </a:rPr>
              <a:t>ВОЕННО-МОРСКОЙ ФЛАГ (Андреевский)</a:t>
            </a:r>
            <a:endParaRPr b="1" dirty="0" lang="ru-RU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algn="tl" blurRad="50800" dir="5460000" dist="39000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97163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52625" y="2420888"/>
            <a:ext cx="5238750" cy="3714750"/>
          </a:xfrm>
          <a:prstGeom prst="rect"/>
          <a:noFill/>
          <a:ln>
            <a:noFill/>
          </a:ln>
          <a:effectLst/>
        </p:spPr>
      </p:pic>
    </p:spTree>
  </p:cSld>
  <p:clrMapOvr>
    <a:masterClrMapping/>
  </p:clrMapOvr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2890664" cy="4525963"/>
          </a:xfrm>
        </p:spPr>
        <p:txBody>
          <a:bodyPr>
            <a:normAutofit fontScale="80000" lnSpcReduction="20000"/>
          </a:bodyPr>
          <a:p>
            <a:pPr algn="ctr" indent="0" marL="0">
              <a:buNone/>
            </a:pPr>
            <a:r>
              <a:rPr dirty="0" lang="ru-RU"/>
              <a:t>Ты, как рядовой в пехоте,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Служишь рядовым в Морфлоте.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Боцман приказал? Скорее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Лезь по лесенке на рею.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И не трусь, не вешай нос!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Ты в тельняшке! Ты — </a:t>
            </a:r>
            <a:endParaRPr dirty="0" lang="ru-RU" smtClean="0"/>
          </a:p>
          <a:p>
            <a:pPr indent="0" marL="0">
              <a:buNone/>
            </a:pPr>
            <a:r>
              <a:rPr dirty="0" sz="2000" lang="ru-RU" smtClean="0"/>
              <a:t>(матрос)</a:t>
            </a:r>
            <a:endParaRPr dirty="0" sz="2000" lang="ru-RU"/>
          </a:p>
        </p:txBody>
      </p:sp>
      <p:pic>
        <p:nvPicPr>
          <p:cNvPr id="2097164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3347864" y="2060848"/>
            <a:ext cx="5184576" cy="3442559"/>
          </a:xfrm>
          <a:prstGeom prst="rect"/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dur="2000" id="7"/>
                                        <p:tgtEl>
                                          <p:spTgt spid="209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Объект 2"/>
          <p:cNvSpPr>
            <a:spLocks noGrp="1"/>
          </p:cNvSpPr>
          <p:nvPr>
            <p:ph idx="1"/>
          </p:nvPr>
        </p:nvSpPr>
        <p:spPr>
          <a:xfrm>
            <a:off x="5436096" y="1600200"/>
            <a:ext cx="3250704" cy="4525963"/>
          </a:xfrm>
        </p:spPr>
        <p:txBody>
          <a:bodyPr>
            <a:normAutofit fontScale="93750" lnSpcReduction="20000"/>
          </a:bodyPr>
          <a:p>
            <a:pPr algn="ctr" indent="0" marL="0">
              <a:buNone/>
            </a:pPr>
            <a:r>
              <a:rPr dirty="0" lang="ru-RU"/>
              <a:t>На голубых прозрачных озерах,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На океанских солёных просторах — 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На всякой воде у российской земли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Военную службу несут корабли.</a:t>
            </a:r>
          </a:p>
        </p:txBody>
      </p:sp>
      <p:pic>
        <p:nvPicPr>
          <p:cNvPr id="2097165" name="Picture 2" descr="http://down-house.ru/uploads/posts/2009-06/thumbs/DownHouse.info_1245925515_wwwww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611560" y="1916832"/>
            <a:ext cx="4806358" cy="3600400"/>
          </a:xfrm>
          <a:prstGeom prst="rect"/>
          <a:noFill/>
        </p:spPr>
      </p:pic>
    </p:spTree>
  </p:cSld>
  <p:clrMapOvr>
    <a:masterClrMapping/>
  </p:clrMapOvr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>
            <a:normAutofit fontScale="75000" lnSpcReduction="20000"/>
          </a:bodyPr>
          <a:p>
            <a:pPr algn="ctr" indent="0" marL="0">
              <a:buNone/>
            </a:pPr>
            <a:r>
              <a:rPr dirty="0" lang="ru-RU"/>
              <a:t>Под водою - дом стальной, 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В нём живёт люд боевой. 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Может плавать </a:t>
            </a:r>
            <a:r>
              <a:rPr dirty="0" lang="ru-RU" err="1"/>
              <a:t>бронедом</a:t>
            </a:r>
            <a:r>
              <a:rPr dirty="0" lang="ru-RU"/>
              <a:t> 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В тьме кромешной, подо льдом. 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Будоражит глубину -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Бережёт свою страну. 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Бороздит пучины ходко 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По заданию </a:t>
            </a:r>
            <a:r>
              <a:rPr dirty="0" lang="ru-RU" smtClean="0"/>
              <a:t>...</a:t>
            </a:r>
          </a:p>
          <a:p>
            <a:pPr algn="ctr" indent="0" marL="0">
              <a:buNone/>
            </a:pPr>
            <a:r>
              <a:rPr dirty="0" sz="2400" lang="ru-RU" smtClean="0"/>
              <a:t>(подводная лодка)</a:t>
            </a:r>
            <a:endParaRPr dirty="0" sz="2400" lang="ru-RU"/>
          </a:p>
        </p:txBody>
      </p:sp>
      <p:pic>
        <p:nvPicPr>
          <p:cNvPr id="2097166" name="Picture 2" descr="http://korabley.net/_nw/4/80975733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4139952" y="2276872"/>
            <a:ext cx="4392488" cy="2934182"/>
          </a:xfrm>
          <a:prstGeom prst="rect"/>
          <a:noFill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209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Объект 2"/>
          <p:cNvSpPr>
            <a:spLocks noGrp="1"/>
          </p:cNvSpPr>
          <p:nvPr>
            <p:ph idx="1"/>
          </p:nvPr>
        </p:nvSpPr>
        <p:spPr>
          <a:xfrm>
            <a:off x="5292080" y="1600200"/>
            <a:ext cx="3394720" cy="4525963"/>
          </a:xfrm>
        </p:spPr>
        <p:txBody>
          <a:bodyPr>
            <a:normAutofit fontScale="90000" lnSpcReduction="20000"/>
          </a:bodyPr>
          <a:p>
            <a:pPr algn="ctr" indent="0" marL="0">
              <a:buNone/>
            </a:pPr>
            <a:r>
              <a:rPr dirty="0" lang="ru-RU"/>
              <a:t>В этой форме темно-синей</a:t>
            </a:r>
          </a:p>
          <a:p>
            <a:pPr algn="ctr" indent="0" marL="0">
              <a:buNone/>
            </a:pPr>
            <a:r>
              <a:rPr dirty="0" lang="ru-RU"/>
              <a:t>Защищает он страну,</a:t>
            </a:r>
          </a:p>
          <a:p>
            <a:pPr algn="ctr" indent="0" marL="0">
              <a:buNone/>
            </a:pPr>
            <a:r>
              <a:rPr dirty="0" lang="ru-RU"/>
              <a:t>И в огромной субмарине</a:t>
            </a:r>
          </a:p>
          <a:p>
            <a:pPr algn="ctr" indent="0" marL="0">
              <a:buNone/>
            </a:pPr>
            <a:r>
              <a:rPr dirty="0" lang="ru-RU"/>
              <a:t>Опускается ко дну.</a:t>
            </a:r>
          </a:p>
          <a:p>
            <a:pPr algn="ctr" indent="0" marL="0">
              <a:buNone/>
            </a:pPr>
            <a:r>
              <a:rPr dirty="0" lang="ru-RU"/>
              <a:t>Охраняя океан,</a:t>
            </a:r>
          </a:p>
          <a:p>
            <a:pPr algn="ctr" indent="0" marL="0">
              <a:buNone/>
            </a:pPr>
            <a:r>
              <a:rPr dirty="0" lang="ru-RU"/>
              <a:t>Был в портах десятка стран. </a:t>
            </a:r>
            <a:endParaRPr dirty="0" lang="ru-RU" smtClean="0"/>
          </a:p>
          <a:p>
            <a:pPr algn="ctr" indent="0" marL="0">
              <a:buNone/>
            </a:pPr>
            <a:r>
              <a:rPr dirty="0" sz="2000" lang="ru-RU" smtClean="0"/>
              <a:t>(</a:t>
            </a:r>
            <a:r>
              <a:rPr dirty="0" sz="2000" lang="ru-RU"/>
              <a:t>Подводник)</a:t>
            </a:r>
          </a:p>
          <a:p>
            <a:pPr algn="ctr" indent="0" marL="0">
              <a:buNone/>
            </a:pPr>
            <a:endParaRPr dirty="0" lang="ru-RU"/>
          </a:p>
        </p:txBody>
      </p:sp>
      <p:pic>
        <p:nvPicPr>
          <p:cNvPr id="2097167" name="Picture 2" descr="http://www.birta.ru/history/submarines/671/k387-1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611561" y="1762139"/>
            <a:ext cx="4824536" cy="3795302"/>
          </a:xfrm>
          <a:prstGeom prst="rect"/>
          <a:noFill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7"/>
                                        <p:tgtEl>
                                          <p:spTgt spid="209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Объект 2"/>
          <p:cNvSpPr>
            <a:spLocks noGrp="1"/>
          </p:cNvSpPr>
          <p:nvPr>
            <p:ph idx="1"/>
          </p:nvPr>
        </p:nvSpPr>
        <p:spPr>
          <a:xfrm>
            <a:off x="5220072" y="1600200"/>
            <a:ext cx="3466728" cy="4525963"/>
          </a:xfrm>
        </p:spPr>
        <p:txBody>
          <a:bodyPr/>
          <a:p>
            <a:pPr algn="ctr" indent="0" marL="0">
              <a:buNone/>
            </a:pPr>
            <a:r>
              <a:rPr dirty="0" lang="ru-RU"/>
              <a:t>Он морской, но добрый волк,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В синем море знает толк.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Приводил во много стран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Свой корабль </a:t>
            </a:r>
            <a:r>
              <a:rPr dirty="0" lang="ru-RU" smtClean="0"/>
              <a:t>…</a:t>
            </a:r>
          </a:p>
          <a:p>
            <a:pPr algn="ctr" indent="0" marL="0">
              <a:buNone/>
            </a:pPr>
            <a:r>
              <a:rPr dirty="0" sz="2000" lang="ru-RU" smtClean="0"/>
              <a:t>(капитан)</a:t>
            </a:r>
            <a:endParaRPr dirty="0" sz="2000" lang="ru-RU"/>
          </a:p>
        </p:txBody>
      </p:sp>
      <p:pic>
        <p:nvPicPr>
          <p:cNvPr id="2097168" name="Picture 4" descr="http://img1.liveinternet.ru/images/attach/c/3/76/257/76257145_3517075_f_15455759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683568" y="1628800"/>
            <a:ext cx="4619625" cy="4524375"/>
          </a:xfrm>
          <a:prstGeom prst="rect"/>
          <a:noFill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7"/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10"/>
                                        <p:tgtEl>
                                          <p:spTgt spid="209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Picture 2" descr="http://cdn.endata.cx/data/teams/flags/5641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1043608" y="1608909"/>
            <a:ext cx="6980233" cy="4676757"/>
          </a:xfrm>
          <a:prstGeom prst="rect"/>
          <a:noFill/>
        </p:spPr>
      </p:pic>
    </p:spTree>
  </p:cSld>
  <p:clrMapOvr>
    <a:masterClrMapping/>
  </p:clrMapOvr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106688" cy="4525963"/>
          </a:xfrm>
        </p:spPr>
        <p:txBody>
          <a:bodyPr>
            <a:normAutofit/>
          </a:bodyPr>
          <a:p>
            <a:pPr algn="ctr" indent="0" marL="0">
              <a:buNone/>
            </a:pPr>
            <a:r>
              <a:rPr dirty="0" lang="ru-RU"/>
              <a:t>Когда нужны, то их бросают,</a:t>
            </a:r>
          </a:p>
          <a:p>
            <a:pPr algn="ctr" indent="0" marL="0">
              <a:buNone/>
            </a:pPr>
            <a:r>
              <a:rPr dirty="0" lang="ru-RU"/>
              <a:t>А не нужны — их поднимают.</a:t>
            </a:r>
          </a:p>
          <a:p>
            <a:pPr algn="ctr" indent="0" marL="0">
              <a:buNone/>
            </a:pPr>
            <a:r>
              <a:rPr dirty="0" lang="ru-RU"/>
              <a:t>Не угадать? Ну, это зря!</a:t>
            </a:r>
          </a:p>
          <a:p>
            <a:pPr algn="ctr" indent="0" marL="0">
              <a:buNone/>
            </a:pPr>
            <a:r>
              <a:rPr dirty="0" lang="ru-RU"/>
              <a:t>Даю отгадку... </a:t>
            </a:r>
            <a:endParaRPr dirty="0" lang="ru-RU" smtClean="0"/>
          </a:p>
          <a:p>
            <a:pPr algn="ctr" indent="0" marL="0">
              <a:buNone/>
            </a:pPr>
            <a:r>
              <a:rPr dirty="0" sz="2000" i="1" lang="ru-RU" smtClean="0"/>
              <a:t>(</a:t>
            </a:r>
            <a:r>
              <a:rPr dirty="0" sz="2000" i="1" lang="ru-RU"/>
              <a:t>Якоря.)</a:t>
            </a:r>
            <a:endParaRPr dirty="0" sz="2000" lang="ru-RU"/>
          </a:p>
          <a:p>
            <a:pPr indent="0" marL="0">
              <a:buNone/>
            </a:pPr>
            <a:endParaRPr dirty="0" lang="ru-RU"/>
          </a:p>
        </p:txBody>
      </p:sp>
      <p:pic>
        <p:nvPicPr>
          <p:cNvPr id="2097170" name="Picture 2" descr="http://static8.businessinsider.com/image/4ca0eb9a7f8b9af54c610200/declining-government-spending-has-been-a-huge-drag-on-the-recovery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635896" y="1988840"/>
            <a:ext cx="4762500" cy="3571875"/>
          </a:xfrm>
          <a:prstGeom prst="rect"/>
          <a:noFill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dur="500" id="7"/>
                                        <p:tgtEl>
                                          <p:spTgt spid="209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Объект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dir="tl" rig="flat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p>
            <a:pPr algn="ctr" indent="0" marL="0">
              <a:buNone/>
            </a:pPr>
            <a:r>
              <a:rPr b="1" dirty="0" lang="ru-RU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algn="tl" blurRad="50800" dir="5460000" dist="39000">
                    <a:srgbClr val="000000">
                      <a:alpha val="38000"/>
                    </a:srgbClr>
                  </a:outerShdw>
                </a:effectLst>
              </a:rPr>
              <a:t>ФЛАГ ВОЕННО-ВОЗДУШНЫХ СИЛ</a:t>
            </a:r>
            <a:endParaRPr b="1" dirty="0" lang="ru-RU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algn="tl" blurRad="50800" dir="5460000" dist="39000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97171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52625" y="2276872"/>
            <a:ext cx="5238750" cy="3714750"/>
          </a:xfrm>
          <a:prstGeom prst="rect"/>
          <a:noFill/>
          <a:ln>
            <a:noFill/>
          </a:ln>
          <a:effectLst/>
        </p:spPr>
      </p:pic>
    </p:spTree>
  </p:cSld>
  <p:clrMapOvr>
    <a:masterClrMapping/>
  </p:clrMapOvr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178696" cy="4525963"/>
          </a:xfrm>
        </p:spPr>
        <p:txBody>
          <a:bodyPr>
            <a:normAutofit/>
          </a:bodyPr>
          <a:p>
            <a:pPr algn="ctr" indent="0" marL="0">
              <a:buNone/>
            </a:pPr>
            <a:r>
              <a:rPr dirty="0" lang="ru-RU"/>
              <a:t>Он в безбрежном океане,</a:t>
            </a:r>
          </a:p>
          <a:p>
            <a:pPr algn="ctr" indent="0" marL="0">
              <a:buNone/>
            </a:pPr>
            <a:r>
              <a:rPr dirty="0" lang="ru-RU"/>
              <a:t>Туч касается крылом.</a:t>
            </a:r>
          </a:p>
          <a:p>
            <a:pPr algn="ctr" indent="0" marL="0">
              <a:buNone/>
            </a:pPr>
            <a:r>
              <a:rPr dirty="0" lang="ru-RU"/>
              <a:t>Развернется над лугами,</a:t>
            </a:r>
          </a:p>
          <a:p>
            <a:pPr algn="ctr" indent="0" marL="0">
              <a:buNone/>
            </a:pPr>
            <a:r>
              <a:rPr dirty="0" lang="ru-RU"/>
              <a:t>Отливает серебром</a:t>
            </a:r>
            <a:r>
              <a:rPr dirty="0" lang="ru-RU" smtClean="0"/>
              <a:t>.</a:t>
            </a:r>
          </a:p>
          <a:p>
            <a:pPr algn="ctr" indent="0" marL="0">
              <a:buNone/>
            </a:pPr>
            <a:r>
              <a:rPr dirty="0" sz="1800" i="1" lang="ru-RU" smtClean="0"/>
              <a:t>(</a:t>
            </a:r>
            <a:r>
              <a:rPr dirty="0" sz="1800" i="1" lang="ru-RU"/>
              <a:t>Самолет)</a:t>
            </a:r>
            <a:endParaRPr dirty="0" sz="1800" lang="ru-RU"/>
          </a:p>
          <a:p>
            <a:pPr indent="0" marL="0">
              <a:buNone/>
            </a:pPr>
            <a:endParaRPr dirty="0" lang="ru-RU"/>
          </a:p>
        </p:txBody>
      </p:sp>
      <p:pic>
        <p:nvPicPr>
          <p:cNvPr id="2097172" name="Picture 2" descr="http://www.military-today.com/aircraft/su34_fullback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3612013" y="2204864"/>
            <a:ext cx="4848419" cy="3240360"/>
          </a:xfrm>
          <a:prstGeom prst="rect"/>
          <a:noFill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Объект 2"/>
          <p:cNvSpPr>
            <a:spLocks noGrp="1"/>
          </p:cNvSpPr>
          <p:nvPr>
            <p:ph idx="1"/>
          </p:nvPr>
        </p:nvSpPr>
        <p:spPr>
          <a:xfrm>
            <a:off x="5604048" y="1556792"/>
            <a:ext cx="3082751" cy="4569371"/>
          </a:xfrm>
        </p:spPr>
        <p:txBody>
          <a:bodyPr>
            <a:normAutofit/>
          </a:bodyPr>
          <a:p>
            <a:pPr algn="ctr" indent="0" marL="0">
              <a:buNone/>
            </a:pPr>
            <a:r>
              <a:rPr dirty="0" lang="ru-RU"/>
              <a:t>В небесах стальная птица –</a:t>
            </a:r>
          </a:p>
          <a:p>
            <a:pPr algn="ctr" indent="0" marL="0">
              <a:buNone/>
            </a:pPr>
            <a:r>
              <a:rPr dirty="0" lang="ru-RU"/>
              <a:t>Она быстрее звука мчится.</a:t>
            </a:r>
          </a:p>
          <a:p>
            <a:pPr algn="ctr" indent="0" marL="0">
              <a:buNone/>
            </a:pPr>
            <a:r>
              <a:rPr dirty="0" lang="ru-RU"/>
              <a:t>В кабине штурман и наводчик</a:t>
            </a:r>
          </a:p>
          <a:p>
            <a:pPr algn="ctr" indent="0" marL="0">
              <a:buNone/>
            </a:pPr>
            <a:r>
              <a:rPr dirty="0" lang="ru-RU"/>
              <a:t>Ведёт её военный … </a:t>
            </a:r>
            <a:r>
              <a:rPr dirty="0" sz="2000" lang="ru-RU"/>
              <a:t>(лётчик).</a:t>
            </a:r>
          </a:p>
          <a:p>
            <a:pPr indent="0" marL="0">
              <a:buNone/>
            </a:pPr>
            <a:endParaRPr dirty="0" lang="ru-RU"/>
          </a:p>
        </p:txBody>
      </p:sp>
      <p:pic>
        <p:nvPicPr>
          <p:cNvPr id="2097173" name="Picture 2" descr="http://www.uacrussia.ru/common/img/uploaded/PAK_FA/S_Bogdan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611560" y="1844824"/>
            <a:ext cx="4992489" cy="3323125"/>
          </a:xfrm>
          <a:prstGeom prst="rect"/>
          <a:noFill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5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2000" id="7"/>
                                        <p:tgtEl>
                                          <p:spTgt spid="209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2000" fill="hold" id="8"/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#ppt_w*sin(2.5*pi*$)"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2000" fill="hold" id="9"/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Объект 2"/>
          <p:cNvSpPr>
            <a:spLocks noGrp="1"/>
          </p:cNvSpPr>
          <p:nvPr>
            <p:ph idx="1"/>
          </p:nvPr>
        </p:nvSpPr>
        <p:spPr>
          <a:xfrm>
            <a:off x="4932040" y="1600200"/>
            <a:ext cx="3754760" cy="4525963"/>
          </a:xfrm>
        </p:spPr>
        <p:txBody>
          <a:bodyPr>
            <a:normAutofit fontScale="79167" lnSpcReduction="20000"/>
          </a:bodyPr>
          <a:p>
            <a:pPr algn="ctr" indent="0" marL="0">
              <a:buNone/>
            </a:pPr>
            <a:r>
              <a:rPr dirty="0" lang="ru-RU"/>
              <a:t>Крепкий прочный парашют</a:t>
            </a:r>
          </a:p>
          <a:p>
            <a:pPr algn="ctr" indent="0" marL="0">
              <a:buNone/>
            </a:pPr>
            <a:r>
              <a:rPr dirty="0" lang="ru-RU"/>
              <a:t>За спиной его раскрылся,</a:t>
            </a:r>
          </a:p>
          <a:p>
            <a:pPr algn="ctr" indent="0" marL="0">
              <a:buNone/>
            </a:pPr>
            <a:r>
              <a:rPr dirty="0" lang="ru-RU"/>
              <a:t>И за несколько минут</a:t>
            </a:r>
          </a:p>
          <a:p>
            <a:pPr algn="ctr" indent="0" marL="0">
              <a:buNone/>
            </a:pPr>
            <a:r>
              <a:rPr dirty="0" lang="ru-RU"/>
              <a:t>Он на землю опустился.</a:t>
            </a:r>
          </a:p>
          <a:p>
            <a:pPr algn="ctr" indent="0" marL="0">
              <a:buNone/>
            </a:pPr>
            <a:r>
              <a:rPr dirty="0" lang="ru-RU"/>
              <a:t>Он пройдет и лес, и брод,</a:t>
            </a:r>
          </a:p>
          <a:p>
            <a:pPr algn="ctr" indent="0" marL="0">
              <a:buNone/>
            </a:pPr>
            <a:r>
              <a:rPr dirty="0" lang="ru-RU"/>
              <a:t>Но противника найдет. </a:t>
            </a:r>
            <a:endParaRPr dirty="0" lang="ru-RU" smtClean="0"/>
          </a:p>
          <a:p>
            <a:pPr algn="ctr" indent="0" marL="0">
              <a:buNone/>
            </a:pPr>
            <a:r>
              <a:rPr dirty="0" sz="2400" lang="ru-RU" smtClean="0"/>
              <a:t>(</a:t>
            </a:r>
            <a:r>
              <a:rPr dirty="0" sz="2400" lang="ru-RU"/>
              <a:t>Десантник)</a:t>
            </a:r>
          </a:p>
          <a:p>
            <a:pPr algn="ctr" indent="0" marL="0">
              <a:buNone/>
            </a:pPr>
            <a:endParaRPr dirty="0" lang="ru-RU"/>
          </a:p>
        </p:txBody>
      </p:sp>
      <p:pic>
        <p:nvPicPr>
          <p:cNvPr id="2097174" name="Picture 2" descr="http://www.vidsverhu.ru/images/zl_03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683568" y="2060848"/>
            <a:ext cx="4248472" cy="3398778"/>
          </a:xfrm>
          <a:prstGeom prst="rect"/>
          <a:noFill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dur="500" id="7"/>
                                        <p:tgtEl>
                                          <p:spTgt spid="209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525963"/>
          </a:xfrm>
        </p:spPr>
        <p:txBody>
          <a:bodyPr>
            <a:normAutofit fontScale="71875" lnSpcReduction="20000"/>
          </a:bodyPr>
          <a:p>
            <a:pPr algn="ctr" indent="0" marL="0">
              <a:buNone/>
            </a:pPr>
            <a:r>
              <a:rPr dirty="0" lang="ru-RU"/>
              <a:t>Летит над нами </a:t>
            </a:r>
            <a:r>
              <a:rPr b="1" dirty="0" lang="ru-RU"/>
              <a:t>вертолёт</a:t>
            </a:r>
            <a:r>
              <a:rPr dirty="0" lang="ru-RU"/>
              <a:t>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Внутри него сидит пилот,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Исправно вертолёт ведёт, 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Чтоб был устойчивым полёт.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У вертолёта нет крыла,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Взамен него лишь два винта.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Не только может он летать,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Но даже в воздухе витать.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Когда вдали он пролетает,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То стрекозу напоминает.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Когда же в поле он садится,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Похож на сказочную птицу.</a:t>
            </a:r>
            <a:r>
              <a:rPr dirty="0" lang="ru-RU" smtClean="0"/>
              <a:t/>
            </a:r>
            <a:br>
              <a:rPr dirty="0" lang="ru-RU" smtClean="0"/>
            </a:br>
            <a:endParaRPr dirty="0" lang="ru-RU"/>
          </a:p>
        </p:txBody>
      </p:sp>
      <p:pic>
        <p:nvPicPr>
          <p:cNvPr id="2097175" name="Picture 4" descr="http://www.airwar.ru/history/locwar/afgan/mi24/1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4572000" y="1556792"/>
            <a:ext cx="3960440" cy="2013223"/>
          </a:xfrm>
          <a:prstGeom prst="rect"/>
          <a:noFill/>
        </p:spPr>
      </p:pic>
      <p:pic>
        <p:nvPicPr>
          <p:cNvPr id="2097176" name="Picture 6" descr="http://www.edu.fedpress.ru/sites/fedpress/files/ryabowall/news/vertushka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 cstate="email"/>
          <a:srcRect/>
          <a:stretch>
            <a:fillRect/>
          </a:stretch>
        </p:blipFill>
        <p:spPr bwMode="auto">
          <a:xfrm>
            <a:off x="4760127" y="3643601"/>
            <a:ext cx="3584186" cy="2688140"/>
          </a:xfrm>
          <a:prstGeom prst="rect"/>
          <a:noFill/>
        </p:spPr>
      </p:pic>
    </p:spTree>
  </p:cSld>
  <p:clrMapOvr>
    <a:masterClrMapping/>
  </p:clrMapOvr>
  <p:timing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Объект 3"/>
          <p:cNvSpPr>
            <a:spLocks noGrp="1"/>
          </p:cNvSpPr>
          <p:nvPr>
            <p:ph idx="1"/>
          </p:nvPr>
        </p:nvSpPr>
        <p:spPr>
          <a:xfrm>
            <a:off x="5004048" y="1600200"/>
            <a:ext cx="3682752" cy="4525963"/>
          </a:xfrm>
        </p:spPr>
        <p:txBody>
          <a:bodyPr/>
          <a:p>
            <a:pPr algn="ctr" indent="0" marL="0">
              <a:buNone/>
            </a:pPr>
            <a:r>
              <a:rPr dirty="0" lang="ru-RU"/>
              <a:t>Воин российский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В вечном дозоре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На самолёте,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На корабле.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Он охраняет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Мирное море,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Мирное небо,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Мир на земле.</a:t>
            </a:r>
          </a:p>
        </p:txBody>
      </p:sp>
      <p:pic>
        <p:nvPicPr>
          <p:cNvPr id="2097177" name="Picture 4" descr="http://g1.globo.com/Noticias/Mundo/foto/0,,15303721-EX,00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611560" y="2430601"/>
            <a:ext cx="4608512" cy="2885705"/>
          </a:xfrm>
          <a:prstGeom prst="rect"/>
          <a:noFill/>
        </p:spPr>
      </p:pic>
    </p:spTree>
  </p:cSld>
  <p:clrMapOvr>
    <a:masterClrMapping/>
  </p:clrMapOvr>
  <p:timing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898776" cy="4525963"/>
          </a:xfrm>
        </p:spPr>
        <p:txBody>
          <a:bodyPr>
            <a:normAutofit fontScale="84375" lnSpcReduction="20000"/>
          </a:bodyPr>
          <a:p>
            <a:pPr algn="ctr" indent="0" marL="0">
              <a:buNone/>
            </a:pPr>
            <a:r>
              <a:rPr dirty="0" lang="ru-RU"/>
              <a:t>Об армии любимой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Знает стар и млад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И ей, непобедимой,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Сегодня каждый рад.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Есть в армии солдаты, 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Танкисты, моряки,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Все сильные ребята,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Им не страшны враги!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Стоят ракеты где-то,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И на замке граница.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И так чудесно это,</a:t>
            </a:r>
            <a:r>
              <a:rPr dirty="0" lang="ru-RU" smtClean="0"/>
              <a:t/>
            </a:r>
            <a:br>
              <a:rPr dirty="0" lang="ru-RU" smtClean="0"/>
            </a:br>
            <a:r>
              <a:rPr dirty="0" lang="ru-RU"/>
              <a:t>Что нам спокойно спится!</a:t>
            </a:r>
          </a:p>
        </p:txBody>
      </p:sp>
      <p:pic>
        <p:nvPicPr>
          <p:cNvPr id="2097178" name="Picture 2" descr="http://www.sunhome.ru/UsersGallery/Cards/pozdravlenie_s_dnem_suhoputnih_voisk.jpe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4071504" y="1988841"/>
            <a:ext cx="4460936" cy="2952328"/>
          </a:xfrm>
          <a:prstGeom prst="rect"/>
          <a:noFill/>
        </p:spPr>
      </p:pic>
    </p:spTree>
  </p:cSld>
  <p:clrMapOvr>
    <a:masterClrMapping/>
  </p:clrMapOvr>
  <p:timing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Company>Hewlett-Packard</Company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hp</dc:creator>
  <cp:lastModifiedBy>Фаина</cp:lastModifiedBy>
  <dcterms:created xsi:type="dcterms:W3CDTF">2013-02-08T21:30:22Z</dcterms:created>
  <dcterms:modified xsi:type="dcterms:W3CDTF">2025-02-24T20:10:53Z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3ce07c7a13bc41d088d43090690ec030</vt:lpwstr>
  </property>
</Properties>
</file>