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3/5/2025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98850" y="2510589"/>
            <a:ext cx="9918405" cy="1373070"/>
          </a:xfrm>
        </p:spPr>
        <p:txBody>
          <a:bodyPr/>
          <a:lstStyle/>
          <a:p>
            <a:r>
              <a:rPr lang="ru-RU" sz="6600" b="1" i="1" u="sng" dirty="0" smtClean="0">
                <a:solidFill>
                  <a:srgbClr val="FFFF00"/>
                </a:solidFill>
              </a:rPr>
              <a:t>Кредитная история</a:t>
            </a:r>
            <a:endParaRPr lang="ru-RU" sz="6600" b="1" i="1" u="sng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40" y="4801788"/>
            <a:ext cx="3362766" cy="17344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344" y="88266"/>
            <a:ext cx="4572000" cy="24223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122" y="2014355"/>
            <a:ext cx="3085877" cy="26592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8047" y="4632901"/>
            <a:ext cx="3683936" cy="190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7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24677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bg1"/>
                </a:solidFill>
              </a:rPr>
              <a:t>Как кредитору понять, ответственный ли к нему обратился </a:t>
            </a:r>
            <a:r>
              <a:rPr lang="ru-RU" b="1" dirty="0" smtClean="0">
                <a:solidFill>
                  <a:schemeClr val="bg1"/>
                </a:solidFill>
              </a:rPr>
              <a:t>клиент, если </a:t>
            </a:r>
            <a:r>
              <a:rPr lang="ru-RU" b="1" dirty="0">
                <a:solidFill>
                  <a:schemeClr val="bg1"/>
                </a:solidFill>
              </a:rPr>
              <a:t>он видит его в первый раз? Одалживать ли ему деньги, и если </a:t>
            </a:r>
            <a:r>
              <a:rPr lang="ru-RU" b="1" dirty="0" smtClean="0">
                <a:solidFill>
                  <a:schemeClr val="bg1"/>
                </a:solidFill>
              </a:rPr>
              <a:t>да, то </a:t>
            </a:r>
            <a:r>
              <a:rPr lang="ru-RU" b="1" dirty="0">
                <a:solidFill>
                  <a:schemeClr val="bg1"/>
                </a:solidFill>
              </a:rPr>
              <a:t>на каких условиях? Согласитесь, что в этом случае весьма </a:t>
            </a:r>
            <a:r>
              <a:rPr lang="ru-RU" b="1" dirty="0" smtClean="0">
                <a:solidFill>
                  <a:schemeClr val="bg1"/>
                </a:solidFill>
              </a:rPr>
              <a:t>полезной будет </a:t>
            </a:r>
            <a:r>
              <a:rPr lang="ru-RU" b="1" dirty="0">
                <a:solidFill>
                  <a:schemeClr val="bg1"/>
                </a:solidFill>
              </a:rPr>
              <a:t>информация о платежной дисциплине клиента: много ли брал </a:t>
            </a:r>
            <a:r>
              <a:rPr lang="ru-RU" b="1" dirty="0" smtClean="0">
                <a:solidFill>
                  <a:schemeClr val="bg1"/>
                </a:solidFill>
              </a:rPr>
              <a:t>в долг</a:t>
            </a:r>
            <a:r>
              <a:rPr lang="ru-RU" b="1" dirty="0">
                <a:solidFill>
                  <a:schemeClr val="bg1"/>
                </a:solidFill>
              </a:rPr>
              <a:t>, насколько своевременно рассчитывался по займам. Для того чтобы облегчить жизнь и кредитору и кредитополучателю, существует система сбора подобной информации. В Национальном банке работает автоматизированная информационная система — Кредитный регистр, обеспечивающая формирование </a:t>
            </a:r>
            <a:r>
              <a:rPr lang="ru-RU" b="1" dirty="0" smtClean="0">
                <a:solidFill>
                  <a:schemeClr val="bg1"/>
                </a:solidFill>
              </a:rPr>
              <a:t>кредитных историй</a:t>
            </a:r>
            <a:r>
              <a:rPr lang="ru-RU" b="1" dirty="0">
                <a:solidFill>
                  <a:schemeClr val="bg1"/>
                </a:solidFill>
              </a:rPr>
              <a:t>, их хранение и предоставление кредитных отчетов.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6" y="4515852"/>
            <a:ext cx="4572000" cy="2249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915" y="4331368"/>
            <a:ext cx="4572000" cy="24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5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041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bg1"/>
                </a:solidFill>
              </a:rPr>
              <a:t>Кредитная история — сведения о том, как конкретный человек или организация исполняет взятые на себя обязательства </a:t>
            </a:r>
            <a:r>
              <a:rPr lang="ru-RU" b="1" dirty="0" smtClean="0">
                <a:solidFill>
                  <a:schemeClr val="bg1"/>
                </a:solidFill>
              </a:rPr>
              <a:t>по кредитным </a:t>
            </a:r>
            <a:r>
              <a:rPr lang="ru-RU" b="1" dirty="0">
                <a:solidFill>
                  <a:schemeClr val="bg1"/>
                </a:solidFill>
              </a:rPr>
              <a:t>сделкам.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88" y="3256547"/>
            <a:ext cx="3409950" cy="3566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1" y="3256547"/>
            <a:ext cx="781250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7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041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bg1"/>
                </a:solidFill>
              </a:rPr>
              <a:t>Кредитная история — сведения о том, как конкретный человек или организация исполняет взятые на себя обязательства </a:t>
            </a:r>
            <a:r>
              <a:rPr lang="ru-RU" b="1" dirty="0" smtClean="0">
                <a:solidFill>
                  <a:schemeClr val="bg1"/>
                </a:solidFill>
              </a:rPr>
              <a:t>по кредитным </a:t>
            </a:r>
            <a:r>
              <a:rPr lang="ru-RU" b="1" dirty="0">
                <a:solidFill>
                  <a:schemeClr val="bg1"/>
                </a:solidFill>
              </a:rPr>
              <a:t>сделкам.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88" y="3256547"/>
            <a:ext cx="3409950" cy="35667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31" y="3256547"/>
            <a:ext cx="781250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49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0415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>
                <a:solidFill>
                  <a:srgbClr val="FF0000"/>
                </a:solidFill>
              </a:rPr>
              <a:t>Кредитная сделка</a:t>
            </a:r>
            <a:r>
              <a:rPr lang="ru-RU" sz="2000" b="1" dirty="0">
                <a:solidFill>
                  <a:schemeClr val="bg1"/>
                </a:solidFill>
              </a:rPr>
              <a:t> — это кредитный договор, договор </a:t>
            </a:r>
            <a:r>
              <a:rPr lang="ru-RU" sz="2000" b="1" dirty="0" err="1">
                <a:solidFill>
                  <a:schemeClr val="bg1"/>
                </a:solidFill>
              </a:rPr>
              <a:t>овердрафтного</a:t>
            </a:r>
            <a:r>
              <a:rPr lang="ru-RU" sz="2000" b="1" dirty="0">
                <a:solidFill>
                  <a:schemeClr val="bg1"/>
                </a:solidFill>
              </a:rPr>
              <a:t> кредитования, лизинга, факторинга, а также договоры </a:t>
            </a:r>
            <a:r>
              <a:rPr lang="ru-RU" sz="2000" b="1" dirty="0" smtClean="0">
                <a:solidFill>
                  <a:schemeClr val="bg1"/>
                </a:solidFill>
              </a:rPr>
              <a:t>займа, залога</a:t>
            </a:r>
            <a:r>
              <a:rPr lang="ru-RU" sz="2000" b="1" dirty="0">
                <a:solidFill>
                  <a:schemeClr val="bg1"/>
                </a:solidFill>
              </a:rPr>
              <a:t>, гарантии и поручительства, которые физические и юридические лица заключают с банками, </a:t>
            </a:r>
            <a:r>
              <a:rPr lang="ru-RU" sz="2000" b="1" dirty="0" err="1">
                <a:solidFill>
                  <a:schemeClr val="bg1"/>
                </a:solidFill>
              </a:rPr>
              <a:t>микрофинансовыми</a:t>
            </a:r>
            <a:r>
              <a:rPr lang="ru-RU" sz="2000" b="1" dirty="0">
                <a:solidFill>
                  <a:schemeClr val="bg1"/>
                </a:solidFill>
              </a:rPr>
              <a:t> и </a:t>
            </a:r>
            <a:r>
              <a:rPr lang="ru-RU" sz="2000" b="1" dirty="0" smtClean="0">
                <a:solidFill>
                  <a:schemeClr val="bg1"/>
                </a:solidFill>
              </a:rPr>
              <a:t>лизинговыми организациями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3635543"/>
            <a:ext cx="4572000" cy="2971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377" y="3559343"/>
            <a:ext cx="545406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4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3608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Кредитная история есть у всех людей и организаций, которые </a:t>
            </a:r>
            <a:r>
              <a:rPr lang="ru-RU" sz="2000" b="1" dirty="0" smtClean="0">
                <a:solidFill>
                  <a:schemeClr val="bg1"/>
                </a:solidFill>
              </a:rPr>
              <a:t>хоть раз </a:t>
            </a:r>
            <a:r>
              <a:rPr lang="ru-RU" sz="2000" b="1" dirty="0">
                <a:solidFill>
                  <a:schemeClr val="bg1"/>
                </a:solidFill>
              </a:rPr>
              <a:t>официально заключали кредитную сделку. Все данные о них и сведения об их исполнении банки, </a:t>
            </a:r>
            <a:r>
              <a:rPr lang="ru-RU" sz="2000" b="1" dirty="0" err="1">
                <a:solidFill>
                  <a:schemeClr val="bg1"/>
                </a:solidFill>
              </a:rPr>
              <a:t>некредитные</a:t>
            </a:r>
            <a:r>
              <a:rPr lang="ru-RU" sz="2000" b="1" dirty="0">
                <a:solidFill>
                  <a:schemeClr val="bg1"/>
                </a:solidFill>
              </a:rPr>
              <a:t> финансовые </a:t>
            </a:r>
            <a:r>
              <a:rPr lang="ru-RU" sz="2000" b="1" dirty="0" smtClean="0">
                <a:solidFill>
                  <a:schemeClr val="bg1"/>
                </a:solidFill>
              </a:rPr>
              <a:t>организации, </a:t>
            </a:r>
            <a:r>
              <a:rPr lang="ru-RU" sz="2000" b="1" dirty="0" err="1" smtClean="0">
                <a:solidFill>
                  <a:schemeClr val="bg1"/>
                </a:solidFill>
              </a:rPr>
              <a:t>микрофинансовые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и лизинговые организации направляют в Национальный банк не позже трех банковских дней после их заключения. Информация по кредитным историям обновляется в режиме онлайн, и представленные сведения сразу же там отражаются, в </a:t>
            </a:r>
            <a:r>
              <a:rPr lang="ru-RU" sz="2000" b="1" dirty="0" smtClean="0">
                <a:solidFill>
                  <a:schemeClr val="bg1"/>
                </a:solidFill>
              </a:rPr>
              <a:t>том числе </a:t>
            </a:r>
            <a:r>
              <a:rPr lang="ru-RU" sz="2000" b="1" dirty="0">
                <a:solidFill>
                  <a:schemeClr val="bg1"/>
                </a:solidFill>
              </a:rPr>
              <a:t>и данные о договорах поручительства.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6" y="3996991"/>
            <a:ext cx="4572000" cy="27647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641" y="3996991"/>
            <a:ext cx="6160169" cy="27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31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3608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Кредитная история содержит следующие сведения: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— общие сведения о человеке (ФИО, идентификационный номер, дата рождения, гражданство, место регистрации) или организации (наименование, ЕГР [Единый государственный регистр юридических лиц и индивидуальных предпринимателей], УНП [Учетный </a:t>
            </a:r>
            <a:r>
              <a:rPr lang="ru-RU" sz="2000" b="1" dirty="0" smtClean="0">
                <a:solidFill>
                  <a:schemeClr val="bg1"/>
                </a:solidFill>
              </a:rPr>
              <a:t>номер плательщика</a:t>
            </a:r>
            <a:r>
              <a:rPr lang="ru-RU" sz="2000" b="1" dirty="0">
                <a:solidFill>
                  <a:schemeClr val="bg1"/>
                </a:solidFill>
              </a:rPr>
              <a:t>], место нахождения, основной вид деятельности);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— условия заключенных договоров — наименование банка, </a:t>
            </a:r>
            <a:r>
              <a:rPr lang="ru-RU" sz="2000" b="1" dirty="0" err="1">
                <a:solidFill>
                  <a:schemeClr val="bg1"/>
                </a:solidFill>
              </a:rPr>
              <a:t>микрофинансовой</a:t>
            </a:r>
            <a:r>
              <a:rPr lang="ru-RU" sz="2000" b="1" dirty="0">
                <a:solidFill>
                  <a:schemeClr val="bg1"/>
                </a:solidFill>
              </a:rPr>
              <a:t> или лизинговой организации, с которыми </a:t>
            </a:r>
            <a:r>
              <a:rPr lang="ru-RU" sz="2000" b="1" dirty="0" smtClean="0">
                <a:solidFill>
                  <a:schemeClr val="bg1"/>
                </a:solidFill>
              </a:rPr>
              <a:t>заключены договоры</a:t>
            </a:r>
            <a:r>
              <a:rPr lang="ru-RU" sz="2000" b="1" dirty="0">
                <a:solidFill>
                  <a:schemeClr val="bg1"/>
                </a:solidFill>
              </a:rPr>
              <a:t>, номера и даты договоров, суммы и валюты, сроки </a:t>
            </a:r>
            <a:r>
              <a:rPr lang="ru-RU" sz="2000" b="1" dirty="0" smtClean="0">
                <a:solidFill>
                  <a:schemeClr val="bg1"/>
                </a:solidFill>
              </a:rPr>
              <a:t>действия договоров</a:t>
            </a:r>
            <a:r>
              <a:rPr lang="ru-RU" sz="2000" b="1" dirty="0">
                <a:solidFill>
                  <a:schemeClr val="bg1"/>
                </a:solidFill>
              </a:rPr>
              <a:t>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— сведения об исполнении клиентами своих обязательств по договору: история погашения полученных заемных средств, допущенные просрочки, их погашение, сведения об исполнении </a:t>
            </a:r>
            <a:r>
              <a:rPr lang="ru-RU" sz="2000" b="1" dirty="0" smtClean="0">
                <a:solidFill>
                  <a:schemeClr val="bg1"/>
                </a:solidFill>
              </a:rPr>
              <a:t>договоров обеспечения</a:t>
            </a:r>
            <a:r>
              <a:rPr lang="ru-RU" sz="2000" b="1" dirty="0">
                <a:solidFill>
                  <a:schemeClr val="bg1"/>
                </a:solidFill>
              </a:rPr>
              <a:t>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— сведения о прекращении 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394393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3608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Национальный банк по запросам предоставляет информацию </a:t>
            </a:r>
            <a:r>
              <a:rPr lang="ru-RU" sz="2000" b="1" dirty="0" smtClean="0">
                <a:solidFill>
                  <a:schemeClr val="bg1"/>
                </a:solidFill>
              </a:rPr>
              <a:t>в виде </a:t>
            </a:r>
            <a:r>
              <a:rPr lang="ru-RU" sz="2000" b="1" dirty="0">
                <a:solidFill>
                  <a:schemeClr val="bg1"/>
                </a:solidFill>
              </a:rPr>
              <a:t>кредитных отчетов, сформированных на основании </a:t>
            </a:r>
            <a:r>
              <a:rPr lang="ru-RU" sz="2000" b="1" dirty="0" smtClean="0">
                <a:solidFill>
                  <a:schemeClr val="bg1"/>
                </a:solidFill>
              </a:rPr>
              <a:t>сведений, входящих </a:t>
            </a:r>
            <a:r>
              <a:rPr lang="ru-RU" sz="2000" b="1" dirty="0">
                <a:solidFill>
                  <a:schemeClr val="bg1"/>
                </a:solidFill>
              </a:rPr>
              <a:t>в кредитную историю. В кредитный отчет граждан </a:t>
            </a:r>
            <a:r>
              <a:rPr lang="ru-RU" sz="2000" b="1" dirty="0" smtClean="0">
                <a:solidFill>
                  <a:schemeClr val="bg1"/>
                </a:solidFill>
              </a:rPr>
              <a:t>также включается </a:t>
            </a:r>
            <a:r>
              <a:rPr lang="ru-RU" sz="2000" b="1" dirty="0" err="1">
                <a:solidFill>
                  <a:schemeClr val="bg1"/>
                </a:solidFill>
              </a:rPr>
              <a:t>скоринговая</a:t>
            </a:r>
            <a:r>
              <a:rPr lang="ru-RU" sz="2000" b="1" dirty="0">
                <a:solidFill>
                  <a:schemeClr val="bg1"/>
                </a:solidFill>
              </a:rPr>
              <a:t> оценка кредитной истории.</a:t>
            </a:r>
          </a:p>
          <a:p>
            <a:pPr marL="0" indent="0" algn="just">
              <a:buNone/>
            </a:pPr>
            <a:r>
              <a:rPr lang="ru-RU" sz="2800" b="1" dirty="0">
                <a:solidFill>
                  <a:srgbClr val="FF0000"/>
                </a:solidFill>
              </a:rPr>
              <a:t>Кредитный </a:t>
            </a:r>
            <a:r>
              <a:rPr lang="ru-RU" sz="2800" b="1" dirty="0" err="1">
                <a:solidFill>
                  <a:srgbClr val="FF0000"/>
                </a:solidFill>
              </a:rPr>
              <a:t>скоринг</a:t>
            </a:r>
            <a:r>
              <a:rPr lang="ru-RU" sz="2000" b="1" dirty="0">
                <a:solidFill>
                  <a:schemeClr val="bg1"/>
                </a:solidFill>
              </a:rPr>
              <a:t> — это система присвоения баллов, </a:t>
            </a:r>
            <a:r>
              <a:rPr lang="ru-RU" sz="2000" b="1" dirty="0" smtClean="0">
                <a:solidFill>
                  <a:schemeClr val="bg1"/>
                </a:solidFill>
              </a:rPr>
              <a:t>которая показывает </a:t>
            </a:r>
            <a:r>
              <a:rPr lang="ru-RU" sz="2000" b="1" dirty="0">
                <a:solidFill>
                  <a:schemeClr val="bg1"/>
                </a:solidFill>
              </a:rPr>
              <a:t>способность кредитополучателя погасить предоставленный ему кредит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5" y="3831444"/>
            <a:ext cx="4572000" cy="29616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52" y="3831443"/>
            <a:ext cx="4572000" cy="2961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148" y="3788260"/>
            <a:ext cx="2577515" cy="294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3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3608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Баллы рассчитывают с использованием статистической </a:t>
            </a:r>
            <a:r>
              <a:rPr lang="ru-RU" sz="2000" b="1" dirty="0" smtClean="0">
                <a:solidFill>
                  <a:schemeClr val="bg1"/>
                </a:solidFill>
              </a:rPr>
              <a:t>модели и </a:t>
            </a:r>
            <a:r>
              <a:rPr lang="ru-RU" sz="2000" b="1" dirty="0">
                <a:solidFill>
                  <a:schemeClr val="bg1"/>
                </a:solidFill>
              </a:rPr>
              <a:t>математического алгоритма, анализируя информацию о поведении кредитополучателя в прошлых периодах. На </a:t>
            </a:r>
            <a:r>
              <a:rPr lang="ru-RU" sz="2000" b="1" dirty="0" err="1">
                <a:solidFill>
                  <a:schemeClr val="bg1"/>
                </a:solidFill>
              </a:rPr>
              <a:t>скоринговую</a:t>
            </a:r>
            <a:r>
              <a:rPr lang="ru-RU" sz="2000" b="1" dirty="0">
                <a:solidFill>
                  <a:schemeClr val="bg1"/>
                </a:solidFill>
              </a:rPr>
              <a:t> оценку влияют такие факторы, как, например, количество </a:t>
            </a:r>
            <a:r>
              <a:rPr lang="ru-RU" sz="2000" b="1" dirty="0" smtClean="0">
                <a:solidFill>
                  <a:schemeClr val="bg1"/>
                </a:solidFill>
              </a:rPr>
              <a:t>действующих договоров </a:t>
            </a:r>
            <a:r>
              <a:rPr lang="ru-RU" sz="2000" b="1" dirty="0">
                <a:solidFill>
                  <a:schemeClr val="bg1"/>
                </a:solidFill>
              </a:rPr>
              <a:t>по кредитным сделкам (в том числе недавно заключенных), просрочки, их продолжительность и суммы. Балл будет </a:t>
            </a:r>
            <a:r>
              <a:rPr lang="ru-RU" sz="2000" b="1" dirty="0" smtClean="0">
                <a:solidFill>
                  <a:schemeClr val="bg1"/>
                </a:solidFill>
              </a:rPr>
              <a:t>ниже, если </a:t>
            </a:r>
            <a:r>
              <a:rPr lang="ru-RU" sz="2000" b="1" dirty="0">
                <a:solidFill>
                  <a:schemeClr val="bg1"/>
                </a:solidFill>
              </a:rPr>
              <a:t>у вас «молодая» кредитная история — время оценивается с момента заключения первой кредитной сделки. Влияет и количество запросов вашей кредитной истории: чем их больше за короткое время, тем ниже балл.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4170946"/>
            <a:ext cx="4572000" cy="26188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137" y="4170946"/>
            <a:ext cx="7010400" cy="26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4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3608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Один из основных принципов составления кредитных историй </a:t>
            </a:r>
            <a:r>
              <a:rPr lang="ru-RU" sz="2000" b="1" dirty="0" smtClean="0">
                <a:solidFill>
                  <a:schemeClr val="bg1"/>
                </a:solidFill>
              </a:rPr>
              <a:t>и предоставления </a:t>
            </a:r>
            <a:r>
              <a:rPr lang="ru-RU" sz="2000" b="1" dirty="0">
                <a:solidFill>
                  <a:schemeClr val="bg1"/>
                </a:solidFill>
              </a:rPr>
              <a:t>кредитных отчетов — это обеспечение </a:t>
            </a:r>
            <a:r>
              <a:rPr lang="ru-RU" sz="2000" b="1" dirty="0" smtClean="0">
                <a:solidFill>
                  <a:schemeClr val="bg1"/>
                </a:solidFill>
              </a:rPr>
              <a:t>банковской тайны</a:t>
            </a:r>
            <a:r>
              <a:rPr lang="ru-RU" sz="2000" b="1" dirty="0">
                <a:solidFill>
                  <a:schemeClr val="bg1"/>
                </a:solidFill>
              </a:rPr>
              <a:t>. Без согласия хозяина кредитной истории запросить </a:t>
            </a:r>
            <a:r>
              <a:rPr lang="ru-RU" sz="2000" b="1" dirty="0" smtClean="0">
                <a:solidFill>
                  <a:schemeClr val="bg1"/>
                </a:solidFill>
              </a:rPr>
              <a:t>кредитный отчет </a:t>
            </a:r>
            <a:r>
              <a:rPr lang="ru-RU" sz="2000" b="1" dirty="0">
                <a:solidFill>
                  <a:schemeClr val="bg1"/>
                </a:solidFill>
              </a:rPr>
              <a:t>могут только суды, правоохранительные органы и — в отдельных случаях — иные лица (такие случаи перечислены в законодательстве). Банки, </a:t>
            </a:r>
            <a:r>
              <a:rPr lang="ru-RU" sz="2000" b="1" dirty="0" err="1">
                <a:solidFill>
                  <a:schemeClr val="bg1"/>
                </a:solidFill>
              </a:rPr>
              <a:t>микрофинансовые</a:t>
            </a:r>
            <a:r>
              <a:rPr lang="ru-RU" sz="2000" b="1" dirty="0">
                <a:solidFill>
                  <a:schemeClr val="bg1"/>
                </a:solidFill>
              </a:rPr>
              <a:t> и лизинговые организации, операторы мобильной связи, торговые предприятия и др. получают доступ </a:t>
            </a:r>
            <a:r>
              <a:rPr lang="ru-RU" sz="2000" b="1" dirty="0" smtClean="0">
                <a:solidFill>
                  <a:schemeClr val="bg1"/>
                </a:solidFill>
              </a:rPr>
              <a:t>к этим </a:t>
            </a:r>
            <a:r>
              <a:rPr lang="ru-RU" sz="2000" b="1" dirty="0">
                <a:solidFill>
                  <a:schemeClr val="bg1"/>
                </a:solidFill>
              </a:rPr>
              <a:t>сведениям только после письменного согласия человека.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4158665"/>
            <a:ext cx="4572000" cy="25950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179" y="4158664"/>
            <a:ext cx="6200274" cy="259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92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Но надо отметить, что в кредитной истории и кредитном </a:t>
            </a:r>
            <a:r>
              <a:rPr lang="ru-RU" sz="2000" b="1" dirty="0" smtClean="0">
                <a:solidFill>
                  <a:schemeClr val="bg1"/>
                </a:solidFill>
              </a:rPr>
              <a:t>отчете ни </a:t>
            </a:r>
            <a:r>
              <a:rPr lang="ru-RU" sz="2000" b="1" dirty="0">
                <a:solidFill>
                  <a:schemeClr val="bg1"/>
                </a:solidFill>
              </a:rPr>
              <a:t>прямо, ни косвенно нет запрета на кредитование. </a:t>
            </a:r>
            <a:r>
              <a:rPr lang="ru-RU" sz="2000" b="1" dirty="0" smtClean="0">
                <a:solidFill>
                  <a:schemeClr val="bg1"/>
                </a:solidFill>
              </a:rPr>
              <a:t>Финансовая организация </a:t>
            </a:r>
            <a:r>
              <a:rPr lang="ru-RU" sz="2000" b="1" dirty="0">
                <a:solidFill>
                  <a:schemeClr val="bg1"/>
                </a:solidFill>
              </a:rPr>
              <a:t>может полагаться на расчеты, сделанные Национальным банком, или разрабатывать собственные критерии оценки кредитоспособности клиента.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3344779"/>
            <a:ext cx="5735054" cy="33929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631" y="3344778"/>
            <a:ext cx="5582652" cy="339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27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Каждому человеку важно знать свою кредитную историю. </a:t>
            </a:r>
            <a:r>
              <a:rPr lang="ru-RU" sz="2000" b="1" dirty="0" smtClean="0">
                <a:solidFill>
                  <a:schemeClr val="bg1"/>
                </a:solidFill>
              </a:rPr>
              <a:t>Это дает </a:t>
            </a:r>
            <a:r>
              <a:rPr lang="ru-RU" sz="2000" b="1" dirty="0">
                <a:solidFill>
                  <a:schemeClr val="bg1"/>
                </a:solidFill>
              </a:rPr>
              <a:t>возможность оценить собственные финансовые </a:t>
            </a:r>
            <a:r>
              <a:rPr lang="ru-RU" sz="2000" b="1" dirty="0" smtClean="0">
                <a:solidFill>
                  <a:schemeClr val="bg1"/>
                </a:solidFill>
              </a:rPr>
              <a:t>возможности, а </a:t>
            </a:r>
            <a:r>
              <a:rPr lang="ru-RU" sz="2000" b="1" dirty="0">
                <a:solidFill>
                  <a:schemeClr val="bg1"/>
                </a:solidFill>
              </a:rPr>
              <a:t>также проверить, не содержатся ли в кредитной истории ошибки — недостоверные или неполные сведения, которые могут негативно на нее повлиять. Банки, как и люди, иногда ошибаются.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37" y="3461084"/>
            <a:ext cx="4572000" cy="32926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126" y="3461084"/>
            <a:ext cx="6416842" cy="329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10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nvyl" pitchFamily="50" charset="0"/>
              </a:rPr>
              <a:t>ЧТО ПРЕДСТАВЛЯЕТ СОБОЙ КРЕДИТНАЯ 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b="1" dirty="0">
                <a:solidFill>
                  <a:srgbClr val="FF0000"/>
                </a:solidFill>
              </a:rPr>
              <a:t>Это </a:t>
            </a:r>
            <a:r>
              <a:rPr lang="ru-RU" sz="3200" b="1" dirty="0" smtClean="0">
                <a:solidFill>
                  <a:srgbClr val="FF0000"/>
                </a:solidFill>
              </a:rPr>
              <a:t>интересно!!! </a:t>
            </a:r>
            <a:r>
              <a:rPr lang="ru-RU" sz="2000" b="1" dirty="0">
                <a:solidFill>
                  <a:schemeClr val="bg1"/>
                </a:solidFill>
              </a:rPr>
              <a:t>Кредитные бюро бывают частными </a:t>
            </a:r>
            <a:r>
              <a:rPr lang="ru-RU" sz="2000" b="1" dirty="0" smtClean="0">
                <a:solidFill>
                  <a:schemeClr val="bg1"/>
                </a:solidFill>
              </a:rPr>
              <a:t>и государственными</a:t>
            </a:r>
            <a:r>
              <a:rPr lang="ru-RU" sz="2000" b="1" dirty="0">
                <a:solidFill>
                  <a:schemeClr val="bg1"/>
                </a:solidFill>
              </a:rPr>
              <a:t>, они работают с разной информацией. </a:t>
            </a:r>
            <a:r>
              <a:rPr lang="ru-RU" sz="2000" b="1" dirty="0" smtClean="0">
                <a:solidFill>
                  <a:schemeClr val="bg1"/>
                </a:solidFill>
              </a:rPr>
              <a:t>Первые кредитные </a:t>
            </a:r>
            <a:r>
              <a:rPr lang="ru-RU" sz="2000" b="1" dirty="0">
                <a:solidFill>
                  <a:schemeClr val="bg1"/>
                </a:solidFill>
              </a:rPr>
              <a:t>бюро возникли еще в 20—30-е годы </a:t>
            </a:r>
            <a:r>
              <a:rPr lang="ru-RU" sz="2000" b="1" dirty="0" smtClean="0">
                <a:solidFill>
                  <a:schemeClr val="bg1"/>
                </a:solidFill>
              </a:rPr>
              <a:t>прошлого века</a:t>
            </a:r>
            <a:r>
              <a:rPr lang="ru-RU" sz="2000" b="1" dirty="0">
                <a:solidFill>
                  <a:schemeClr val="bg1"/>
                </a:solidFill>
              </a:rPr>
              <a:t>. Например, в Германии первое частное кредитное </a:t>
            </a:r>
            <a:r>
              <a:rPr lang="ru-RU" sz="2000" b="1" dirty="0" smtClean="0">
                <a:solidFill>
                  <a:schemeClr val="bg1"/>
                </a:solidFill>
              </a:rPr>
              <a:t>бюро появилось </a:t>
            </a:r>
            <a:r>
              <a:rPr lang="ru-RU" sz="2000" b="1" dirty="0">
                <a:solidFill>
                  <a:schemeClr val="bg1"/>
                </a:solidFill>
              </a:rPr>
              <a:t>в 1927 году. Во Франции в 1946 году было </a:t>
            </a:r>
            <a:r>
              <a:rPr lang="ru-RU" sz="2000" b="1" dirty="0" smtClean="0">
                <a:solidFill>
                  <a:schemeClr val="bg1"/>
                </a:solidFill>
              </a:rPr>
              <a:t>создано государственное </a:t>
            </a:r>
            <a:r>
              <a:rPr lang="ru-RU" sz="2000" b="1" dirty="0">
                <a:solidFill>
                  <a:schemeClr val="bg1"/>
                </a:solidFill>
              </a:rPr>
              <a:t>кредитное бюро, которое работает по сей </a:t>
            </a:r>
            <a:r>
              <a:rPr lang="ru-RU" sz="2000" b="1" dirty="0" smtClean="0">
                <a:solidFill>
                  <a:schemeClr val="bg1"/>
                </a:solidFill>
              </a:rPr>
              <a:t>день. В </a:t>
            </a:r>
            <a:r>
              <a:rPr lang="ru-RU" sz="2000" b="1" dirty="0">
                <a:solidFill>
                  <a:schemeClr val="bg1"/>
                </a:solidFill>
              </a:rPr>
              <a:t>Беларуси в 1920-е годы, в период нэпа, эффективно </a:t>
            </a:r>
            <a:r>
              <a:rPr lang="ru-RU" sz="2000" b="1" dirty="0" smtClean="0">
                <a:solidFill>
                  <a:schemeClr val="bg1"/>
                </a:solidFill>
              </a:rPr>
              <a:t>работала Белорусская </a:t>
            </a:r>
            <a:r>
              <a:rPr lang="ru-RU" sz="2000" b="1" dirty="0">
                <a:solidFill>
                  <a:schemeClr val="bg1"/>
                </a:solidFill>
              </a:rPr>
              <a:t>контора акционерного общества «Кредит-бюро</a:t>
            </a:r>
            <a:r>
              <a:rPr lang="ru-RU" sz="2000" b="1" dirty="0" smtClean="0">
                <a:solidFill>
                  <a:schemeClr val="bg1"/>
                </a:solidFill>
              </a:rPr>
              <a:t>». Белорусское </a:t>
            </a:r>
            <a:r>
              <a:rPr lang="ru-RU" sz="2000" b="1" dirty="0">
                <a:solidFill>
                  <a:schemeClr val="bg1"/>
                </a:solidFill>
              </a:rPr>
              <a:t>бюро кредитных историй в его нынешнем виде </a:t>
            </a:r>
            <a:r>
              <a:rPr lang="ru-RU" sz="2000" b="1" dirty="0" smtClean="0">
                <a:solidFill>
                  <a:schemeClr val="bg1"/>
                </a:solidFill>
              </a:rPr>
              <a:t>— Кредитный </a:t>
            </a:r>
            <a:r>
              <a:rPr lang="ru-RU" sz="2000" b="1" dirty="0">
                <a:solidFill>
                  <a:schemeClr val="bg1"/>
                </a:solidFill>
              </a:rPr>
              <a:t>регистр — открылось в середине 2007 года и </a:t>
            </a:r>
            <a:r>
              <a:rPr lang="ru-RU" sz="2000" b="1" dirty="0" smtClean="0">
                <a:solidFill>
                  <a:schemeClr val="bg1"/>
                </a:solidFill>
              </a:rPr>
              <a:t>является единственным </a:t>
            </a:r>
            <a:r>
              <a:rPr lang="ru-RU" sz="2000" b="1" dirty="0">
                <a:solidFill>
                  <a:schemeClr val="bg1"/>
                </a:solidFill>
              </a:rPr>
              <a:t>в стране.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4604083"/>
            <a:ext cx="4572000" cy="21330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410" y="4604082"/>
            <a:ext cx="4572000" cy="213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КАК ОЗНАКОМИТЬСЯ С КРЕДИТНОЙ ИСТОРИЕЙ</a:t>
            </a:r>
            <a:br>
              <a:rPr lang="ru-RU" dirty="0">
                <a:latin typeface="Anvyl" pitchFamily="50" charset="0"/>
              </a:rPr>
            </a:br>
            <a:r>
              <a:rPr lang="ru-RU" dirty="0">
                <a:latin typeface="Anvyl" pitchFamily="50" charset="0"/>
              </a:rPr>
              <a:t>И МОЖНО ЛИ ЕЕ ИЗМЕНИТЬ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Ознакомиться со своей кредитной историей может </a:t>
            </a:r>
            <a:r>
              <a:rPr lang="ru-RU" sz="2000" b="1" dirty="0" smtClean="0">
                <a:solidFill>
                  <a:schemeClr val="bg1"/>
                </a:solidFill>
              </a:rPr>
              <a:t>практически любой </a:t>
            </a:r>
            <a:r>
              <a:rPr lang="ru-RU" sz="2000" b="1" dirty="0">
                <a:solidFill>
                  <a:schemeClr val="bg1"/>
                </a:solidFill>
              </a:rPr>
              <a:t>человек. Для этого существует два простых </a:t>
            </a:r>
            <a:r>
              <a:rPr lang="ru-RU" sz="2000" b="1" dirty="0" smtClean="0">
                <a:solidFill>
                  <a:schemeClr val="bg1"/>
                </a:solidFill>
              </a:rPr>
              <a:t>способа:</a:t>
            </a:r>
            <a:endParaRPr lang="ru-RU" sz="2000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1. Обратиться лично с паспортом в Национальный банк. </a:t>
            </a:r>
            <a:r>
              <a:rPr lang="ru-RU" sz="2000" b="1" dirty="0" smtClean="0">
                <a:solidFill>
                  <a:schemeClr val="bg1"/>
                </a:solidFill>
              </a:rPr>
              <a:t>Получить кредитный </a:t>
            </a:r>
            <a:r>
              <a:rPr lang="ru-RU" sz="2000" b="1" dirty="0">
                <a:solidFill>
                  <a:schemeClr val="bg1"/>
                </a:solidFill>
              </a:rPr>
              <a:t>отчет имеет право либо сам кредитополучатель, либо </a:t>
            </a:r>
            <a:r>
              <a:rPr lang="ru-RU" sz="2000" b="1" dirty="0" smtClean="0">
                <a:solidFill>
                  <a:schemeClr val="bg1"/>
                </a:solidFill>
              </a:rPr>
              <a:t>его доверенное </a:t>
            </a:r>
            <a:r>
              <a:rPr lang="ru-RU" sz="2000" b="1" dirty="0">
                <a:solidFill>
                  <a:schemeClr val="bg1"/>
                </a:solidFill>
              </a:rPr>
              <a:t>лицо с заверенной у нотариуса доверенностью.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2. Клиенты всех белорусских банков могут также получить </a:t>
            </a:r>
            <a:r>
              <a:rPr lang="ru-RU" sz="2000" b="1" dirty="0" smtClean="0">
                <a:solidFill>
                  <a:schemeClr val="bg1"/>
                </a:solidFill>
              </a:rPr>
              <a:t>свой кредитный </a:t>
            </a:r>
            <a:r>
              <a:rPr lang="ru-RU" sz="2000" b="1" dirty="0">
                <a:solidFill>
                  <a:schemeClr val="bg1"/>
                </a:solidFill>
              </a:rPr>
              <a:t>отчет в режиме онлайн через сайт Кредитного </a:t>
            </a:r>
            <a:r>
              <a:rPr lang="ru-RU" sz="2000" b="1" dirty="0" smtClean="0">
                <a:solidFill>
                  <a:schemeClr val="bg1"/>
                </a:solidFill>
              </a:rPr>
              <a:t>регистра. Для </a:t>
            </a:r>
            <a:r>
              <a:rPr lang="ru-RU" sz="2000" b="1" dirty="0">
                <a:solidFill>
                  <a:schemeClr val="bg1"/>
                </a:solidFill>
              </a:rPr>
              <a:t>этого сначала нужно пройти регистрацию в Межбанковской системе идентификации. Такой способ получения кредитного </a:t>
            </a:r>
            <a:r>
              <a:rPr lang="ru-RU" sz="2000" b="1" dirty="0" smtClean="0">
                <a:solidFill>
                  <a:schemeClr val="bg1"/>
                </a:solidFill>
              </a:rPr>
              <a:t>отчета особенно </a:t>
            </a:r>
            <a:r>
              <a:rPr lang="ru-RU" sz="2000" b="1" dirty="0">
                <a:solidFill>
                  <a:schemeClr val="bg1"/>
                </a:solidFill>
              </a:rPr>
              <a:t>удобен для жителей отдаленных населенных пунктов.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35" y="4948989"/>
            <a:ext cx="3257550" cy="18408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254" y="5005137"/>
            <a:ext cx="5474620" cy="17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8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КАК ОЗНАКОМИТЬСЯ С КРЕДИТНОЙ ИСТОРИЕЙ</a:t>
            </a:r>
            <a:br>
              <a:rPr lang="ru-RU" dirty="0">
                <a:latin typeface="Anvyl" pitchFamily="50" charset="0"/>
              </a:rPr>
            </a:br>
            <a:r>
              <a:rPr lang="ru-RU" dirty="0">
                <a:latin typeface="Anvyl" pitchFamily="50" charset="0"/>
              </a:rPr>
              <a:t>И МОЖНО ЛИ ЕЕ ИЗМЕНИТЬ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546" y="2152389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Кредитный отчет предоставляется бесплатно один раз в течение календарного года, все последующие обращения в этот </a:t>
            </a:r>
            <a:r>
              <a:rPr lang="ru-RU" sz="2000" b="1" dirty="0" smtClean="0">
                <a:solidFill>
                  <a:schemeClr val="bg1"/>
                </a:solidFill>
              </a:rPr>
              <a:t>период будут </a:t>
            </a:r>
            <a:r>
              <a:rPr lang="ru-RU" sz="2000" b="1" dirty="0">
                <a:solidFill>
                  <a:schemeClr val="bg1"/>
                </a:solidFill>
              </a:rPr>
              <a:t>уже платными. Количество запросов кредитного отчета </a:t>
            </a:r>
            <a:r>
              <a:rPr lang="ru-RU" sz="2000" b="1" dirty="0" err="1" smtClean="0">
                <a:solidFill>
                  <a:schemeClr val="bg1"/>
                </a:solidFill>
              </a:rPr>
              <a:t>неограничено</a:t>
            </a:r>
            <a:r>
              <a:rPr lang="ru-RU" sz="2000" b="1" dirty="0">
                <a:solidFill>
                  <a:schemeClr val="bg1"/>
                </a:solidFill>
              </a:rPr>
              <a:t>. При этом его стоимость в электронном виде ниже, чем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на бумажном </a:t>
            </a:r>
            <a:r>
              <a:rPr lang="ru-RU" sz="2000" b="1" dirty="0" smtClean="0">
                <a:solidFill>
                  <a:schemeClr val="bg1"/>
                </a:solidFill>
              </a:rPr>
              <a:t>носителе. Если </a:t>
            </a:r>
            <a:r>
              <a:rPr lang="ru-RU" sz="2000" b="1" dirty="0">
                <a:solidFill>
                  <a:schemeClr val="bg1"/>
                </a:solidFill>
              </a:rPr>
              <a:t>кто-то получил вашу кредитную историю с вашего согласия, то он обязан дать возможность ознакомиться с </a:t>
            </a:r>
            <a:r>
              <a:rPr lang="ru-RU" sz="2000" b="1" dirty="0" smtClean="0">
                <a:solidFill>
                  <a:schemeClr val="bg1"/>
                </a:solidFill>
              </a:rPr>
              <a:t>содержанием кредитного </a:t>
            </a:r>
            <a:r>
              <a:rPr lang="ru-RU" sz="2000" b="1" dirty="0">
                <a:solidFill>
                  <a:schemeClr val="bg1"/>
                </a:solidFill>
              </a:rPr>
              <a:t>отчета по вашему требованию бесплатно.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6" y="4034588"/>
            <a:ext cx="4219575" cy="269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663" y="4034587"/>
            <a:ext cx="5895474" cy="26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9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Но что делать, если содержание кредитного отчета вам по каким-то причинам не понравилось?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862" y="2240620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Как гласит известная поговорка, </a:t>
            </a:r>
            <a:r>
              <a:rPr lang="ru-RU" sz="3200" b="1" dirty="0">
                <a:solidFill>
                  <a:srgbClr val="FF0000"/>
                </a:solidFill>
              </a:rPr>
              <a:t>«береги честь смолоду»</a:t>
            </a:r>
            <a:r>
              <a:rPr lang="ru-RU" sz="2000" b="1" dirty="0">
                <a:solidFill>
                  <a:schemeClr val="bg1"/>
                </a:solidFill>
              </a:rPr>
              <a:t>. </a:t>
            </a:r>
            <a:r>
              <a:rPr lang="ru-RU" sz="2000" b="1" dirty="0" smtClean="0">
                <a:solidFill>
                  <a:schemeClr val="bg1"/>
                </a:solidFill>
              </a:rPr>
              <a:t>То же </a:t>
            </a:r>
            <a:r>
              <a:rPr lang="ru-RU" sz="2000" b="1" dirty="0">
                <a:solidFill>
                  <a:schemeClr val="bg1"/>
                </a:solidFill>
              </a:rPr>
              <a:t>самое относится и к кредитной истории. Она начнет формироваться сразу же, как только вы подпишете договор, </a:t>
            </a:r>
            <a:r>
              <a:rPr lang="ru-RU" sz="2000" b="1" dirty="0" smtClean="0">
                <a:solidFill>
                  <a:schemeClr val="bg1"/>
                </a:solidFill>
              </a:rPr>
              <a:t>касающийся кредитной </a:t>
            </a:r>
            <a:r>
              <a:rPr lang="ru-RU" sz="2000" b="1" dirty="0">
                <a:solidFill>
                  <a:schemeClr val="bg1"/>
                </a:solidFill>
              </a:rPr>
              <a:t>сделки или, например, поручительства, и ее </a:t>
            </a:r>
            <a:r>
              <a:rPr lang="ru-RU" sz="2000" b="1" dirty="0" smtClean="0">
                <a:solidFill>
                  <a:schemeClr val="bg1"/>
                </a:solidFill>
              </a:rPr>
              <a:t>содержание будет </a:t>
            </a:r>
            <a:r>
              <a:rPr lang="ru-RU" sz="2000" b="1" dirty="0">
                <a:solidFill>
                  <a:schemeClr val="bg1"/>
                </a:solidFill>
              </a:rPr>
              <a:t>зависеть исключительно от того, насколько вы аккуратно </a:t>
            </a:r>
            <a:r>
              <a:rPr lang="ru-RU" sz="2000" b="1" dirty="0" smtClean="0">
                <a:solidFill>
                  <a:schemeClr val="bg1"/>
                </a:solidFill>
              </a:rPr>
              <a:t>и своевременно </a:t>
            </a:r>
            <a:r>
              <a:rPr lang="ru-RU" sz="2000" b="1" dirty="0">
                <a:solidFill>
                  <a:schemeClr val="bg1"/>
                </a:solidFill>
              </a:rPr>
              <a:t>выполните взятые на себя обязательства.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44" y="3906252"/>
            <a:ext cx="4067175" cy="28595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693" y="3906252"/>
            <a:ext cx="6264443" cy="279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11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Но что делать, если содержание кредитного отчета вам по каким-то причинам не понравилось?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862" y="2240620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Изменить или исправить свою кредитную историю можно только </a:t>
            </a:r>
            <a:r>
              <a:rPr lang="ru-RU" sz="2000" b="1" dirty="0" smtClean="0">
                <a:solidFill>
                  <a:schemeClr val="bg1"/>
                </a:solidFill>
              </a:rPr>
              <a:t>в том </a:t>
            </a:r>
            <a:r>
              <a:rPr lang="ru-RU" sz="2000" b="1" dirty="0">
                <a:solidFill>
                  <a:schemeClr val="bg1"/>
                </a:solidFill>
              </a:rPr>
              <a:t>случае, если в нее внесены ошибочные и недостоверные </a:t>
            </a:r>
            <a:r>
              <a:rPr lang="ru-RU" sz="2000" b="1" dirty="0" smtClean="0">
                <a:solidFill>
                  <a:schemeClr val="bg1"/>
                </a:solidFill>
              </a:rPr>
              <a:t>данные. В </a:t>
            </a:r>
            <a:r>
              <a:rPr lang="ru-RU" sz="2000" b="1" dirty="0">
                <a:solidFill>
                  <a:schemeClr val="bg1"/>
                </a:solidFill>
              </a:rPr>
              <a:t>других ситуациях сделать это </a:t>
            </a:r>
            <a:r>
              <a:rPr lang="ru-RU" sz="2000" b="1" dirty="0" smtClean="0">
                <a:solidFill>
                  <a:schemeClr val="bg1"/>
                </a:solidFill>
              </a:rPr>
              <a:t>невозможно. Обратим </a:t>
            </a:r>
            <a:r>
              <a:rPr lang="ru-RU" sz="2000" b="1" dirty="0">
                <a:solidFill>
                  <a:schemeClr val="bg1"/>
                </a:solidFill>
              </a:rPr>
              <a:t>особое внимание: если в кредитной истории были замечены ошибки или неточные сведения, их обязательно необходимо исправить. Для этого нужно обратиться с заявлением в Национальный банк о внесении изменения или дополнения в </a:t>
            </a:r>
            <a:r>
              <a:rPr lang="ru-RU" sz="2000" b="1" dirty="0" smtClean="0">
                <a:solidFill>
                  <a:schemeClr val="bg1"/>
                </a:solidFill>
              </a:rPr>
              <a:t>кредитную историю </a:t>
            </a:r>
            <a:r>
              <a:rPr lang="ru-RU" sz="2000" b="1" dirty="0">
                <a:solidFill>
                  <a:schemeClr val="bg1"/>
                </a:solidFill>
              </a:rPr>
              <a:t>или об устранении ошибки. Заявление можно подать и </a:t>
            </a:r>
            <a:r>
              <a:rPr lang="ru-RU" sz="2000" b="1" dirty="0" smtClean="0">
                <a:solidFill>
                  <a:schemeClr val="bg1"/>
                </a:solidFill>
              </a:rPr>
              <a:t>через сайт </a:t>
            </a:r>
            <a:r>
              <a:rPr lang="ru-RU" sz="2000" b="1" dirty="0">
                <a:solidFill>
                  <a:schemeClr val="bg1"/>
                </a:solidFill>
              </a:rPr>
              <a:t>Кредитного регистра. Срок его рассмотрения — до 30 дней.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6" y="4275220"/>
            <a:ext cx="4267200" cy="2490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560" y="4275220"/>
            <a:ext cx="4067175" cy="243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Но что делать, если содержание кредитного отчета вам по каким-то причинам не понравилось?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862" y="2240620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/>
                </a:solidFill>
              </a:rPr>
              <a:t>Еще один вариант — обратиться в банк, который </a:t>
            </a:r>
            <a:r>
              <a:rPr lang="ru-RU" sz="2000" b="1" dirty="0" smtClean="0">
                <a:solidFill>
                  <a:schemeClr val="bg1"/>
                </a:solidFill>
              </a:rPr>
              <a:t>предоставил неточные </a:t>
            </a:r>
            <a:r>
              <a:rPr lang="ru-RU" sz="2000" b="1" dirty="0">
                <a:solidFill>
                  <a:schemeClr val="bg1"/>
                </a:solidFill>
              </a:rPr>
              <a:t>или недостоверные данные. Например, если в </a:t>
            </a:r>
            <a:r>
              <a:rPr lang="ru-RU" sz="2000" b="1" dirty="0" smtClean="0">
                <a:solidFill>
                  <a:schemeClr val="bg1"/>
                </a:solidFill>
              </a:rPr>
              <a:t>кредитной истории </a:t>
            </a:r>
            <a:r>
              <a:rPr lang="ru-RU" sz="2000" b="1" dirty="0">
                <a:solidFill>
                  <a:schemeClr val="bg1"/>
                </a:solidFill>
              </a:rPr>
              <a:t>не прописано, что кредит уже погашен в полном </a:t>
            </a:r>
            <a:r>
              <a:rPr lang="ru-RU" sz="2000" b="1" dirty="0" smtClean="0">
                <a:solidFill>
                  <a:schemeClr val="bg1"/>
                </a:solidFill>
              </a:rPr>
              <a:t>объеме, то </a:t>
            </a:r>
            <a:r>
              <a:rPr lang="ru-RU" sz="2000" b="1" dirty="0">
                <a:solidFill>
                  <a:schemeClr val="bg1"/>
                </a:solidFill>
              </a:rPr>
              <a:t>банк сам внесет в нее достоверную информацию о том, что </a:t>
            </a:r>
            <a:r>
              <a:rPr lang="ru-RU" sz="2000" b="1" dirty="0" smtClean="0">
                <a:solidFill>
                  <a:schemeClr val="bg1"/>
                </a:solidFill>
              </a:rPr>
              <a:t>все обязательства </a:t>
            </a:r>
            <a:r>
              <a:rPr lang="ru-RU" sz="2000" b="1" dirty="0">
                <a:solidFill>
                  <a:schemeClr val="bg1"/>
                </a:solidFill>
              </a:rPr>
              <a:t>клиентом выполнены и у него нет </a:t>
            </a:r>
            <a:r>
              <a:rPr lang="ru-RU" sz="2000" b="1" dirty="0" smtClean="0">
                <a:solidFill>
                  <a:schemeClr val="bg1"/>
                </a:solidFill>
              </a:rPr>
              <a:t>задолженности. Если </a:t>
            </a:r>
            <a:r>
              <a:rPr lang="ru-RU" sz="2000" b="1" dirty="0">
                <a:solidFill>
                  <a:schemeClr val="bg1"/>
                </a:solidFill>
              </a:rPr>
              <a:t>человек запросит кредитный отчет после того, как по </a:t>
            </a:r>
            <a:r>
              <a:rPr lang="ru-RU" sz="2000" b="1" dirty="0" smtClean="0">
                <a:solidFill>
                  <a:schemeClr val="bg1"/>
                </a:solidFill>
              </a:rPr>
              <a:t>его заявлению </a:t>
            </a:r>
            <a:r>
              <a:rPr lang="ru-RU" sz="2000" b="1" dirty="0">
                <a:solidFill>
                  <a:schemeClr val="bg1"/>
                </a:solidFill>
              </a:rPr>
              <a:t>изменят недостоверные сведения, то кредитный отчет </a:t>
            </a:r>
            <a:r>
              <a:rPr lang="ru-RU" sz="2000" b="1" dirty="0" smtClean="0">
                <a:solidFill>
                  <a:schemeClr val="bg1"/>
                </a:solidFill>
              </a:rPr>
              <a:t>ем выдадут </a:t>
            </a:r>
            <a:r>
              <a:rPr lang="ru-RU" sz="2000" b="1" dirty="0">
                <a:solidFill>
                  <a:schemeClr val="bg1"/>
                </a:solidFill>
              </a:rPr>
              <a:t>бесплатно.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7" y="4124325"/>
            <a:ext cx="4572000" cy="2571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790" y="4124326"/>
            <a:ext cx="6545178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85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nvyl" pitchFamily="50" charset="0"/>
              </a:rPr>
              <a:t>Но что делать, если содержание кредитного отчета вам по каким-то причинам не понравилось?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862" y="2240620"/>
            <a:ext cx="11710737" cy="11923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4400" b="1" dirty="0">
                <a:solidFill>
                  <a:schemeClr val="bg1"/>
                </a:solidFill>
              </a:rPr>
              <a:t>Как вы думаете, можно ли получить сведения из своей </a:t>
            </a:r>
            <a:r>
              <a:rPr lang="ru-RU" sz="4400" b="1" dirty="0" smtClean="0">
                <a:solidFill>
                  <a:schemeClr val="bg1"/>
                </a:solidFill>
              </a:rPr>
              <a:t>кредитной истории </a:t>
            </a:r>
            <a:r>
              <a:rPr lang="ru-RU" sz="4400" b="1" dirty="0">
                <a:solidFill>
                  <a:schemeClr val="bg1"/>
                </a:solidFill>
              </a:rPr>
              <a:t>по телефону или по электронной почте?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4162926"/>
            <a:ext cx="4562475" cy="2554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114" y="4162926"/>
            <a:ext cx="6633411" cy="255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5795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74</TotalTime>
  <Words>1304</Words>
  <Application>Microsoft Office PowerPoint</Application>
  <PresentationFormat>Широкоэкранный</PresentationFormat>
  <Paragraphs>45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Anvyl</vt:lpstr>
      <vt:lpstr>Arial</vt:lpstr>
      <vt:lpstr>Trebuchet MS</vt:lpstr>
      <vt:lpstr>Берлин</vt:lpstr>
      <vt:lpstr>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ЧТО ПРЕДСТАВЛЯЕТ СОБОЙ КРЕДИТНАЯ ИСТОРИЯ</vt:lpstr>
      <vt:lpstr>КАК ОЗНАКОМИТЬСЯ С КРЕДИТНОЙ ИСТОРИЕЙ И МОЖНО ЛИ ЕЕ ИЗМЕНИТЬ</vt:lpstr>
      <vt:lpstr>КАК ОЗНАКОМИТЬСЯ С КРЕДИТНОЙ ИСТОРИЕЙ И МОЖНО ЛИ ЕЕ ИЗМЕНИТЬ</vt:lpstr>
      <vt:lpstr>Но что делать, если содержание кредитного отчета вам по каким-то причинам не понравилось?</vt:lpstr>
      <vt:lpstr>Но что делать, если содержание кредитного отчета вам по каким-то причинам не понравилось?</vt:lpstr>
      <vt:lpstr>Но что делать, если содержание кредитного отчета вам по каким-то причинам не понравилось?</vt:lpstr>
      <vt:lpstr>Но что делать, если содержание кредитного отчета вам по каким-то причинам не понравилось?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Кредитная история</dc:title>
  <dc:creator>Пользователь Windows</dc:creator>
  <cp:lastModifiedBy>User1</cp:lastModifiedBy>
  <cp:revision>9</cp:revision>
  <dcterms:created xsi:type="dcterms:W3CDTF">2022-03-21T08:38:07Z</dcterms:created>
  <dcterms:modified xsi:type="dcterms:W3CDTF">2025-03-05T02:27:28Z</dcterms:modified>
</cp:coreProperties>
</file>