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_rels/.rels" ContentType="application/vnd.openxmlformats-package.relationships+xml"/>
  <Override PartName="/ppt/_rels/presentation.xml.rels" ContentType="application/vnd.openxmlformats-package.relationships+xml"/>
  <Override PartName="/ppt/media/image20.png" ContentType="image/png"/>
  <Override PartName="/ppt/media/image5.png" ContentType="image/png"/>
  <Override PartName="/ppt/media/image19.png" ContentType="image/png"/>
  <Override PartName="/ppt/media/image18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28.png" ContentType="image/png"/>
  <Override PartName="/ppt/media/image8.png" ContentType="image/png"/>
  <Override PartName="/ppt/media/image23.png" ContentType="image/png"/>
  <Override PartName="/ppt/media/image3.png" ContentType="image/png"/>
  <Override PartName="/ppt/media/image29.png" ContentType="image/png"/>
  <Override PartName="/ppt/media/image10.png" ContentType="image/png"/>
  <Override PartName="/ppt/media/image9.png" ContentType="image/png"/>
  <Override PartName="/ppt/media/image24.png" ContentType="image/png"/>
  <Override PartName="/ppt/media/image4.png" ContentType="image/png"/>
  <Override PartName="/ppt/media/image25.png" ContentType="image/png"/>
  <Override PartName="/ppt/media/image27.png" ContentType="image/png"/>
  <Override PartName="/ppt/media/image26.png" ContentType="image/png"/>
  <Override PartName="/ppt/media/image1.png" ContentType="image/png"/>
  <Override PartName="/ppt/media/image6.png" ContentType="image/png"/>
  <Override PartName="/ppt/media/image21.png" ContentType="image/png"/>
  <Override PartName="/ppt/media/image2.png" ContentType="image/png"/>
  <Override PartName="/ppt/media/image7.png" ContentType="image/png"/>
  <Override PartName="/ppt/media/image22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theme/theme1.xml" ContentType="application/vnd.openxmlformats-officedocument.theme+xml"/>
  <Override PartName="/ppt/theme/theme3.xml" ContentType="application/vnd.openxmlformats-officedocument.theme+xml"/>
  <Override PartName="/ppt/theme/theme11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10.xml.rels" ContentType="application/vnd.openxmlformats-package.relationships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notesSlides/_rels/notesSlide6.xml.rels" ContentType="application/vnd.openxmlformats-package.relationships+xml"/>
  <Override PartName="/ppt/notesSlides/_rels/notesSlide8.xml.rels" ContentType="application/vnd.openxmlformats-package.relationships+xml"/>
  <Override PartName="/ppt/notesSlides/_rels/notesSlide7.xml.rels" ContentType="application/vnd.openxmlformats-package.relationships+xml"/>
  <Override PartName="/ppt/notesSlides/_rels/notesSlide5.xml.rels" ContentType="application/vnd.openxmlformats-package.relationships+xml"/>
  <Override PartName="/ppt/notesSlides/_rels/notesSlide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10.xml.rels" ContentType="application/vnd.openxmlformats-package.relationships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6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_rels/slideLayout62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18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113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117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109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112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115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116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107.xml.rels" ContentType="application/vnd.openxmlformats-package.relationships+xml"/>
  <Override PartName="/ppt/slideLayouts/_rels/slideLayout111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119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114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10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120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6.xml.rels" ContentType="application/vnd.openxmlformats-package.relationships+xml"/>
  <Override PartName="/ppt/slideLayouts/slideLayout8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presentation.xml" ContentType="application/vnd.openxmlformats-officedocument.presentationml.presentation.main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  <p:sldMasterId id="2147483765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</p:sldIdLst>
  <p:sldSz cx="14630400" cy="8229600"/>
  <p:notesSz cx="8229600" cy="14630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notesMaster" Target="notesMasters/notesMaster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1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перемещения страницы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1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2000" spc="-1" strike="noStrike"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latin typeface="Arial"/>
            </a:endParaRPr>
          </a:p>
        </p:txBody>
      </p:sp>
      <p:sp>
        <p:nvSpPr>
          <p:cNvPr id="41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r>
              <a:rPr b="0" lang="ru-RU" sz="1400" spc="-1" strike="noStrike">
                <a:latin typeface="Times New Roman"/>
              </a:rPr>
              <a:t>&lt;верхний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13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>
            <a:noAutofit/>
          </a:bodyPr>
          <a:p>
            <a:pPr algn="r"/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14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415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>
            <a:noAutofit/>
          </a:bodyPr>
          <a:p>
            <a:pPr algn="r"/>
            <a:fld id="{52D50597-5729-4219-A31E-E0BFB6C95CFF}" type="slidenum">
              <a:rPr b="0" lang="ru-RU" sz="1400" spc="-1" strike="noStrike">
                <a:latin typeface="Times New Roman"/>
              </a:rPr>
              <a:t>&lt;номер&gt;</a:t>
            </a:fld>
            <a:endParaRPr b="0" lang="ru-RU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3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0E34DE0A-2185-4335-BB21-F37BDEA1B4BC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4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B977465C-FE63-444E-9461-63FFC1DDE4AC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4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43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322F0922-B233-4A37-864A-A30944E9A9B2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4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4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D8A850A-4565-4929-A8A3-6356B17D67FC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4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4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534F1D5E-011A-47EB-9639-13444C24B219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5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5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5EB1E1A1-E42F-442E-9FC4-4B354BAA0BBE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5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5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8118DB2A-BF7A-47D1-B5B3-713F9237AEA4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5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5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40B17FA4-57F1-4C24-8608-F6E29A6715DC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61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32D4821E-F500-46F5-9C9F-038D8CDE4547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5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p>
            <a:endParaRPr b="0" lang="ru-RU" sz="2000" spc="-1" strike="noStrike">
              <a:latin typeface="Arial"/>
            </a:endParaRPr>
          </a:p>
        </p:txBody>
      </p:sp>
      <p:sp>
        <p:nvSpPr>
          <p:cNvPr id="56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>
            <a:noFill/>
          </a:ln>
        </p:spPr>
        <p:txBody>
          <a:bodyPr anchor="b">
            <a:noAutofit/>
          </a:bodyPr>
          <a:p>
            <a:pPr algn="r">
              <a:lnSpc>
                <a:spcPct val="100000"/>
              </a:lnSpc>
            </a:pPr>
            <a:fld id="{326C83B6-19D0-4955-8693-582841FE0F70}" type="slidenum">
              <a:rPr b="0" lang="en-US" sz="1200" spc="-1" strike="noStrike">
                <a:latin typeface="Times New Roman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0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1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2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1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6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2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8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4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7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3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7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7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9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5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3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4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8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10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1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2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1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5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2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3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4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5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6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7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4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5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9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1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2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3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5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6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1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63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4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5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6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7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8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5" name="PlaceHolder 2"/>
          <p:cNvSpPr>
            <a:spLocks noGrp="1"/>
          </p:cNvSpPr>
          <p:nvPr>
            <p:ph type="subTitle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0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</p:spTree>
  </p:cSld>
</p:sldLayout>
</file>

<file path=ppt/slideLayouts/slideLayout1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subTitle"/>
          </p:nvPr>
        </p:nvSpPr>
        <p:spPr>
          <a:xfrm>
            <a:off x="731520" y="328320"/>
            <a:ext cx="13167000" cy="636912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6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88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9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0" name="PlaceHolder 4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4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96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7" name="PlaceHolder 3"/>
          <p:cNvSpPr>
            <a:spLocks noGrp="1"/>
          </p:cNvSpPr>
          <p:nvPr>
            <p:ph type="body"/>
          </p:nvPr>
        </p:nvSpPr>
        <p:spPr>
          <a:xfrm>
            <a:off x="731520" y="4418640"/>
            <a:ext cx="1316700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99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0" name="PlaceHolder 3"/>
          <p:cNvSpPr>
            <a:spLocks noGrp="1"/>
          </p:cNvSpPr>
          <p:nvPr>
            <p:ph type="body"/>
          </p:nvPr>
        </p:nvSpPr>
        <p:spPr>
          <a:xfrm>
            <a:off x="7478280" y="1925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1" name="PlaceHolder 4"/>
          <p:cNvSpPr>
            <a:spLocks noGrp="1"/>
          </p:cNvSpPr>
          <p:nvPr>
            <p:ph type="body"/>
          </p:nvPr>
        </p:nvSpPr>
        <p:spPr>
          <a:xfrm>
            <a:off x="73152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2" name="PlaceHolder 5"/>
          <p:cNvSpPr>
            <a:spLocks noGrp="1"/>
          </p:cNvSpPr>
          <p:nvPr>
            <p:ph type="body"/>
          </p:nvPr>
        </p:nvSpPr>
        <p:spPr>
          <a:xfrm>
            <a:off x="7478280" y="4418640"/>
            <a:ext cx="642528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73152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body"/>
          </p:nvPr>
        </p:nvSpPr>
        <p:spPr>
          <a:xfrm>
            <a:off x="518328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6" name="PlaceHolder 4"/>
          <p:cNvSpPr>
            <a:spLocks noGrp="1"/>
          </p:cNvSpPr>
          <p:nvPr>
            <p:ph type="body"/>
          </p:nvPr>
        </p:nvSpPr>
        <p:spPr>
          <a:xfrm>
            <a:off x="9635040" y="1925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7" name="PlaceHolder 5"/>
          <p:cNvSpPr>
            <a:spLocks noGrp="1"/>
          </p:cNvSpPr>
          <p:nvPr>
            <p:ph type="body"/>
          </p:nvPr>
        </p:nvSpPr>
        <p:spPr>
          <a:xfrm>
            <a:off x="73152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8" name="PlaceHolder 6"/>
          <p:cNvSpPr>
            <a:spLocks noGrp="1"/>
          </p:cNvSpPr>
          <p:nvPr>
            <p:ph type="body"/>
          </p:nvPr>
        </p:nvSpPr>
        <p:spPr>
          <a:xfrm>
            <a:off x="518328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9" name="PlaceHolder 7"/>
          <p:cNvSpPr>
            <a:spLocks noGrp="1"/>
          </p:cNvSpPr>
          <p:nvPr>
            <p:ph type="body"/>
          </p:nvPr>
        </p:nvSpPr>
        <p:spPr>
          <a:xfrm>
            <a:off x="9635040" y="4418640"/>
            <a:ext cx="4239360" cy="2276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08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0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3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3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44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4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85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86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4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25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126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5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66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167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6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07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208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09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7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48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249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50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88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289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290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29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30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331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32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CustomShape 1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aabcb6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70" name="CustomShape 2"/>
          <p:cNvSpPr/>
          <p:nvPr/>
        </p:nvSpPr>
        <p:spPr>
          <a:xfrm>
            <a:off x="0" y="0"/>
            <a:ext cx="14630040" cy="8229240"/>
          </a:xfrm>
          <a:prstGeom prst="rect">
            <a:avLst/>
          </a:prstGeom>
          <a:solidFill>
            <a:srgbClr val="fff8f0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371" name="Image 0" descr="preencoded.png"/>
          <p:cNvPicPr/>
          <p:nvPr/>
        </p:nvPicPr>
        <p:blipFill>
          <a:blip r:embed="rId2"/>
          <a:stretch/>
        </p:blipFill>
        <p:spPr>
          <a:xfrm>
            <a:off x="12839040" y="7749720"/>
            <a:ext cx="1722240" cy="411120"/>
          </a:xfrm>
          <a:prstGeom prst="rect">
            <a:avLst/>
          </a:prstGeom>
          <a:ln>
            <a:noFill/>
          </a:ln>
        </p:spPr>
      </p:pic>
      <p:sp>
        <p:nvSpPr>
          <p:cNvPr id="372" name="PlaceHolder 3"/>
          <p:cNvSpPr>
            <a:spLocks noGrp="1"/>
          </p:cNvSpPr>
          <p:nvPr>
            <p:ph type="title"/>
          </p:nvPr>
        </p:nvSpPr>
        <p:spPr>
          <a:xfrm>
            <a:off x="731520" y="328320"/>
            <a:ext cx="13167000" cy="13737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ru-RU" sz="4400" spc="-1" strike="noStrike">
                <a:solidFill>
                  <a:srgbClr val="000000"/>
                </a:solidFill>
                <a:latin typeface="Calibri Light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Calibri Light"/>
            </a:endParaRPr>
          </a:p>
        </p:txBody>
      </p:sp>
      <p:sp>
        <p:nvSpPr>
          <p:cNvPr id="373" name="PlaceHolder 4"/>
          <p:cNvSpPr>
            <a:spLocks noGrp="1"/>
          </p:cNvSpPr>
          <p:nvPr>
            <p:ph type="body"/>
          </p:nvPr>
        </p:nvSpPr>
        <p:spPr>
          <a:xfrm>
            <a:off x="731520" y="1925640"/>
            <a:ext cx="13167000" cy="4772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slideLayout" Target="../slideLayouts/slideLayout37.xml"/><Relationship Id="rId6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slideLayout" Target="../slideLayouts/slideLayout49.xml"/><Relationship Id="rId6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slideLayout" Target="../slideLayouts/slideLayout6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image" Target="../media/image27.png"/><Relationship Id="rId4" Type="http://schemas.openxmlformats.org/officeDocument/2006/relationships/slideLayout" Target="../slideLayouts/slideLayout73.xml"/><Relationship Id="rId5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97.xml"/><Relationship Id="rId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09.xml"/><Relationship Id="rId3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5486040" cy="8229240"/>
          </a:xfrm>
          <a:prstGeom prst="rect">
            <a:avLst/>
          </a:prstGeom>
          <a:ln>
            <a:noFill/>
          </a:ln>
        </p:spPr>
      </p:pic>
      <p:sp>
        <p:nvSpPr>
          <p:cNvPr id="417" name="CustomShape 1"/>
          <p:cNvSpPr/>
          <p:nvPr/>
        </p:nvSpPr>
        <p:spPr>
          <a:xfrm>
            <a:off x="6280200" y="2184120"/>
            <a:ext cx="7556040" cy="141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34" strike="noStrike">
                <a:solidFill>
                  <a:srgbClr val="2c3f42"/>
                </a:solidFill>
                <a:latin typeface="Bitter Medium"/>
                <a:ea typeface="Bitter Medium"/>
              </a:rPr>
              <a:t>Сибирь: Особенности Экономики и Хозяйства</a:t>
            </a:r>
            <a:endParaRPr b="0" lang="ru-RU" sz="4450" spc="-1" strike="noStrike">
              <a:latin typeface="Arial"/>
            </a:endParaRPr>
          </a:p>
        </p:txBody>
      </p:sp>
      <p:sp>
        <p:nvSpPr>
          <p:cNvPr id="418" name="CustomShape 2"/>
          <p:cNvSpPr/>
          <p:nvPr/>
        </p:nvSpPr>
        <p:spPr>
          <a:xfrm>
            <a:off x="6280200" y="3941640"/>
            <a:ext cx="7556040" cy="14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Сибирь – уникальный регион России с богатыми природными ресурсами. Её экономика имеет свои особенности. Эти особенности связаны с географическим положением и климатом. Рассмотрим ключевые аспекты хозяйства Сибири.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419" name="CustomShape 3"/>
          <p:cNvSpPr/>
          <p:nvPr/>
        </p:nvSpPr>
        <p:spPr>
          <a:xfrm>
            <a:off x="6280200" y="5665320"/>
            <a:ext cx="362520" cy="362520"/>
          </a:xfrm>
          <a:prstGeom prst="roundRect">
            <a:avLst>
              <a:gd name="adj" fmla="val 25194296"/>
            </a:avLst>
          </a:prstGeom>
          <a:solidFill>
            <a:srgbClr val="f22202"/>
          </a:solidFill>
          <a:ln w="756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0" name="CustomShape 4"/>
          <p:cNvSpPr/>
          <p:nvPr/>
        </p:nvSpPr>
        <p:spPr>
          <a:xfrm>
            <a:off x="6405120" y="5798160"/>
            <a:ext cx="113040" cy="97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751"/>
              </a:lnSpc>
              <a:tabLst>
                <a:tab algn="l" pos="0"/>
              </a:tabLst>
            </a:pPr>
            <a:r>
              <a:rPr b="0" lang="en-US" sz="750" spc="-38" strike="noStrike">
                <a:solidFill>
                  <a:srgbClr val="ffffff"/>
                </a:solidFill>
                <a:latin typeface="Open Sans Medium"/>
                <a:ea typeface="Open Sans Medium"/>
              </a:rPr>
              <a:t>РА</a:t>
            </a:r>
            <a:endParaRPr b="0" lang="ru-RU" sz="750" spc="-1" strike="noStrike">
              <a:latin typeface="Arial"/>
            </a:endParaRPr>
          </a:p>
        </p:txBody>
      </p:sp>
      <p:sp>
        <p:nvSpPr>
          <p:cNvPr id="421" name="CustomShape 5"/>
          <p:cNvSpPr/>
          <p:nvPr/>
        </p:nvSpPr>
        <p:spPr>
          <a:xfrm>
            <a:off x="6756480" y="5648400"/>
            <a:ext cx="3087000" cy="396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3101"/>
              </a:lnSpc>
              <a:tabLst>
                <a:tab algn="l" pos="0"/>
              </a:tabLst>
            </a:pPr>
            <a:r>
              <a:rPr b="1" lang="en-US" sz="2200" spc="-38" strike="noStrike">
                <a:solidFill>
                  <a:srgbClr val="2b2e3c"/>
                </a:solidFill>
                <a:latin typeface="Open Sans Bold"/>
                <a:ea typeface="Open Sans Bold"/>
              </a:rPr>
              <a:t>по Аркелова Анета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2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2736000"/>
          </a:xfrm>
          <a:prstGeom prst="rect">
            <a:avLst/>
          </a:prstGeom>
          <a:ln>
            <a:noFill/>
          </a:ln>
        </p:spPr>
      </p:pic>
      <p:sp>
        <p:nvSpPr>
          <p:cNvPr id="423" name="CustomShape 1"/>
          <p:cNvSpPr/>
          <p:nvPr/>
        </p:nvSpPr>
        <p:spPr>
          <a:xfrm>
            <a:off x="766080" y="3339720"/>
            <a:ext cx="7331760" cy="683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5349"/>
              </a:lnSpc>
              <a:tabLst>
                <a:tab algn="l" pos="0"/>
              </a:tabLst>
            </a:pPr>
            <a:r>
              <a:rPr b="0" lang="en-US" sz="4300" spc="-131" strike="noStrike">
                <a:solidFill>
                  <a:srgbClr val="2c3f42"/>
                </a:solidFill>
                <a:latin typeface="Bitter Medium"/>
                <a:ea typeface="Bitter Medium"/>
              </a:rPr>
              <a:t>Природные Ресурсы Сибири</a:t>
            </a:r>
            <a:endParaRPr b="0" lang="ru-RU" sz="4300" spc="-1" strike="noStrike">
              <a:latin typeface="Arial"/>
            </a:endParaRPr>
          </a:p>
        </p:txBody>
      </p:sp>
      <p:sp>
        <p:nvSpPr>
          <p:cNvPr id="424" name="CustomShape 2"/>
          <p:cNvSpPr/>
          <p:nvPr/>
        </p:nvSpPr>
        <p:spPr>
          <a:xfrm>
            <a:off x="766080" y="4352040"/>
            <a:ext cx="13097880" cy="700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1700" spc="-35" strike="noStrike">
                <a:solidFill>
                  <a:srgbClr val="2b2e3c"/>
                </a:solidFill>
                <a:latin typeface="Open Sans"/>
                <a:ea typeface="Open Sans"/>
              </a:rPr>
              <a:t>Сибирь обладает огромными запасами природных ресурсов. Здесь находятся нефть, газ, уголь и руды. Лесные ресурсы также играют важную роль. Богатство ресурсами определяет структуру экономики.</a:t>
            </a:r>
            <a:endParaRPr b="0" lang="ru-RU" sz="1700" spc="-1" strike="noStrike">
              <a:latin typeface="Arial"/>
            </a:endParaRPr>
          </a:p>
        </p:txBody>
      </p:sp>
      <p:sp>
        <p:nvSpPr>
          <p:cNvPr id="425" name="CustomShape 3"/>
          <p:cNvSpPr/>
          <p:nvPr/>
        </p:nvSpPr>
        <p:spPr>
          <a:xfrm>
            <a:off x="766080" y="5298840"/>
            <a:ext cx="4219920" cy="2327040"/>
          </a:xfrm>
          <a:prstGeom prst="roundRect">
            <a:avLst>
              <a:gd name="adj" fmla="val 3951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6" name="CustomShape 4"/>
          <p:cNvSpPr/>
          <p:nvPr/>
        </p:nvSpPr>
        <p:spPr>
          <a:xfrm>
            <a:off x="992520" y="5525280"/>
            <a:ext cx="2736000" cy="34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0" lang="en-US" sz="2150" spc="-66" strike="noStrike">
                <a:solidFill>
                  <a:srgbClr val="2b2e3c"/>
                </a:solidFill>
                <a:latin typeface="Bitter Medium"/>
                <a:ea typeface="Bitter Medium"/>
              </a:rPr>
              <a:t>Нефть и Газ</a:t>
            </a:r>
            <a:endParaRPr b="0" lang="ru-RU" sz="2150" spc="-1" strike="noStrike">
              <a:latin typeface="Arial"/>
            </a:endParaRPr>
          </a:p>
        </p:txBody>
      </p:sp>
      <p:sp>
        <p:nvSpPr>
          <p:cNvPr id="427" name="CustomShape 5"/>
          <p:cNvSpPr/>
          <p:nvPr/>
        </p:nvSpPr>
        <p:spPr>
          <a:xfrm>
            <a:off x="992520" y="5998680"/>
            <a:ext cx="3767040" cy="140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1700" spc="-35" strike="noStrike">
                <a:solidFill>
                  <a:srgbClr val="2b2e3c"/>
                </a:solidFill>
                <a:latin typeface="Open Sans"/>
                <a:ea typeface="Open Sans"/>
              </a:rPr>
              <a:t>Западная Сибирь – главный нефтегазоносный регион. Добыча и транспортировка – основа экономики.</a:t>
            </a:r>
            <a:endParaRPr b="0" lang="ru-RU" sz="1700" spc="-1" strike="noStrike">
              <a:latin typeface="Arial"/>
            </a:endParaRPr>
          </a:p>
        </p:txBody>
      </p:sp>
      <p:sp>
        <p:nvSpPr>
          <p:cNvPr id="428" name="CustomShape 6"/>
          <p:cNvSpPr/>
          <p:nvPr/>
        </p:nvSpPr>
        <p:spPr>
          <a:xfrm>
            <a:off x="5205240" y="5298840"/>
            <a:ext cx="4219920" cy="2327040"/>
          </a:xfrm>
          <a:prstGeom prst="roundRect">
            <a:avLst>
              <a:gd name="adj" fmla="val 3951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29" name="CustomShape 7"/>
          <p:cNvSpPr/>
          <p:nvPr/>
        </p:nvSpPr>
        <p:spPr>
          <a:xfrm>
            <a:off x="5431680" y="5525280"/>
            <a:ext cx="2736000" cy="34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0" lang="en-US" sz="2150" spc="-66" strike="noStrike">
                <a:solidFill>
                  <a:srgbClr val="2b2e3c"/>
                </a:solidFill>
                <a:latin typeface="Bitter Medium"/>
                <a:ea typeface="Bitter Medium"/>
              </a:rPr>
              <a:t>Уголь</a:t>
            </a:r>
            <a:endParaRPr b="0" lang="ru-RU" sz="2150" spc="-1" strike="noStrike">
              <a:latin typeface="Arial"/>
            </a:endParaRPr>
          </a:p>
        </p:txBody>
      </p:sp>
      <p:sp>
        <p:nvSpPr>
          <p:cNvPr id="430" name="CustomShape 8"/>
          <p:cNvSpPr/>
          <p:nvPr/>
        </p:nvSpPr>
        <p:spPr>
          <a:xfrm>
            <a:off x="5431680" y="5998680"/>
            <a:ext cx="3767040" cy="140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1700" spc="-35" strike="noStrike">
                <a:solidFill>
                  <a:srgbClr val="2b2e3c"/>
                </a:solidFill>
                <a:latin typeface="Open Sans"/>
                <a:ea typeface="Open Sans"/>
              </a:rPr>
              <a:t>Кузбасс – центр угольной промышленности. Уголь используется для энергетики и экспорта.</a:t>
            </a:r>
            <a:endParaRPr b="0" lang="ru-RU" sz="1700" spc="-1" strike="noStrike">
              <a:latin typeface="Arial"/>
            </a:endParaRPr>
          </a:p>
        </p:txBody>
      </p:sp>
      <p:sp>
        <p:nvSpPr>
          <p:cNvPr id="431" name="CustomShape 9"/>
          <p:cNvSpPr/>
          <p:nvPr/>
        </p:nvSpPr>
        <p:spPr>
          <a:xfrm>
            <a:off x="9644040" y="5298840"/>
            <a:ext cx="4219920" cy="2327040"/>
          </a:xfrm>
          <a:prstGeom prst="roundRect">
            <a:avLst>
              <a:gd name="adj" fmla="val 3951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432" name="CustomShape 10"/>
          <p:cNvSpPr/>
          <p:nvPr/>
        </p:nvSpPr>
        <p:spPr>
          <a:xfrm>
            <a:off x="9870480" y="5525280"/>
            <a:ext cx="2736000" cy="341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650"/>
              </a:lnSpc>
              <a:tabLst>
                <a:tab algn="l" pos="0"/>
              </a:tabLst>
            </a:pPr>
            <a:r>
              <a:rPr b="0" lang="en-US" sz="2150" spc="-66" strike="noStrike">
                <a:solidFill>
                  <a:srgbClr val="2b2e3c"/>
                </a:solidFill>
                <a:latin typeface="Bitter Medium"/>
                <a:ea typeface="Bitter Medium"/>
              </a:rPr>
              <a:t>Лесные Ресурсы</a:t>
            </a:r>
            <a:endParaRPr b="0" lang="ru-RU" sz="2150" spc="-1" strike="noStrike">
              <a:latin typeface="Arial"/>
            </a:endParaRPr>
          </a:p>
        </p:txBody>
      </p:sp>
      <p:sp>
        <p:nvSpPr>
          <p:cNvPr id="433" name="CustomShape 11"/>
          <p:cNvSpPr/>
          <p:nvPr/>
        </p:nvSpPr>
        <p:spPr>
          <a:xfrm>
            <a:off x="9870480" y="5998680"/>
            <a:ext cx="3767040" cy="1400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1700" spc="-35" strike="noStrike">
                <a:solidFill>
                  <a:srgbClr val="2b2e3c"/>
                </a:solidFill>
                <a:latin typeface="Open Sans"/>
                <a:ea typeface="Open Sans"/>
              </a:rPr>
              <a:t>Огромные лесные массивы – основа лесной промышленности. Заготовка и переработка древесины важны для региона.</a:t>
            </a:r>
            <a:endParaRPr b="0" lang="ru-RU" sz="17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CustomShape 1"/>
          <p:cNvSpPr/>
          <p:nvPr/>
        </p:nvSpPr>
        <p:spPr>
          <a:xfrm>
            <a:off x="793800" y="1811160"/>
            <a:ext cx="7371000" cy="70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34" strike="noStrike">
                <a:solidFill>
                  <a:srgbClr val="2c3f42"/>
                </a:solidFill>
                <a:latin typeface="Bitter Medium"/>
                <a:ea typeface="Bitter Medium"/>
              </a:rPr>
              <a:t>Сельское Хозяйство Сибири</a:t>
            </a:r>
            <a:endParaRPr b="0" lang="ru-RU" sz="4450" spc="-1" strike="noStrike">
              <a:latin typeface="Arial"/>
            </a:endParaRPr>
          </a:p>
        </p:txBody>
      </p:sp>
      <p:sp>
        <p:nvSpPr>
          <p:cNvPr id="435" name="CustomShape 2"/>
          <p:cNvSpPr/>
          <p:nvPr/>
        </p:nvSpPr>
        <p:spPr>
          <a:xfrm>
            <a:off x="793800" y="2973600"/>
            <a:ext cx="13042440" cy="108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Сельское хозяйство в Сибири имеет свои особенности. Короткий вегетационный период ограничивает выбор культур. Животноводство играет важную роль. Развитие сельского хозяйства важно для обеспечения продовольственной безопасности.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436" name="CustomShape 3"/>
          <p:cNvSpPr/>
          <p:nvPr/>
        </p:nvSpPr>
        <p:spPr>
          <a:xfrm>
            <a:off x="793800" y="4544280"/>
            <a:ext cx="283500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c3f42"/>
                </a:solidFill>
                <a:latin typeface="Bitter Medium"/>
                <a:ea typeface="Bitter Medium"/>
              </a:rPr>
              <a:t>Растениеводство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37" name="CustomShape 4"/>
          <p:cNvSpPr/>
          <p:nvPr/>
        </p:nvSpPr>
        <p:spPr>
          <a:xfrm>
            <a:off x="793800" y="5125680"/>
            <a:ext cx="6244200" cy="108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Выращивание зерновых культур – основа растениеводства. Пшеница, ячмень и рожь – основные культуры.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438" name="CustomShape 5"/>
          <p:cNvSpPr/>
          <p:nvPr/>
        </p:nvSpPr>
        <p:spPr>
          <a:xfrm>
            <a:off x="7599600" y="4544280"/>
            <a:ext cx="283500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c3f42"/>
                </a:solidFill>
                <a:latin typeface="Bitter Medium"/>
                <a:ea typeface="Bitter Medium"/>
              </a:rPr>
              <a:t>Животноводство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39" name="CustomShape 6"/>
          <p:cNvSpPr/>
          <p:nvPr/>
        </p:nvSpPr>
        <p:spPr>
          <a:xfrm>
            <a:off x="7599600" y="5125680"/>
            <a:ext cx="6244200" cy="108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Разведение крупного рогатого скота и оленеводство развиты. Животноводство обеспечивает население мясом и молоком.</a:t>
            </a:r>
            <a:endParaRPr b="0" lang="ru-RU" sz="17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5486040" cy="8229240"/>
          </a:xfrm>
          <a:prstGeom prst="rect">
            <a:avLst/>
          </a:prstGeom>
          <a:ln>
            <a:noFill/>
          </a:ln>
        </p:spPr>
      </p:pic>
      <p:sp>
        <p:nvSpPr>
          <p:cNvPr id="441" name="CustomShape 1"/>
          <p:cNvSpPr/>
          <p:nvPr/>
        </p:nvSpPr>
        <p:spPr>
          <a:xfrm>
            <a:off x="6280200" y="970560"/>
            <a:ext cx="7020000" cy="70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34" strike="noStrike">
                <a:solidFill>
                  <a:srgbClr val="2c3f42"/>
                </a:solidFill>
                <a:latin typeface="Bitter Medium"/>
                <a:ea typeface="Bitter Medium"/>
              </a:rPr>
              <a:t>Промышленность Сибири</a:t>
            </a:r>
            <a:endParaRPr b="0" lang="ru-RU" sz="4450" spc="-1" strike="noStrike">
              <a:latin typeface="Arial"/>
            </a:endParaRPr>
          </a:p>
        </p:txBody>
      </p:sp>
      <p:sp>
        <p:nvSpPr>
          <p:cNvPr id="442" name="CustomShape 2"/>
          <p:cNvSpPr/>
          <p:nvPr/>
        </p:nvSpPr>
        <p:spPr>
          <a:xfrm>
            <a:off x="6280200" y="2019600"/>
            <a:ext cx="7556040" cy="145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Промышленность Сибири представлена разными отраслями. Добывающая промышленность – ведущая отрасль. Металлургия и машиностроение также развиты. Необходимо развивать перерабатывающие отрасли промышленности.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443" name="CustomShape 3"/>
          <p:cNvSpPr/>
          <p:nvPr/>
        </p:nvSpPr>
        <p:spPr>
          <a:xfrm>
            <a:off x="6280200" y="3981600"/>
            <a:ext cx="510120" cy="510120"/>
          </a:xfrm>
          <a:prstGeom prst="roundRect">
            <a:avLst>
              <a:gd name="adj" fmla="val 18669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44" name="Image 1" descr="preencoded.png"/>
          <p:cNvPicPr/>
          <p:nvPr/>
        </p:nvPicPr>
        <p:blipFill>
          <a:blip r:embed="rId2"/>
          <a:stretch/>
        </p:blipFill>
        <p:spPr>
          <a:xfrm>
            <a:off x="6365160" y="4024080"/>
            <a:ext cx="339840" cy="424800"/>
          </a:xfrm>
          <a:prstGeom prst="rect">
            <a:avLst/>
          </a:prstGeom>
          <a:ln>
            <a:noFill/>
          </a:ln>
        </p:spPr>
      </p:pic>
      <p:sp>
        <p:nvSpPr>
          <p:cNvPr id="445" name="CustomShape 4"/>
          <p:cNvSpPr/>
          <p:nvPr/>
        </p:nvSpPr>
        <p:spPr>
          <a:xfrm>
            <a:off x="7017480" y="3981600"/>
            <a:ext cx="2927520" cy="70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Добывающая Промышленность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46" name="CustomShape 5"/>
          <p:cNvSpPr/>
          <p:nvPr/>
        </p:nvSpPr>
        <p:spPr>
          <a:xfrm>
            <a:off x="7017480" y="4826160"/>
            <a:ext cx="2927520" cy="72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Добыча нефти, газа и угля – основа экономики.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447" name="CustomShape 6"/>
          <p:cNvSpPr/>
          <p:nvPr/>
        </p:nvSpPr>
        <p:spPr>
          <a:xfrm>
            <a:off x="10171800" y="3981600"/>
            <a:ext cx="510120" cy="510120"/>
          </a:xfrm>
          <a:prstGeom prst="roundRect">
            <a:avLst>
              <a:gd name="adj" fmla="val 18669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48" name="Image 2" descr="preencoded.png"/>
          <p:cNvPicPr/>
          <p:nvPr/>
        </p:nvPicPr>
        <p:blipFill>
          <a:blip r:embed="rId3"/>
          <a:stretch/>
        </p:blipFill>
        <p:spPr>
          <a:xfrm>
            <a:off x="10256760" y="4024080"/>
            <a:ext cx="339840" cy="424800"/>
          </a:xfrm>
          <a:prstGeom prst="rect">
            <a:avLst/>
          </a:prstGeom>
          <a:ln>
            <a:noFill/>
          </a:ln>
        </p:spPr>
      </p:pic>
      <p:sp>
        <p:nvSpPr>
          <p:cNvPr id="449" name="CustomShape 7"/>
          <p:cNvSpPr/>
          <p:nvPr/>
        </p:nvSpPr>
        <p:spPr>
          <a:xfrm>
            <a:off x="10909080" y="3981600"/>
            <a:ext cx="283500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Металлургия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50" name="CustomShape 8"/>
          <p:cNvSpPr/>
          <p:nvPr/>
        </p:nvSpPr>
        <p:spPr>
          <a:xfrm>
            <a:off x="10909080" y="4471920"/>
            <a:ext cx="2927520" cy="108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Производство черных и цветных металлов важно для региона.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451" name="CustomShape 9"/>
          <p:cNvSpPr/>
          <p:nvPr/>
        </p:nvSpPr>
        <p:spPr>
          <a:xfrm>
            <a:off x="6280200" y="6042600"/>
            <a:ext cx="510120" cy="510120"/>
          </a:xfrm>
          <a:prstGeom prst="roundRect">
            <a:avLst>
              <a:gd name="adj" fmla="val 18669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452" name="Image 3" descr="preencoded.png"/>
          <p:cNvPicPr/>
          <p:nvPr/>
        </p:nvPicPr>
        <p:blipFill>
          <a:blip r:embed="rId4"/>
          <a:stretch/>
        </p:blipFill>
        <p:spPr>
          <a:xfrm>
            <a:off x="6365160" y="6085080"/>
            <a:ext cx="339840" cy="424800"/>
          </a:xfrm>
          <a:prstGeom prst="rect">
            <a:avLst/>
          </a:prstGeom>
          <a:ln>
            <a:noFill/>
          </a:ln>
        </p:spPr>
      </p:pic>
      <p:sp>
        <p:nvSpPr>
          <p:cNvPr id="453" name="CustomShape 10"/>
          <p:cNvSpPr/>
          <p:nvPr/>
        </p:nvSpPr>
        <p:spPr>
          <a:xfrm>
            <a:off x="7017480" y="6042600"/>
            <a:ext cx="283500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Машиностроение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54" name="CustomShape 11"/>
          <p:cNvSpPr/>
          <p:nvPr/>
        </p:nvSpPr>
        <p:spPr>
          <a:xfrm>
            <a:off x="7017480" y="6532920"/>
            <a:ext cx="6819120" cy="72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Производство оборудования для горной промышленности и энергетики.</a:t>
            </a:r>
            <a:endParaRPr b="0" lang="ru-RU" sz="17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CustomShape 1"/>
          <p:cNvSpPr/>
          <p:nvPr/>
        </p:nvSpPr>
        <p:spPr>
          <a:xfrm>
            <a:off x="785160" y="617040"/>
            <a:ext cx="10342080" cy="700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5499"/>
              </a:lnSpc>
              <a:tabLst>
                <a:tab algn="l" pos="0"/>
              </a:tabLst>
            </a:pPr>
            <a:r>
              <a:rPr b="0" lang="en-US" sz="4400" spc="-134" strike="noStrike">
                <a:solidFill>
                  <a:srgbClr val="2c3f42"/>
                </a:solidFill>
                <a:latin typeface="Bitter Medium"/>
                <a:ea typeface="Bitter Medium"/>
              </a:rPr>
              <a:t>Транспортная Инфраструктура Сибири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456" name="CustomShape 2"/>
          <p:cNvSpPr/>
          <p:nvPr/>
        </p:nvSpPr>
        <p:spPr>
          <a:xfrm>
            <a:off x="785160" y="1766520"/>
            <a:ext cx="13059720" cy="107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01"/>
              </a:lnSpc>
              <a:tabLst>
                <a:tab algn="l" pos="0"/>
              </a:tabLst>
            </a:pPr>
            <a:r>
              <a:rPr b="0" lang="en-US" sz="1750" spc="-35" strike="noStrike">
                <a:solidFill>
                  <a:srgbClr val="2b2e3c"/>
                </a:solidFill>
                <a:latin typeface="Open Sans"/>
                <a:ea typeface="Open Sans"/>
              </a:rPr>
              <a:t>Транспортная инфраструктура играет ключевую роль. Транссибирская магистраль – важная транспортная артерия. Развитие транспортной сети необходимо для экономики. Необходимо строить новые дороги и модернизировать существующие.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457" name="CustomShape 3"/>
          <p:cNvSpPr/>
          <p:nvPr/>
        </p:nvSpPr>
        <p:spPr>
          <a:xfrm>
            <a:off x="785160" y="3375360"/>
            <a:ext cx="3907800" cy="700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ts val="2750"/>
              </a:lnSpc>
              <a:tabLst>
                <a:tab algn="l" pos="0"/>
              </a:tabLst>
            </a:pPr>
            <a:r>
              <a:rPr b="0" lang="en-US" sz="2200" spc="-66" strike="noStrike">
                <a:solidFill>
                  <a:srgbClr val="2b2e3c"/>
                </a:solidFill>
                <a:latin typeface="Bitter Medium"/>
                <a:ea typeface="Bitter Medium"/>
              </a:rPr>
              <a:t>Железнодорожный Транспорт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58" name="CustomShape 4"/>
          <p:cNvSpPr/>
          <p:nvPr/>
        </p:nvSpPr>
        <p:spPr>
          <a:xfrm>
            <a:off x="785160" y="4210560"/>
            <a:ext cx="3907800" cy="717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ts val="2801"/>
              </a:lnSpc>
              <a:tabLst>
                <a:tab algn="l" pos="0"/>
              </a:tabLst>
            </a:pPr>
            <a:r>
              <a:rPr b="0" lang="en-US" sz="1750" spc="-35" strike="noStrike">
                <a:solidFill>
                  <a:srgbClr val="2b2e3c"/>
                </a:solidFill>
                <a:latin typeface="Open Sans"/>
                <a:ea typeface="Open Sans"/>
              </a:rPr>
              <a:t>Основной вид транспорта для перевозки грузов.</a:t>
            </a:r>
            <a:endParaRPr b="0" lang="ru-RU" sz="1750" spc="-1" strike="noStrike">
              <a:latin typeface="Arial"/>
            </a:endParaRPr>
          </a:p>
        </p:txBody>
      </p:sp>
      <p:pic>
        <p:nvPicPr>
          <p:cNvPr id="459" name="Image 0" descr="preencoded.png"/>
          <p:cNvPicPr/>
          <p:nvPr/>
        </p:nvPicPr>
        <p:blipFill>
          <a:blip r:embed="rId1"/>
          <a:stretch/>
        </p:blipFill>
        <p:spPr>
          <a:xfrm>
            <a:off x="5029560" y="3095280"/>
            <a:ext cx="4570560" cy="4570560"/>
          </a:xfrm>
          <a:prstGeom prst="rect">
            <a:avLst/>
          </a:prstGeom>
          <a:ln>
            <a:noFill/>
          </a:ln>
        </p:spPr>
      </p:pic>
      <p:sp>
        <p:nvSpPr>
          <p:cNvPr id="460" name="CustomShape 5"/>
          <p:cNvSpPr/>
          <p:nvPr/>
        </p:nvSpPr>
        <p:spPr>
          <a:xfrm>
            <a:off x="6227280" y="3862080"/>
            <a:ext cx="335160" cy="41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4201"/>
              </a:lnSpc>
              <a:tabLst>
                <a:tab algn="l" pos="0"/>
              </a:tabLst>
            </a:pPr>
            <a:r>
              <a:rPr b="0" lang="en-US" sz="26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1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461" name="CustomShape 6"/>
          <p:cNvSpPr/>
          <p:nvPr/>
        </p:nvSpPr>
        <p:spPr>
          <a:xfrm>
            <a:off x="9937080" y="3550320"/>
            <a:ext cx="3614040" cy="34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6" strike="noStrike">
                <a:solidFill>
                  <a:srgbClr val="2b2e3c"/>
                </a:solidFill>
                <a:latin typeface="Bitter Medium"/>
                <a:ea typeface="Bitter Medium"/>
              </a:rPr>
              <a:t>Автомобильный Транспорт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62" name="CustomShape 7"/>
          <p:cNvSpPr/>
          <p:nvPr/>
        </p:nvSpPr>
        <p:spPr>
          <a:xfrm>
            <a:off x="9937080" y="4035240"/>
            <a:ext cx="3907800" cy="717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01"/>
              </a:lnSpc>
              <a:tabLst>
                <a:tab algn="l" pos="0"/>
              </a:tabLst>
            </a:pPr>
            <a:r>
              <a:rPr b="0" lang="en-US" sz="1750" spc="-35" strike="noStrike">
                <a:solidFill>
                  <a:srgbClr val="2b2e3c"/>
                </a:solidFill>
                <a:latin typeface="Open Sans"/>
                <a:ea typeface="Open Sans"/>
              </a:rPr>
              <a:t>Важен для местных перевозок и связи с другими регионами.</a:t>
            </a:r>
            <a:endParaRPr b="0" lang="ru-RU" sz="1750" spc="-1" strike="noStrike">
              <a:latin typeface="Arial"/>
            </a:endParaRPr>
          </a:p>
        </p:txBody>
      </p:sp>
      <p:pic>
        <p:nvPicPr>
          <p:cNvPr id="463" name="Image 1" descr="preencoded.png"/>
          <p:cNvPicPr/>
          <p:nvPr/>
        </p:nvPicPr>
        <p:blipFill>
          <a:blip r:embed="rId2"/>
          <a:stretch/>
        </p:blipFill>
        <p:spPr>
          <a:xfrm>
            <a:off x="5029560" y="3095280"/>
            <a:ext cx="4570560" cy="4570560"/>
          </a:xfrm>
          <a:prstGeom prst="rect">
            <a:avLst/>
          </a:prstGeom>
          <a:ln>
            <a:noFill/>
          </a:ln>
        </p:spPr>
      </p:pic>
      <p:sp>
        <p:nvSpPr>
          <p:cNvPr id="464" name="CustomShape 8"/>
          <p:cNvSpPr/>
          <p:nvPr/>
        </p:nvSpPr>
        <p:spPr>
          <a:xfrm>
            <a:off x="8456040" y="4250880"/>
            <a:ext cx="335160" cy="41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4201"/>
              </a:lnSpc>
              <a:tabLst>
                <a:tab algn="l" pos="0"/>
              </a:tabLst>
            </a:pPr>
            <a:r>
              <a:rPr b="0" lang="en-US" sz="26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2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465" name="CustomShape 9"/>
          <p:cNvSpPr/>
          <p:nvPr/>
        </p:nvSpPr>
        <p:spPr>
          <a:xfrm>
            <a:off x="9937080" y="5824800"/>
            <a:ext cx="2803680" cy="34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6" strike="noStrike">
                <a:solidFill>
                  <a:srgbClr val="2b2e3c"/>
                </a:solidFill>
                <a:latin typeface="Bitter Medium"/>
                <a:ea typeface="Bitter Medium"/>
              </a:rPr>
              <a:t>Речной Транспорт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66" name="CustomShape 10"/>
          <p:cNvSpPr/>
          <p:nvPr/>
        </p:nvSpPr>
        <p:spPr>
          <a:xfrm>
            <a:off x="9937080" y="6309720"/>
            <a:ext cx="3907800" cy="107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01"/>
              </a:lnSpc>
              <a:tabLst>
                <a:tab algn="l" pos="0"/>
              </a:tabLst>
            </a:pPr>
            <a:r>
              <a:rPr b="0" lang="en-US" sz="1750" spc="-35" strike="noStrike">
                <a:solidFill>
                  <a:srgbClr val="2b2e3c"/>
                </a:solidFill>
                <a:latin typeface="Open Sans"/>
                <a:ea typeface="Open Sans"/>
              </a:rPr>
              <a:t>Используется для перевозок по рекам, особенно в северных районах.</a:t>
            </a:r>
            <a:endParaRPr b="0" lang="ru-RU" sz="1750" spc="-1" strike="noStrike">
              <a:latin typeface="Arial"/>
            </a:endParaRPr>
          </a:p>
        </p:txBody>
      </p:sp>
      <p:pic>
        <p:nvPicPr>
          <p:cNvPr id="467" name="Image 2" descr="preencoded.png"/>
          <p:cNvPicPr/>
          <p:nvPr/>
        </p:nvPicPr>
        <p:blipFill>
          <a:blip r:embed="rId3"/>
          <a:stretch/>
        </p:blipFill>
        <p:spPr>
          <a:xfrm>
            <a:off x="5029560" y="3095280"/>
            <a:ext cx="4570560" cy="4570560"/>
          </a:xfrm>
          <a:prstGeom prst="rect">
            <a:avLst/>
          </a:prstGeom>
          <a:ln>
            <a:noFill/>
          </a:ln>
        </p:spPr>
      </p:pic>
      <p:sp>
        <p:nvSpPr>
          <p:cNvPr id="468" name="CustomShape 11"/>
          <p:cNvSpPr/>
          <p:nvPr/>
        </p:nvSpPr>
        <p:spPr>
          <a:xfrm>
            <a:off x="8067240" y="6480000"/>
            <a:ext cx="335160" cy="41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4201"/>
              </a:lnSpc>
              <a:tabLst>
                <a:tab algn="l" pos="0"/>
              </a:tabLst>
            </a:pPr>
            <a:r>
              <a:rPr b="0" lang="en-US" sz="26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3</a:t>
            </a:r>
            <a:endParaRPr b="0" lang="ru-RU" sz="2600" spc="-1" strike="noStrike">
              <a:latin typeface="Arial"/>
            </a:endParaRPr>
          </a:p>
        </p:txBody>
      </p:sp>
      <p:sp>
        <p:nvSpPr>
          <p:cNvPr id="469" name="CustomShape 12"/>
          <p:cNvSpPr/>
          <p:nvPr/>
        </p:nvSpPr>
        <p:spPr>
          <a:xfrm>
            <a:off x="1332000" y="6004080"/>
            <a:ext cx="3360960" cy="349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r">
              <a:lnSpc>
                <a:spcPts val="2750"/>
              </a:lnSpc>
              <a:tabLst>
                <a:tab algn="l" pos="0"/>
              </a:tabLst>
            </a:pPr>
            <a:r>
              <a:rPr b="0" lang="en-US" sz="2200" spc="-66" strike="noStrike">
                <a:solidFill>
                  <a:srgbClr val="2b2e3c"/>
                </a:solidFill>
                <a:latin typeface="Bitter Medium"/>
                <a:ea typeface="Bitter Medium"/>
              </a:rPr>
              <a:t>Авиационный Транспорт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70" name="CustomShape 13"/>
          <p:cNvSpPr/>
          <p:nvPr/>
        </p:nvSpPr>
        <p:spPr>
          <a:xfrm>
            <a:off x="785160" y="6489000"/>
            <a:ext cx="3907800" cy="717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r">
              <a:lnSpc>
                <a:spcPts val="2801"/>
              </a:lnSpc>
              <a:tabLst>
                <a:tab algn="l" pos="0"/>
              </a:tabLst>
            </a:pPr>
            <a:r>
              <a:rPr b="0" lang="en-US" sz="1750" spc="-35" strike="noStrike">
                <a:solidFill>
                  <a:srgbClr val="2b2e3c"/>
                </a:solidFill>
                <a:latin typeface="Open Sans"/>
                <a:ea typeface="Open Sans"/>
              </a:rPr>
              <a:t>Важен для связи с удаленными районами.</a:t>
            </a:r>
            <a:endParaRPr b="0" lang="ru-RU" sz="1750" spc="-1" strike="noStrike">
              <a:latin typeface="Arial"/>
            </a:endParaRPr>
          </a:p>
        </p:txBody>
      </p:sp>
      <p:pic>
        <p:nvPicPr>
          <p:cNvPr id="471" name="Image 3" descr="preencoded.png"/>
          <p:cNvPicPr/>
          <p:nvPr/>
        </p:nvPicPr>
        <p:blipFill>
          <a:blip r:embed="rId4"/>
          <a:stretch/>
        </p:blipFill>
        <p:spPr>
          <a:xfrm>
            <a:off x="5029560" y="3095280"/>
            <a:ext cx="4570560" cy="4570560"/>
          </a:xfrm>
          <a:prstGeom prst="rect">
            <a:avLst/>
          </a:prstGeom>
          <a:ln>
            <a:noFill/>
          </a:ln>
        </p:spPr>
      </p:pic>
      <p:sp>
        <p:nvSpPr>
          <p:cNvPr id="472" name="CustomShape 14"/>
          <p:cNvSpPr/>
          <p:nvPr/>
        </p:nvSpPr>
        <p:spPr>
          <a:xfrm>
            <a:off x="5838480" y="6090840"/>
            <a:ext cx="335160" cy="419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4201"/>
              </a:lnSpc>
              <a:tabLst>
                <a:tab algn="l" pos="0"/>
              </a:tabLst>
            </a:pPr>
            <a:r>
              <a:rPr b="0" lang="en-US" sz="26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4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3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4630040" cy="2288160"/>
          </a:xfrm>
          <a:prstGeom prst="rect">
            <a:avLst/>
          </a:prstGeom>
          <a:ln>
            <a:noFill/>
          </a:ln>
        </p:spPr>
      </p:pic>
      <p:sp>
        <p:nvSpPr>
          <p:cNvPr id="474" name="CustomShape 1"/>
          <p:cNvSpPr/>
          <p:nvPr/>
        </p:nvSpPr>
        <p:spPr>
          <a:xfrm>
            <a:off x="640800" y="2792160"/>
            <a:ext cx="4577040" cy="571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4501"/>
              </a:lnSpc>
              <a:tabLst>
                <a:tab algn="l" pos="0"/>
              </a:tabLst>
            </a:pPr>
            <a:r>
              <a:rPr b="0" lang="en-US" sz="3600" spc="-109" strike="noStrike">
                <a:solidFill>
                  <a:srgbClr val="2c3f42"/>
                </a:solidFill>
                <a:latin typeface="Bitter Medium"/>
                <a:ea typeface="Bitter Medium"/>
              </a:rPr>
              <a:t>Энергетика Сибири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475" name="CustomShape 2"/>
          <p:cNvSpPr/>
          <p:nvPr/>
        </p:nvSpPr>
        <p:spPr>
          <a:xfrm>
            <a:off x="640800" y="3638880"/>
            <a:ext cx="13348440" cy="585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299"/>
              </a:lnSpc>
              <a:tabLst>
                <a:tab algn="l" pos="0"/>
              </a:tabLst>
            </a:pPr>
            <a:r>
              <a:rPr b="0" lang="en-US" sz="1400" spc="-29" strike="noStrike">
                <a:solidFill>
                  <a:srgbClr val="2b2e3c"/>
                </a:solidFill>
                <a:latin typeface="Open Sans"/>
                <a:ea typeface="Open Sans"/>
              </a:rPr>
              <a:t>Энергетика – важная отрасль хозяйства Сибири. Гидроэлектростанции играют важную роль. Тепловые электростанции также важны. Необходимо развивать возобновляемые источники энергии.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476" name="Image 1" descr="preencoded.png"/>
          <p:cNvPicPr/>
          <p:nvPr/>
        </p:nvPicPr>
        <p:blipFill>
          <a:blip r:embed="rId2"/>
          <a:stretch/>
        </p:blipFill>
        <p:spPr>
          <a:xfrm>
            <a:off x="640800" y="4430520"/>
            <a:ext cx="915120" cy="1098000"/>
          </a:xfrm>
          <a:prstGeom prst="rect">
            <a:avLst/>
          </a:prstGeom>
          <a:ln>
            <a:noFill/>
          </a:ln>
        </p:spPr>
      </p:pic>
      <p:sp>
        <p:nvSpPr>
          <p:cNvPr id="477" name="CustomShape 3"/>
          <p:cNvSpPr/>
          <p:nvPr/>
        </p:nvSpPr>
        <p:spPr>
          <a:xfrm>
            <a:off x="1830600" y="4613400"/>
            <a:ext cx="2288160" cy="28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0" lang="en-US" sz="18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Гидроэнергетика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78" name="CustomShape 4"/>
          <p:cNvSpPr/>
          <p:nvPr/>
        </p:nvSpPr>
        <p:spPr>
          <a:xfrm>
            <a:off x="1830600" y="5009400"/>
            <a:ext cx="12158640" cy="29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299"/>
              </a:lnSpc>
              <a:tabLst>
                <a:tab algn="l" pos="0"/>
              </a:tabLst>
            </a:pPr>
            <a:r>
              <a:rPr b="0" lang="en-US" sz="1400" spc="-29" strike="noStrike">
                <a:solidFill>
                  <a:srgbClr val="2b2e3c"/>
                </a:solidFill>
                <a:latin typeface="Open Sans"/>
                <a:ea typeface="Open Sans"/>
              </a:rPr>
              <a:t>Крупные ГЭС обеспечивают электроэнергией.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479" name="Image 2" descr="preencoded.png"/>
          <p:cNvPicPr/>
          <p:nvPr/>
        </p:nvPicPr>
        <p:blipFill>
          <a:blip r:embed="rId3"/>
          <a:stretch/>
        </p:blipFill>
        <p:spPr>
          <a:xfrm>
            <a:off x="640800" y="5528880"/>
            <a:ext cx="915120" cy="1098000"/>
          </a:xfrm>
          <a:prstGeom prst="rect">
            <a:avLst/>
          </a:prstGeom>
          <a:ln>
            <a:noFill/>
          </a:ln>
        </p:spPr>
      </p:pic>
      <p:sp>
        <p:nvSpPr>
          <p:cNvPr id="480" name="CustomShape 5"/>
          <p:cNvSpPr/>
          <p:nvPr/>
        </p:nvSpPr>
        <p:spPr>
          <a:xfrm>
            <a:off x="1830600" y="5712120"/>
            <a:ext cx="2288160" cy="28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0" lang="en-US" sz="18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Теплоэнергетика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81" name="CustomShape 6"/>
          <p:cNvSpPr/>
          <p:nvPr/>
        </p:nvSpPr>
        <p:spPr>
          <a:xfrm>
            <a:off x="1830600" y="6107760"/>
            <a:ext cx="12158640" cy="29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299"/>
              </a:lnSpc>
              <a:tabLst>
                <a:tab algn="l" pos="0"/>
              </a:tabLst>
            </a:pPr>
            <a:r>
              <a:rPr b="0" lang="en-US" sz="1400" spc="-29" strike="noStrike">
                <a:solidFill>
                  <a:srgbClr val="2b2e3c"/>
                </a:solidFill>
                <a:latin typeface="Open Sans"/>
                <a:ea typeface="Open Sans"/>
              </a:rPr>
              <a:t>ТЭС используют уголь и газ для производства энергии.</a:t>
            </a:r>
            <a:endParaRPr b="0" lang="ru-RU" sz="1400" spc="-1" strike="noStrike">
              <a:latin typeface="Arial"/>
            </a:endParaRPr>
          </a:p>
        </p:txBody>
      </p:sp>
      <p:pic>
        <p:nvPicPr>
          <p:cNvPr id="482" name="Image 3" descr="preencoded.png"/>
          <p:cNvPicPr/>
          <p:nvPr/>
        </p:nvPicPr>
        <p:blipFill>
          <a:blip r:embed="rId4"/>
          <a:stretch/>
        </p:blipFill>
        <p:spPr>
          <a:xfrm>
            <a:off x="640800" y="6627600"/>
            <a:ext cx="915120" cy="1098000"/>
          </a:xfrm>
          <a:prstGeom prst="rect">
            <a:avLst/>
          </a:prstGeom>
          <a:ln>
            <a:noFill/>
          </a:ln>
        </p:spPr>
      </p:pic>
      <p:sp>
        <p:nvSpPr>
          <p:cNvPr id="483" name="CustomShape 7"/>
          <p:cNvSpPr/>
          <p:nvPr/>
        </p:nvSpPr>
        <p:spPr>
          <a:xfrm>
            <a:off x="1830600" y="6810480"/>
            <a:ext cx="2730600" cy="285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251"/>
              </a:lnSpc>
              <a:tabLst>
                <a:tab algn="l" pos="0"/>
              </a:tabLst>
            </a:pPr>
            <a:r>
              <a:rPr b="0" lang="en-US" sz="18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Возобновляемая Энергия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484" name="CustomShape 8"/>
          <p:cNvSpPr/>
          <p:nvPr/>
        </p:nvSpPr>
        <p:spPr>
          <a:xfrm>
            <a:off x="1830600" y="7206120"/>
            <a:ext cx="12158640" cy="292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299"/>
              </a:lnSpc>
              <a:tabLst>
                <a:tab algn="l" pos="0"/>
              </a:tabLst>
            </a:pPr>
            <a:r>
              <a:rPr b="0" lang="en-US" sz="1400" spc="-29" strike="noStrike">
                <a:solidFill>
                  <a:srgbClr val="2b2e3c"/>
                </a:solidFill>
                <a:latin typeface="Open Sans"/>
                <a:ea typeface="Open Sans"/>
              </a:rPr>
              <a:t>Ветровые и солнечные электростанции развиваются.</a:t>
            </a:r>
            <a:endParaRPr b="0" lang="ru-RU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CustomShape 1"/>
          <p:cNvSpPr/>
          <p:nvPr/>
        </p:nvSpPr>
        <p:spPr>
          <a:xfrm>
            <a:off x="793800" y="1774440"/>
            <a:ext cx="9123840" cy="70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34" strike="noStrike">
                <a:solidFill>
                  <a:srgbClr val="2c3f42"/>
                </a:solidFill>
                <a:latin typeface="Bitter Medium"/>
                <a:ea typeface="Bitter Medium"/>
              </a:rPr>
              <a:t>Экологические Проблемы Сибири</a:t>
            </a:r>
            <a:endParaRPr b="0" lang="ru-RU" sz="4450" spc="-1" strike="noStrike">
              <a:latin typeface="Arial"/>
            </a:endParaRPr>
          </a:p>
        </p:txBody>
      </p:sp>
      <p:sp>
        <p:nvSpPr>
          <p:cNvPr id="486" name="CustomShape 2"/>
          <p:cNvSpPr/>
          <p:nvPr/>
        </p:nvSpPr>
        <p:spPr>
          <a:xfrm>
            <a:off x="793800" y="2936880"/>
            <a:ext cx="13042440" cy="72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Экономическое развитие создает экологические проблемы. Загрязнение воздуха и воды – серьезные угрозы. Необходимо внедрять экологически чистые технологии. Важно сохранять уникальную природу Сибири.</a:t>
            </a:r>
            <a:endParaRPr b="0" lang="ru-RU" sz="1750" spc="-1" strike="noStrike">
              <a:latin typeface="Arial"/>
            </a:endParaRPr>
          </a:p>
        </p:txBody>
      </p:sp>
      <p:pic>
        <p:nvPicPr>
          <p:cNvPr id="487" name="Image 0" descr="preencoded.png"/>
          <p:cNvPicPr/>
          <p:nvPr/>
        </p:nvPicPr>
        <p:blipFill>
          <a:blip r:embed="rId1"/>
          <a:stretch/>
        </p:blipFill>
        <p:spPr>
          <a:xfrm>
            <a:off x="2978280" y="3917880"/>
            <a:ext cx="2151720" cy="807480"/>
          </a:xfrm>
          <a:prstGeom prst="rect">
            <a:avLst/>
          </a:prstGeom>
          <a:ln>
            <a:noFill/>
          </a:ln>
        </p:spPr>
      </p:pic>
      <p:sp>
        <p:nvSpPr>
          <p:cNvPr id="488" name="CustomShape 3"/>
          <p:cNvSpPr/>
          <p:nvPr/>
        </p:nvSpPr>
        <p:spPr>
          <a:xfrm>
            <a:off x="3894840" y="4209840"/>
            <a:ext cx="318600" cy="39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000"/>
              </a:lnSpc>
              <a:tabLst>
                <a:tab algn="l" pos="0"/>
              </a:tabLst>
            </a:pPr>
            <a:r>
              <a:rPr b="0" lang="en-US" sz="25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1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489" name="CustomShape 4"/>
          <p:cNvSpPr/>
          <p:nvPr/>
        </p:nvSpPr>
        <p:spPr>
          <a:xfrm>
            <a:off x="5357160" y="4144680"/>
            <a:ext cx="399276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Сохранение Биоразнообразия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90" name="CustomShape 5"/>
          <p:cNvSpPr/>
          <p:nvPr/>
        </p:nvSpPr>
        <p:spPr>
          <a:xfrm>
            <a:off x="5187240" y="4739040"/>
            <a:ext cx="8592480" cy="14760"/>
          </a:xfrm>
          <a:prstGeom prst="roundRect">
            <a:avLst>
              <a:gd name="adj" fmla="val 625116"/>
            </a:avLst>
          </a:prstGeom>
          <a:solidFill>
            <a:srgbClr val="e2c8b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91" name="Image 1" descr="preencoded.png"/>
          <p:cNvPicPr/>
          <p:nvPr/>
        </p:nvPicPr>
        <p:blipFill>
          <a:blip r:embed="rId2"/>
          <a:stretch/>
        </p:blipFill>
        <p:spPr>
          <a:xfrm>
            <a:off x="1902240" y="4782600"/>
            <a:ext cx="4303800" cy="807480"/>
          </a:xfrm>
          <a:prstGeom prst="rect">
            <a:avLst/>
          </a:prstGeom>
          <a:ln>
            <a:noFill/>
          </a:ln>
        </p:spPr>
      </p:pic>
      <p:sp>
        <p:nvSpPr>
          <p:cNvPr id="492" name="CustomShape 6"/>
          <p:cNvSpPr/>
          <p:nvPr/>
        </p:nvSpPr>
        <p:spPr>
          <a:xfrm>
            <a:off x="3894840" y="4987080"/>
            <a:ext cx="318600" cy="39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000"/>
              </a:lnSpc>
              <a:tabLst>
                <a:tab algn="l" pos="0"/>
              </a:tabLst>
            </a:pPr>
            <a:r>
              <a:rPr b="0" lang="en-US" sz="25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2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493" name="CustomShape 7"/>
          <p:cNvSpPr/>
          <p:nvPr/>
        </p:nvSpPr>
        <p:spPr>
          <a:xfrm>
            <a:off x="6433200" y="5009400"/>
            <a:ext cx="308988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Уменьшение Выбросов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494" name="CustomShape 8"/>
          <p:cNvSpPr/>
          <p:nvPr/>
        </p:nvSpPr>
        <p:spPr>
          <a:xfrm>
            <a:off x="6263280" y="5603400"/>
            <a:ext cx="7516440" cy="14760"/>
          </a:xfrm>
          <a:prstGeom prst="roundRect">
            <a:avLst>
              <a:gd name="adj" fmla="val 625116"/>
            </a:avLst>
          </a:prstGeom>
          <a:solidFill>
            <a:srgbClr val="e2c8b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95" name="Image 2" descr="preencoded.png"/>
          <p:cNvPicPr/>
          <p:nvPr/>
        </p:nvPicPr>
        <p:blipFill>
          <a:blip r:embed="rId3"/>
          <a:stretch/>
        </p:blipFill>
        <p:spPr>
          <a:xfrm>
            <a:off x="826200" y="5646960"/>
            <a:ext cx="6455880" cy="807480"/>
          </a:xfrm>
          <a:prstGeom prst="rect">
            <a:avLst/>
          </a:prstGeom>
          <a:ln>
            <a:noFill/>
          </a:ln>
        </p:spPr>
      </p:pic>
      <p:sp>
        <p:nvSpPr>
          <p:cNvPr id="496" name="CustomShape 9"/>
          <p:cNvSpPr/>
          <p:nvPr/>
        </p:nvSpPr>
        <p:spPr>
          <a:xfrm>
            <a:off x="3894840" y="5851800"/>
            <a:ext cx="318600" cy="39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000"/>
              </a:lnSpc>
              <a:tabLst>
                <a:tab algn="l" pos="0"/>
              </a:tabLst>
            </a:pPr>
            <a:r>
              <a:rPr b="0" lang="en-US" sz="25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3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497" name="CustomShape 10"/>
          <p:cNvSpPr/>
          <p:nvPr/>
        </p:nvSpPr>
        <p:spPr>
          <a:xfrm>
            <a:off x="7509240" y="5874120"/>
            <a:ext cx="187308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Очистка Воды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CustomShape 1"/>
          <p:cNvSpPr/>
          <p:nvPr/>
        </p:nvSpPr>
        <p:spPr>
          <a:xfrm>
            <a:off x="793800" y="1717920"/>
            <a:ext cx="10095840" cy="708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34" strike="noStrike">
                <a:solidFill>
                  <a:srgbClr val="2c3f42"/>
                </a:solidFill>
                <a:latin typeface="Bitter Medium"/>
                <a:ea typeface="Bitter Medium"/>
              </a:rPr>
              <a:t>Внешнеэкономические Связи Сибири</a:t>
            </a:r>
            <a:endParaRPr b="0" lang="ru-RU" sz="4450" spc="-1" strike="noStrike">
              <a:latin typeface="Arial"/>
            </a:endParaRPr>
          </a:p>
        </p:txBody>
      </p:sp>
      <p:sp>
        <p:nvSpPr>
          <p:cNvPr id="499" name="CustomShape 2"/>
          <p:cNvSpPr/>
          <p:nvPr/>
        </p:nvSpPr>
        <p:spPr>
          <a:xfrm>
            <a:off x="793800" y="2880360"/>
            <a:ext cx="13042440" cy="72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Сибирь активно участвует во внешнеэкономической деятельности. Экспорт природных ресурсов – основная статья. Импорт оборудования и технологий также важен. Необходимо развивать международное сотрудничество.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500" name="CustomShape 3"/>
          <p:cNvSpPr/>
          <p:nvPr/>
        </p:nvSpPr>
        <p:spPr>
          <a:xfrm>
            <a:off x="793800" y="3861360"/>
            <a:ext cx="2173320" cy="807480"/>
          </a:xfrm>
          <a:prstGeom prst="roundRect">
            <a:avLst>
              <a:gd name="adj" fmla="val 11791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1" name="CustomShape 4"/>
          <p:cNvSpPr/>
          <p:nvPr/>
        </p:nvSpPr>
        <p:spPr>
          <a:xfrm>
            <a:off x="1721160" y="4065840"/>
            <a:ext cx="318600" cy="39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000"/>
              </a:lnSpc>
              <a:tabLst>
                <a:tab algn="l" pos="0"/>
              </a:tabLst>
            </a:pPr>
            <a:r>
              <a:rPr b="0" lang="en-US" sz="25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1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502" name="CustomShape 5"/>
          <p:cNvSpPr/>
          <p:nvPr/>
        </p:nvSpPr>
        <p:spPr>
          <a:xfrm>
            <a:off x="3194280" y="4088160"/>
            <a:ext cx="108684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Экспорт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503" name="CustomShape 6"/>
          <p:cNvSpPr/>
          <p:nvPr/>
        </p:nvSpPr>
        <p:spPr>
          <a:xfrm>
            <a:off x="3080880" y="4654080"/>
            <a:ext cx="10641960" cy="14760"/>
          </a:xfrm>
          <a:prstGeom prst="roundRect">
            <a:avLst>
              <a:gd name="adj" fmla="val 625116"/>
            </a:avLst>
          </a:prstGeom>
          <a:solidFill>
            <a:srgbClr val="e2c8b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4" name="CustomShape 7"/>
          <p:cNvSpPr/>
          <p:nvPr/>
        </p:nvSpPr>
        <p:spPr>
          <a:xfrm>
            <a:off x="793800" y="4782600"/>
            <a:ext cx="4347360" cy="807480"/>
          </a:xfrm>
          <a:prstGeom prst="roundRect">
            <a:avLst>
              <a:gd name="adj" fmla="val 11791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5" name="CustomShape 8"/>
          <p:cNvSpPr/>
          <p:nvPr/>
        </p:nvSpPr>
        <p:spPr>
          <a:xfrm>
            <a:off x="2808000" y="4987080"/>
            <a:ext cx="318600" cy="39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000"/>
              </a:lnSpc>
              <a:tabLst>
                <a:tab algn="l" pos="0"/>
              </a:tabLst>
            </a:pPr>
            <a:r>
              <a:rPr b="0" lang="en-US" sz="25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2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506" name="CustomShape 9"/>
          <p:cNvSpPr/>
          <p:nvPr/>
        </p:nvSpPr>
        <p:spPr>
          <a:xfrm>
            <a:off x="5368320" y="5009400"/>
            <a:ext cx="105552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Импорт</a:t>
            </a:r>
            <a:endParaRPr b="0" lang="ru-RU" sz="2200" spc="-1" strike="noStrike">
              <a:latin typeface="Arial"/>
            </a:endParaRPr>
          </a:p>
        </p:txBody>
      </p:sp>
      <p:sp>
        <p:nvSpPr>
          <p:cNvPr id="507" name="CustomShape 10"/>
          <p:cNvSpPr/>
          <p:nvPr/>
        </p:nvSpPr>
        <p:spPr>
          <a:xfrm>
            <a:off x="5254560" y="5575320"/>
            <a:ext cx="8468280" cy="14760"/>
          </a:xfrm>
          <a:prstGeom prst="roundRect">
            <a:avLst>
              <a:gd name="adj" fmla="val 625116"/>
            </a:avLst>
          </a:prstGeom>
          <a:solidFill>
            <a:srgbClr val="e2c8b5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08" name="CustomShape 11"/>
          <p:cNvSpPr/>
          <p:nvPr/>
        </p:nvSpPr>
        <p:spPr>
          <a:xfrm>
            <a:off x="793800" y="5703840"/>
            <a:ext cx="6521040" cy="807480"/>
          </a:xfrm>
          <a:prstGeom prst="roundRect">
            <a:avLst>
              <a:gd name="adj" fmla="val 11791"/>
            </a:avLst>
          </a:prstGeom>
          <a:solidFill>
            <a:srgbClr val="fce2cf"/>
          </a:solidFill>
          <a:ln w="7560">
            <a:solidFill>
              <a:srgbClr val="e2c8b5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09" name="CustomShape 12"/>
          <p:cNvSpPr/>
          <p:nvPr/>
        </p:nvSpPr>
        <p:spPr>
          <a:xfrm>
            <a:off x="3894840" y="5908320"/>
            <a:ext cx="318600" cy="398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000"/>
              </a:lnSpc>
              <a:tabLst>
                <a:tab algn="l" pos="0"/>
              </a:tabLst>
            </a:pPr>
            <a:r>
              <a:rPr b="0" lang="en-US" sz="25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3</a:t>
            </a:r>
            <a:endParaRPr b="0" lang="ru-RU" sz="2500" spc="-1" strike="noStrike">
              <a:latin typeface="Arial"/>
            </a:endParaRPr>
          </a:p>
        </p:txBody>
      </p:sp>
      <p:sp>
        <p:nvSpPr>
          <p:cNvPr id="510" name="CustomShape 13"/>
          <p:cNvSpPr/>
          <p:nvPr/>
        </p:nvSpPr>
        <p:spPr>
          <a:xfrm>
            <a:off x="7542000" y="5930640"/>
            <a:ext cx="2169360" cy="353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750"/>
              </a:lnSpc>
              <a:tabLst>
                <a:tab algn="l" pos="0"/>
              </a:tabLst>
            </a:pPr>
            <a:r>
              <a:rPr b="0" lang="en-US" sz="2200" spc="-69" strike="noStrike">
                <a:solidFill>
                  <a:srgbClr val="2b2e3c"/>
                </a:solidFill>
                <a:latin typeface="Bitter Medium"/>
                <a:ea typeface="Bitter Medium"/>
              </a:rPr>
              <a:t>Сотрудничество</a:t>
            </a:r>
            <a:endParaRPr b="0" lang="ru-RU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5486040" cy="8229240"/>
          </a:xfrm>
          <a:prstGeom prst="rect">
            <a:avLst/>
          </a:prstGeom>
          <a:ln>
            <a:noFill/>
          </a:ln>
        </p:spPr>
      </p:pic>
      <p:sp>
        <p:nvSpPr>
          <p:cNvPr id="512" name="CustomShape 1"/>
          <p:cNvSpPr/>
          <p:nvPr/>
        </p:nvSpPr>
        <p:spPr>
          <a:xfrm>
            <a:off x="6132240" y="655560"/>
            <a:ext cx="7852320" cy="1152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4501"/>
              </a:lnSpc>
              <a:tabLst>
                <a:tab algn="l" pos="0"/>
              </a:tabLst>
            </a:pPr>
            <a:r>
              <a:rPr b="0" lang="en-US" sz="3600" spc="-109" strike="noStrike">
                <a:solidFill>
                  <a:srgbClr val="2c3f42"/>
                </a:solidFill>
                <a:latin typeface="Bitter Medium"/>
                <a:ea typeface="Bitter Medium"/>
              </a:rPr>
              <a:t>Перспективы Развития Экономики Сибири</a:t>
            </a:r>
            <a:endParaRPr b="0" lang="ru-RU" sz="3600" spc="-1" strike="noStrike">
              <a:latin typeface="Arial"/>
            </a:endParaRPr>
          </a:p>
        </p:txBody>
      </p:sp>
      <p:sp>
        <p:nvSpPr>
          <p:cNvPr id="513" name="CustomShape 2"/>
          <p:cNvSpPr/>
          <p:nvPr/>
        </p:nvSpPr>
        <p:spPr>
          <a:xfrm>
            <a:off x="6132240" y="2085480"/>
            <a:ext cx="7852320" cy="88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299"/>
              </a:lnSpc>
              <a:tabLst>
                <a:tab algn="l" pos="0"/>
              </a:tabLst>
            </a:pPr>
            <a:r>
              <a:rPr b="0" lang="en-US" sz="1450" spc="-29" strike="noStrike">
                <a:solidFill>
                  <a:srgbClr val="2b2e3c"/>
                </a:solidFill>
                <a:latin typeface="Open Sans"/>
                <a:ea typeface="Open Sans"/>
              </a:rPr>
              <a:t>Экономика Сибири имеет большой потенциал для развития. Развитие перерабатывающих отраслей – приоритетная задача. Внедрение инновационных технологий – важный фактор. Необходимо улучшать инвестиционный климат.</a:t>
            </a:r>
            <a:endParaRPr b="0" lang="ru-RU" sz="1450" spc="-1" strike="noStrike">
              <a:latin typeface="Arial"/>
            </a:endParaRPr>
          </a:p>
        </p:txBody>
      </p:sp>
      <p:sp>
        <p:nvSpPr>
          <p:cNvPr id="514" name="CustomShape 3"/>
          <p:cNvSpPr/>
          <p:nvPr/>
        </p:nvSpPr>
        <p:spPr>
          <a:xfrm>
            <a:off x="6132240" y="3270960"/>
            <a:ext cx="3787560" cy="60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751"/>
              </a:lnSpc>
              <a:tabLst>
                <a:tab algn="l" pos="0"/>
              </a:tabLst>
            </a:pPr>
            <a:r>
              <a:rPr b="0" lang="en-US" sz="4750" spc="-145" strike="noStrike">
                <a:solidFill>
                  <a:srgbClr val="2b2e3c"/>
                </a:solidFill>
                <a:latin typeface="Bitter Medium"/>
                <a:ea typeface="Bitter Medium"/>
              </a:rPr>
              <a:t>20%</a:t>
            </a:r>
            <a:endParaRPr b="0" lang="ru-RU" sz="4750" spc="-1" strike="noStrike">
              <a:latin typeface="Arial"/>
            </a:endParaRPr>
          </a:p>
        </p:txBody>
      </p:sp>
      <p:sp>
        <p:nvSpPr>
          <p:cNvPr id="515" name="CustomShape 4"/>
          <p:cNvSpPr/>
          <p:nvPr/>
        </p:nvSpPr>
        <p:spPr>
          <a:xfrm>
            <a:off x="6872760" y="4110120"/>
            <a:ext cx="2305800" cy="28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2251"/>
              </a:lnSpc>
              <a:tabLst>
                <a:tab algn="l" pos="0"/>
              </a:tabLst>
            </a:pPr>
            <a:r>
              <a:rPr b="0" lang="en-US" sz="18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Рост ВВП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6" name="CustomShape 5"/>
          <p:cNvSpPr/>
          <p:nvPr/>
        </p:nvSpPr>
        <p:spPr>
          <a:xfrm>
            <a:off x="6132240" y="4509000"/>
            <a:ext cx="3787560" cy="59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ctr">
              <a:lnSpc>
                <a:spcPts val="2299"/>
              </a:lnSpc>
              <a:tabLst>
                <a:tab algn="l" pos="0"/>
              </a:tabLst>
            </a:pPr>
            <a:r>
              <a:rPr b="0" lang="en-US" sz="1450" spc="-29" strike="noStrike">
                <a:solidFill>
                  <a:srgbClr val="2b2e3c"/>
                </a:solidFill>
                <a:latin typeface="Open Sans"/>
                <a:ea typeface="Open Sans"/>
              </a:rPr>
              <a:t>Прогнозируемый рост ВВП в ближайшие годы.</a:t>
            </a:r>
            <a:endParaRPr b="0" lang="ru-RU" sz="1450" spc="-1" strike="noStrike">
              <a:latin typeface="Arial"/>
            </a:endParaRPr>
          </a:p>
        </p:txBody>
      </p:sp>
      <p:sp>
        <p:nvSpPr>
          <p:cNvPr id="517" name="CustomShape 6"/>
          <p:cNvSpPr/>
          <p:nvPr/>
        </p:nvSpPr>
        <p:spPr>
          <a:xfrm>
            <a:off x="10196640" y="3270960"/>
            <a:ext cx="3787560" cy="60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751"/>
              </a:lnSpc>
              <a:tabLst>
                <a:tab algn="l" pos="0"/>
              </a:tabLst>
            </a:pPr>
            <a:r>
              <a:rPr b="0" lang="en-US" sz="4750" spc="-145" strike="noStrike">
                <a:solidFill>
                  <a:srgbClr val="2b2e3c"/>
                </a:solidFill>
                <a:latin typeface="Bitter Medium"/>
                <a:ea typeface="Bitter Medium"/>
              </a:rPr>
              <a:t>15%</a:t>
            </a:r>
            <a:endParaRPr b="0" lang="ru-RU" sz="4750" spc="-1" strike="noStrike">
              <a:latin typeface="Arial"/>
            </a:endParaRPr>
          </a:p>
        </p:txBody>
      </p:sp>
      <p:sp>
        <p:nvSpPr>
          <p:cNvPr id="518" name="CustomShape 7"/>
          <p:cNvSpPr/>
          <p:nvPr/>
        </p:nvSpPr>
        <p:spPr>
          <a:xfrm>
            <a:off x="10937520" y="4110120"/>
            <a:ext cx="2305800" cy="28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2251"/>
              </a:lnSpc>
              <a:tabLst>
                <a:tab algn="l" pos="0"/>
              </a:tabLst>
            </a:pPr>
            <a:r>
              <a:rPr b="0" lang="en-US" sz="18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Приток Инвестиций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19" name="CustomShape 8"/>
          <p:cNvSpPr/>
          <p:nvPr/>
        </p:nvSpPr>
        <p:spPr>
          <a:xfrm>
            <a:off x="10196640" y="4509000"/>
            <a:ext cx="3787560" cy="294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2299"/>
              </a:lnSpc>
              <a:tabLst>
                <a:tab algn="l" pos="0"/>
              </a:tabLst>
            </a:pPr>
            <a:r>
              <a:rPr b="0" lang="en-US" sz="1450" spc="-29" strike="noStrike">
                <a:solidFill>
                  <a:srgbClr val="2b2e3c"/>
                </a:solidFill>
                <a:latin typeface="Open Sans"/>
                <a:ea typeface="Open Sans"/>
              </a:rPr>
              <a:t>Ожидаемый рост инвестиций в регион.</a:t>
            </a:r>
            <a:endParaRPr b="0" lang="ru-RU" sz="1450" spc="-1" strike="noStrike">
              <a:latin typeface="Arial"/>
            </a:endParaRPr>
          </a:p>
        </p:txBody>
      </p:sp>
      <p:sp>
        <p:nvSpPr>
          <p:cNvPr id="520" name="CustomShape 9"/>
          <p:cNvSpPr/>
          <p:nvPr/>
        </p:nvSpPr>
        <p:spPr>
          <a:xfrm>
            <a:off x="8164440" y="5745240"/>
            <a:ext cx="3787560" cy="608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4751"/>
              </a:lnSpc>
              <a:tabLst>
                <a:tab algn="l" pos="0"/>
              </a:tabLst>
            </a:pPr>
            <a:r>
              <a:rPr b="0" lang="en-US" sz="4750" spc="-145" strike="noStrike">
                <a:solidFill>
                  <a:srgbClr val="2b2e3c"/>
                </a:solidFill>
                <a:latin typeface="Bitter Medium"/>
                <a:ea typeface="Bitter Medium"/>
              </a:rPr>
              <a:t>10%</a:t>
            </a:r>
            <a:endParaRPr b="0" lang="ru-RU" sz="4750" spc="-1" strike="noStrike">
              <a:latin typeface="Arial"/>
            </a:endParaRPr>
          </a:p>
        </p:txBody>
      </p:sp>
      <p:sp>
        <p:nvSpPr>
          <p:cNvPr id="521" name="CustomShape 10"/>
          <p:cNvSpPr/>
          <p:nvPr/>
        </p:nvSpPr>
        <p:spPr>
          <a:xfrm>
            <a:off x="8789400" y="6584400"/>
            <a:ext cx="2537280" cy="288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 algn="ctr">
              <a:lnSpc>
                <a:spcPts val="2251"/>
              </a:lnSpc>
              <a:tabLst>
                <a:tab algn="l" pos="0"/>
              </a:tabLst>
            </a:pPr>
            <a:r>
              <a:rPr b="0" lang="en-US" sz="1800" spc="-55" strike="noStrike">
                <a:solidFill>
                  <a:srgbClr val="2b2e3c"/>
                </a:solidFill>
                <a:latin typeface="Bitter Medium"/>
                <a:ea typeface="Bitter Medium"/>
              </a:rPr>
              <a:t>Создание Рабочих Мест</a:t>
            </a:r>
            <a:endParaRPr b="0" lang="ru-RU" sz="1800" spc="-1" strike="noStrike">
              <a:latin typeface="Arial"/>
            </a:endParaRPr>
          </a:p>
        </p:txBody>
      </p:sp>
      <p:sp>
        <p:nvSpPr>
          <p:cNvPr id="522" name="CustomShape 11"/>
          <p:cNvSpPr/>
          <p:nvPr/>
        </p:nvSpPr>
        <p:spPr>
          <a:xfrm>
            <a:off x="8164440" y="6983280"/>
            <a:ext cx="3787560" cy="590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 algn="ctr">
              <a:lnSpc>
                <a:spcPts val="2299"/>
              </a:lnSpc>
              <a:tabLst>
                <a:tab algn="l" pos="0"/>
              </a:tabLst>
            </a:pPr>
            <a:r>
              <a:rPr b="0" lang="en-US" sz="1450" spc="-29" strike="noStrike">
                <a:solidFill>
                  <a:srgbClr val="2b2e3c"/>
                </a:solidFill>
                <a:latin typeface="Open Sans"/>
                <a:ea typeface="Open Sans"/>
              </a:rPr>
              <a:t>Прогнозируемое увеличение числа рабочих мест.</a:t>
            </a:r>
            <a:endParaRPr b="0" lang="ru-RU" sz="14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Image 0" descr="preencoded.png"/>
          <p:cNvPicPr/>
          <p:nvPr/>
        </p:nvPicPr>
        <p:blipFill>
          <a:blip r:embed="rId1"/>
          <a:stretch/>
        </p:blipFill>
        <p:spPr>
          <a:xfrm>
            <a:off x="9144000" y="0"/>
            <a:ext cx="5486040" cy="8229240"/>
          </a:xfrm>
          <a:prstGeom prst="rect">
            <a:avLst/>
          </a:prstGeom>
          <a:ln>
            <a:noFill/>
          </a:ln>
        </p:spPr>
      </p:pic>
      <p:sp>
        <p:nvSpPr>
          <p:cNvPr id="524" name="CustomShape 1"/>
          <p:cNvSpPr/>
          <p:nvPr/>
        </p:nvSpPr>
        <p:spPr>
          <a:xfrm>
            <a:off x="793800" y="1724760"/>
            <a:ext cx="7556040" cy="1417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5550"/>
              </a:lnSpc>
              <a:tabLst>
                <a:tab algn="l" pos="0"/>
              </a:tabLst>
            </a:pPr>
            <a:r>
              <a:rPr b="0" lang="en-US" sz="4450" spc="-134" strike="noStrike">
                <a:solidFill>
                  <a:srgbClr val="2c3f42"/>
                </a:solidFill>
                <a:latin typeface="Bitter Medium"/>
                <a:ea typeface="Bitter Medium"/>
              </a:rPr>
              <a:t>Выводы и Ключевые Моменты</a:t>
            </a:r>
            <a:endParaRPr b="0" lang="ru-RU" sz="4450" spc="-1" strike="noStrike">
              <a:latin typeface="Arial"/>
            </a:endParaRPr>
          </a:p>
        </p:txBody>
      </p:sp>
      <p:sp>
        <p:nvSpPr>
          <p:cNvPr id="525" name="CustomShape 2"/>
          <p:cNvSpPr/>
          <p:nvPr/>
        </p:nvSpPr>
        <p:spPr>
          <a:xfrm>
            <a:off x="793800" y="3482280"/>
            <a:ext cx="7556040" cy="108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Сибирь – важный экономический регион России. Природные ресурсы – основа экономики. Необходимо развивать перерабатывающие отрасли. Важно учитывать экологические аспекты.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526" name="CustomShape 3"/>
          <p:cNvSpPr/>
          <p:nvPr/>
        </p:nvSpPr>
        <p:spPr>
          <a:xfrm>
            <a:off x="793800" y="4826160"/>
            <a:ext cx="7556040" cy="1678320"/>
          </a:xfrm>
          <a:prstGeom prst="roundRect">
            <a:avLst>
              <a:gd name="adj" fmla="val 5675"/>
            </a:avLst>
          </a:prstGeom>
          <a:noFill/>
          <a:ln w="7560">
            <a:solidFill>
              <a:srgbClr val="000000">
                <a:alpha val="8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527" name="CustomShape 4"/>
          <p:cNvSpPr/>
          <p:nvPr/>
        </p:nvSpPr>
        <p:spPr>
          <a:xfrm>
            <a:off x="801360" y="4833720"/>
            <a:ext cx="7539840" cy="649800"/>
          </a:xfrm>
          <a:prstGeom prst="rect">
            <a:avLst/>
          </a:prstGeom>
          <a:solidFill>
            <a:srgbClr val="ffffff">
              <a:alpha val="4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28" name="CustomShape 5"/>
          <p:cNvSpPr/>
          <p:nvPr/>
        </p:nvSpPr>
        <p:spPr>
          <a:xfrm>
            <a:off x="1028880" y="4977360"/>
            <a:ext cx="2055240" cy="36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Ресурсы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529" name="CustomShape 6"/>
          <p:cNvSpPr/>
          <p:nvPr/>
        </p:nvSpPr>
        <p:spPr>
          <a:xfrm>
            <a:off x="3546000" y="4977360"/>
            <a:ext cx="2051640" cy="36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Промышленность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530" name="CustomShape 7"/>
          <p:cNvSpPr/>
          <p:nvPr/>
        </p:nvSpPr>
        <p:spPr>
          <a:xfrm>
            <a:off x="6059160" y="4977360"/>
            <a:ext cx="2055240" cy="36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Экология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531" name="CustomShape 8"/>
          <p:cNvSpPr/>
          <p:nvPr/>
        </p:nvSpPr>
        <p:spPr>
          <a:xfrm>
            <a:off x="801360" y="5484240"/>
            <a:ext cx="7539840" cy="1013040"/>
          </a:xfrm>
          <a:prstGeom prst="rect">
            <a:avLst/>
          </a:prstGeom>
          <a:solidFill>
            <a:srgbClr val="000000">
              <a:alpha val="4000"/>
            </a:srgb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32" name="CustomShape 9"/>
          <p:cNvSpPr/>
          <p:nvPr/>
        </p:nvSpPr>
        <p:spPr>
          <a:xfrm>
            <a:off x="1028880" y="5627880"/>
            <a:ext cx="2055240" cy="3625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Нефть, газ, уголь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533" name="CustomShape 10"/>
          <p:cNvSpPr/>
          <p:nvPr/>
        </p:nvSpPr>
        <p:spPr>
          <a:xfrm>
            <a:off x="3546000" y="5627880"/>
            <a:ext cx="2051640" cy="72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Добыча, металлургия</a:t>
            </a:r>
            <a:endParaRPr b="0" lang="ru-RU" sz="1750" spc="-1" strike="noStrike">
              <a:latin typeface="Arial"/>
            </a:endParaRPr>
          </a:p>
        </p:txBody>
      </p:sp>
      <p:sp>
        <p:nvSpPr>
          <p:cNvPr id="534" name="CustomShape 11"/>
          <p:cNvSpPr/>
          <p:nvPr/>
        </p:nvSpPr>
        <p:spPr>
          <a:xfrm>
            <a:off x="6059160" y="5627880"/>
            <a:ext cx="2055240" cy="7254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>
            <a:noAutofit/>
          </a:bodyPr>
          <a:p>
            <a:pPr>
              <a:lnSpc>
                <a:spcPts val="2849"/>
              </a:lnSpc>
              <a:tabLst>
                <a:tab algn="l" pos="0"/>
              </a:tabLst>
            </a:pPr>
            <a:r>
              <a:rPr b="0" lang="en-US" sz="1750" spc="-38" strike="noStrike">
                <a:solidFill>
                  <a:srgbClr val="2b2e3c"/>
                </a:solidFill>
                <a:latin typeface="Open Sans"/>
                <a:ea typeface="Open Sans"/>
              </a:rPr>
              <a:t>Загрязнение воздуха и воды</a:t>
            </a:r>
            <a:endParaRPr b="0" lang="ru-RU" sz="175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LibreOffice/6.4.7.2$Linux_X86_64 LibreOffice_project/40$Build-2</Applicat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2025-04-01T09:49:34Z</dcterms:created>
  <dc:creator>PptxGenJS</dc:creator>
  <dc:description/>
  <dc:language>ru-RU</dc:language>
  <cp:lastModifiedBy/>
  <dcterms:modified xsi:type="dcterms:W3CDTF">2025-04-01T13:29:58Z</dcterms:modified>
  <cp:revision>2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PptxGenJS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10</vt:i4>
  </property>
  <property fmtid="{D5CDD505-2E9C-101B-9397-08002B2CF9AE}" pid="9" name="PresentationFormat">
    <vt:lpwstr>On-screen Show (16:9)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10</vt:i4>
  </property>
</Properties>
</file>