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6" r:id="rId3"/>
    <p:sldId id="277" r:id="rId4"/>
    <p:sldId id="278" r:id="rId5"/>
    <p:sldId id="258" r:id="rId6"/>
    <p:sldId id="259" r:id="rId7"/>
    <p:sldId id="264" r:id="rId8"/>
    <p:sldId id="284" r:id="rId9"/>
    <p:sldId id="291" r:id="rId10"/>
    <p:sldId id="285" r:id="rId11"/>
    <p:sldId id="286" r:id="rId12"/>
    <p:sldId id="287" r:id="rId13"/>
    <p:sldId id="289" r:id="rId14"/>
    <p:sldId id="290" r:id="rId15"/>
    <p:sldId id="273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B32"/>
    <a:srgbClr val="005000"/>
    <a:srgbClr val="006600"/>
    <a:srgbClr val="008000"/>
    <a:srgbClr val="CC0000"/>
    <a:srgbClr val="007A00"/>
    <a:srgbClr val="6C0000"/>
    <a:srgbClr val="753805"/>
    <a:srgbClr val="7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75A4B8-F5E9-4C41-A3BA-1108489D1BCA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7B233-A614-4341-B983-9F33003F8B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7B233-A614-4341-B983-9F33003F8B0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6DDDE-3C24-42F7-AD86-2E92357493A0}" type="datetimeFigureOut">
              <a:rPr lang="ru-RU" smtClean="0"/>
              <a:pPr/>
              <a:t>10.04.2025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3.gif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285860"/>
            <a:ext cx="6192688" cy="200026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solidFill>
                  <a:srgbClr val="C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  <a:cs typeface="MV Boli" pitchFamily="2" charset="0"/>
              </a:rPr>
              <a:t>Окружающий мир</a:t>
            </a:r>
            <a:endParaRPr lang="ru-RU" sz="6000" b="1" dirty="0">
              <a:ln w="11430"/>
              <a:solidFill>
                <a:srgbClr val="CC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itchFamily="66" charset="0"/>
              <a:cs typeface="MV Boli" pitchFamily="2" charset="0"/>
            </a:endParaRPr>
          </a:p>
        </p:txBody>
      </p:sp>
      <p:pic>
        <p:nvPicPr>
          <p:cNvPr id="15362" name="Picture 2" descr="http://ds11.detkin-club.ru/images/events/%2520otrisovanniy.jpg_height%3D400%26width%3D390_5828b174bfbc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86125"/>
            <a:ext cx="3200400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Monotype Corsiva" pitchFamily="66" charset="0"/>
              </a:rPr>
              <a:t>Отгадай загадки.</a:t>
            </a:r>
            <a:endParaRPr lang="ru-RU" sz="48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785794"/>
            <a:ext cx="4214810" cy="514353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200" b="1" dirty="0" smtClean="0">
                <a:solidFill>
                  <a:srgbClr val="005000"/>
                </a:solidFill>
              </a:rPr>
              <a:t>Это что за сеточка</a:t>
            </a:r>
            <a:br>
              <a:rPr lang="ru-RU" sz="2200" b="1" dirty="0" smtClean="0">
                <a:solidFill>
                  <a:srgbClr val="005000"/>
                </a:solidFill>
              </a:rPr>
            </a:br>
            <a:r>
              <a:rPr lang="ru-RU" sz="2200" b="1" dirty="0" smtClean="0">
                <a:solidFill>
                  <a:srgbClr val="005000"/>
                </a:solidFill>
              </a:rPr>
              <a:t>На зелёных веточках?</a:t>
            </a:r>
            <a:br>
              <a:rPr lang="ru-RU" sz="2200" b="1" dirty="0" smtClean="0">
                <a:solidFill>
                  <a:srgbClr val="005000"/>
                </a:solidFill>
              </a:rPr>
            </a:br>
            <a:r>
              <a:rPr lang="ru-RU" sz="2200" b="1" dirty="0" smtClean="0">
                <a:solidFill>
                  <a:srgbClr val="005000"/>
                </a:solidFill>
              </a:rPr>
              <a:t>Кто без ниток и без рук</a:t>
            </a:r>
            <a:br>
              <a:rPr lang="ru-RU" sz="2200" b="1" dirty="0" smtClean="0">
                <a:solidFill>
                  <a:srgbClr val="005000"/>
                </a:solidFill>
              </a:rPr>
            </a:br>
            <a:r>
              <a:rPr lang="ru-RU" sz="2200" b="1" dirty="0" smtClean="0">
                <a:solidFill>
                  <a:srgbClr val="005000"/>
                </a:solidFill>
              </a:rPr>
              <a:t>Сплёл ту сеточку?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 smtClean="0">
                <a:solidFill>
                  <a:srgbClr val="005000"/>
                </a:solidFill>
              </a:rPr>
              <a:t>Не хожу и не летаю,</a:t>
            </a:r>
            <a:br>
              <a:rPr lang="ru-RU" sz="2200" b="1" dirty="0" smtClean="0">
                <a:solidFill>
                  <a:srgbClr val="005000"/>
                </a:solidFill>
              </a:rPr>
            </a:br>
            <a:r>
              <a:rPr lang="ru-RU" sz="2200" b="1" dirty="0" smtClean="0">
                <a:solidFill>
                  <a:srgbClr val="005000"/>
                </a:solidFill>
              </a:rPr>
              <a:t>А попробуй догони!</a:t>
            </a:r>
            <a:br>
              <a:rPr lang="ru-RU" sz="2200" b="1" dirty="0" smtClean="0">
                <a:solidFill>
                  <a:srgbClr val="005000"/>
                </a:solidFill>
              </a:rPr>
            </a:br>
            <a:r>
              <a:rPr lang="ru-RU" sz="2200" b="1" dirty="0" smtClean="0">
                <a:solidFill>
                  <a:srgbClr val="005000"/>
                </a:solidFill>
              </a:rPr>
              <a:t>Я бываю золотая.</a:t>
            </a:r>
            <a:br>
              <a:rPr lang="ru-RU" sz="2200" b="1" dirty="0" smtClean="0">
                <a:solidFill>
                  <a:srgbClr val="005000"/>
                </a:solidFill>
              </a:rPr>
            </a:br>
            <a:r>
              <a:rPr lang="ru-RU" sz="2200" b="1" dirty="0" smtClean="0">
                <a:solidFill>
                  <a:srgbClr val="005000"/>
                </a:solidFill>
              </a:rPr>
              <a:t>Ну-ка, в сказку загляни!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 smtClean="0">
                <a:solidFill>
                  <a:srgbClr val="005000"/>
                </a:solidFill>
              </a:rPr>
              <a:t>Распускает хвост павлином,</a:t>
            </a:r>
            <a:br>
              <a:rPr lang="ru-RU" sz="2200" b="1" dirty="0" smtClean="0">
                <a:solidFill>
                  <a:srgbClr val="005000"/>
                </a:solidFill>
              </a:rPr>
            </a:br>
            <a:r>
              <a:rPr lang="ru-RU" sz="2200" b="1" dirty="0" smtClean="0">
                <a:solidFill>
                  <a:srgbClr val="005000"/>
                </a:solidFill>
              </a:rPr>
              <a:t>Ходит важным господином,</a:t>
            </a:r>
            <a:br>
              <a:rPr lang="ru-RU" sz="2200" b="1" dirty="0" smtClean="0">
                <a:solidFill>
                  <a:srgbClr val="005000"/>
                </a:solidFill>
              </a:rPr>
            </a:br>
            <a:r>
              <a:rPr lang="ru-RU" sz="2200" b="1" dirty="0" smtClean="0">
                <a:solidFill>
                  <a:srgbClr val="005000"/>
                </a:solidFill>
              </a:rPr>
              <a:t>По земле ногами – стук,</a:t>
            </a:r>
            <a:br>
              <a:rPr lang="ru-RU" sz="2200" b="1" dirty="0" smtClean="0">
                <a:solidFill>
                  <a:srgbClr val="005000"/>
                </a:solidFill>
              </a:rPr>
            </a:br>
            <a:r>
              <a:rPr lang="ru-RU" sz="2200" b="1" dirty="0" smtClean="0">
                <a:solidFill>
                  <a:srgbClr val="005000"/>
                </a:solidFill>
              </a:rPr>
              <a:t>Как зовут его..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14810" y="714332"/>
            <a:ext cx="4714908" cy="6143668"/>
          </a:xfrm>
        </p:spPr>
        <p:txBody>
          <a:bodyPr>
            <a:normAutofit fontScale="4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sz="5500" b="1" dirty="0" smtClean="0">
                <a:solidFill>
                  <a:srgbClr val="005000"/>
                </a:solidFill>
              </a:rPr>
              <a:t>Звонкий, громкий, озорной</a:t>
            </a:r>
            <a:br>
              <a:rPr lang="ru-RU" sz="5500" b="1" dirty="0" smtClean="0">
                <a:solidFill>
                  <a:srgbClr val="005000"/>
                </a:solidFill>
              </a:rPr>
            </a:br>
            <a:r>
              <a:rPr lang="ru-RU" sz="5500" b="1" dirty="0" smtClean="0">
                <a:solidFill>
                  <a:srgbClr val="005000"/>
                </a:solidFill>
              </a:rPr>
              <a:t>Появляется весной.</a:t>
            </a:r>
            <a:br>
              <a:rPr lang="ru-RU" sz="5500" b="1" dirty="0" smtClean="0">
                <a:solidFill>
                  <a:srgbClr val="005000"/>
                </a:solidFill>
              </a:rPr>
            </a:br>
            <a:r>
              <a:rPr lang="ru-RU" sz="5500" b="1" dirty="0" smtClean="0">
                <a:solidFill>
                  <a:srgbClr val="005000"/>
                </a:solidFill>
              </a:rPr>
              <a:t>И бежит до моря,</a:t>
            </a:r>
            <a:br>
              <a:rPr lang="ru-RU" sz="5500" b="1" dirty="0" smtClean="0">
                <a:solidFill>
                  <a:srgbClr val="005000"/>
                </a:solidFill>
              </a:rPr>
            </a:br>
            <a:r>
              <a:rPr lang="ru-RU" sz="5500" b="1" dirty="0" smtClean="0">
                <a:solidFill>
                  <a:srgbClr val="005000"/>
                </a:solidFill>
              </a:rPr>
              <a:t>Звонко тараторя</a:t>
            </a:r>
          </a:p>
          <a:p>
            <a:pPr>
              <a:buFont typeface="Wingdings" pitchFamily="2" charset="2"/>
              <a:buChar char="Ø"/>
            </a:pPr>
            <a:endParaRPr lang="ru-RU" sz="5500" b="1" dirty="0" smtClean="0">
              <a:solidFill>
                <a:srgbClr val="005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5500" b="1" dirty="0" smtClean="0">
                <a:solidFill>
                  <a:srgbClr val="194B32"/>
                </a:solidFill>
              </a:rPr>
              <a:t>Хлопья белой-белой ваты.</a:t>
            </a:r>
            <a:br>
              <a:rPr lang="ru-RU" sz="5500" b="1" dirty="0" smtClean="0">
                <a:solidFill>
                  <a:srgbClr val="194B32"/>
                </a:solidFill>
              </a:rPr>
            </a:br>
            <a:r>
              <a:rPr lang="ru-RU" sz="5500" b="1" dirty="0" smtClean="0">
                <a:solidFill>
                  <a:srgbClr val="194B32"/>
                </a:solidFill>
              </a:rPr>
              <a:t>По небу катаются.</a:t>
            </a:r>
            <a:br>
              <a:rPr lang="ru-RU" sz="5500" b="1" dirty="0" smtClean="0">
                <a:solidFill>
                  <a:srgbClr val="194B32"/>
                </a:solidFill>
              </a:rPr>
            </a:br>
            <a:r>
              <a:rPr lang="ru-RU" sz="5500" b="1" dirty="0" smtClean="0">
                <a:solidFill>
                  <a:srgbClr val="194B32"/>
                </a:solidFill>
              </a:rPr>
              <a:t>Когда в тучки собираются-</a:t>
            </a:r>
            <a:br>
              <a:rPr lang="ru-RU" sz="5500" b="1" dirty="0" smtClean="0">
                <a:solidFill>
                  <a:srgbClr val="194B32"/>
                </a:solidFill>
              </a:rPr>
            </a:br>
            <a:r>
              <a:rPr lang="ru-RU" sz="5500" b="1" dirty="0" smtClean="0">
                <a:solidFill>
                  <a:srgbClr val="194B32"/>
                </a:solidFill>
              </a:rPr>
              <a:t>Дождик начинается.</a:t>
            </a:r>
          </a:p>
          <a:p>
            <a:pPr>
              <a:buFont typeface="Wingdings" pitchFamily="2" charset="2"/>
              <a:buChar char="Ø"/>
            </a:pPr>
            <a:endParaRPr lang="ru-RU" sz="5500" b="1" dirty="0" smtClean="0">
              <a:solidFill>
                <a:srgbClr val="194B32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5500" b="1" dirty="0" smtClean="0">
                <a:solidFill>
                  <a:srgbClr val="194B32"/>
                </a:solidFill>
              </a:rPr>
              <a:t>Снова туча набежала,</a:t>
            </a:r>
            <a:br>
              <a:rPr lang="ru-RU" sz="5500" b="1" dirty="0" smtClean="0">
                <a:solidFill>
                  <a:srgbClr val="194B32"/>
                </a:solidFill>
              </a:rPr>
            </a:br>
            <a:r>
              <a:rPr lang="ru-RU" sz="5500" b="1" dirty="0" smtClean="0">
                <a:solidFill>
                  <a:srgbClr val="194B32"/>
                </a:solidFill>
              </a:rPr>
              <a:t>Очень сыро, мокро стало.</a:t>
            </a:r>
            <a:br>
              <a:rPr lang="ru-RU" sz="5500" b="1" dirty="0" smtClean="0">
                <a:solidFill>
                  <a:srgbClr val="194B32"/>
                </a:solidFill>
              </a:rPr>
            </a:br>
            <a:r>
              <a:rPr lang="ru-RU" sz="5500" b="1" dirty="0" smtClean="0">
                <a:solidFill>
                  <a:srgbClr val="194B32"/>
                </a:solidFill>
              </a:rPr>
              <a:t>Яркий зонтик раскрываем</a:t>
            </a:r>
            <a:br>
              <a:rPr lang="ru-RU" sz="5500" b="1" dirty="0" smtClean="0">
                <a:solidFill>
                  <a:srgbClr val="194B32"/>
                </a:solidFill>
              </a:rPr>
            </a:br>
            <a:r>
              <a:rPr lang="ru-RU" sz="5500" b="1" dirty="0" smtClean="0">
                <a:solidFill>
                  <a:srgbClr val="194B32"/>
                </a:solidFill>
              </a:rPr>
              <a:t>От него себя спасаем!</a:t>
            </a:r>
          </a:p>
          <a:p>
            <a:pPr>
              <a:buFont typeface="Wingdings" pitchFamily="2" charset="2"/>
              <a:buChar char="Ø"/>
            </a:pPr>
            <a:r>
              <a:rPr lang="ru-RU" sz="6000" b="1" dirty="0" smtClean="0">
                <a:solidFill>
                  <a:srgbClr val="194B32"/>
                </a:solidFill>
              </a:rPr>
              <a:t> Он зелёный, полосатый,</a:t>
            </a:r>
            <a:br>
              <a:rPr lang="ru-RU" sz="6000" b="1" dirty="0" smtClean="0">
                <a:solidFill>
                  <a:srgbClr val="194B32"/>
                </a:solidFill>
              </a:rPr>
            </a:br>
            <a:r>
              <a:rPr lang="ru-RU" sz="6000" b="1" dirty="0" smtClean="0">
                <a:solidFill>
                  <a:srgbClr val="194B32"/>
                </a:solidFill>
              </a:rPr>
              <a:t>Внутри алый и крупчатый.</a:t>
            </a:r>
            <a:br>
              <a:rPr lang="ru-RU" sz="6000" b="1" dirty="0" smtClean="0">
                <a:solidFill>
                  <a:srgbClr val="194B32"/>
                </a:solidFill>
              </a:rPr>
            </a:br>
            <a:r>
              <a:rPr lang="ru-RU" sz="6000" b="1" dirty="0" smtClean="0">
                <a:solidFill>
                  <a:srgbClr val="194B32"/>
                </a:solidFill>
              </a:rPr>
              <a:t>Всем приятен он на вкус…</a:t>
            </a:r>
            <a:br>
              <a:rPr lang="ru-RU" sz="6000" b="1" dirty="0" smtClean="0">
                <a:solidFill>
                  <a:srgbClr val="194B32"/>
                </a:solidFill>
              </a:rPr>
            </a:br>
            <a:r>
              <a:rPr lang="ru-RU" sz="6000" b="1" dirty="0" smtClean="0">
                <a:solidFill>
                  <a:srgbClr val="194B32"/>
                </a:solidFill>
              </a:rPr>
              <a:t>Как зовут его?</a:t>
            </a:r>
          </a:p>
          <a:p>
            <a:pPr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4338" name="Picture 2" descr="http://razvitiedetei.info/wp-content/uploads/2017/08/pay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2857520" cy="1505778"/>
          </a:xfrm>
          <a:prstGeom prst="rect">
            <a:avLst/>
          </a:prstGeom>
          <a:noFill/>
        </p:spPr>
      </p:pic>
      <p:pic>
        <p:nvPicPr>
          <p:cNvPr id="14342" name="Picture 6" descr="http://c1.pro-rybok.ru/kak-narisovat-zolotuju-rybku_12_1.jpg"/>
          <p:cNvPicPr>
            <a:picLocks noChangeAspect="1" noChangeArrowheads="1"/>
          </p:cNvPicPr>
          <p:nvPr/>
        </p:nvPicPr>
        <p:blipFill>
          <a:blip r:embed="rId3"/>
          <a:srcRect l="4444" t="21145" r="8889" b="23492"/>
          <a:stretch>
            <a:fillRect/>
          </a:stretch>
        </p:blipFill>
        <p:spPr bwMode="auto">
          <a:xfrm>
            <a:off x="428596" y="2214554"/>
            <a:ext cx="2928958" cy="1357322"/>
          </a:xfrm>
          <a:prstGeom prst="rect">
            <a:avLst/>
          </a:prstGeom>
          <a:noFill/>
        </p:spPr>
      </p:pic>
      <p:pic>
        <p:nvPicPr>
          <p:cNvPr id="14346" name="Picture 10" descr="https://ds03.infourok.ru/uploads/ex/07c7/0003ff66-693dddb8/img2.jp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rcRect t="5935" b="22848"/>
          <a:stretch>
            <a:fillRect/>
          </a:stretch>
        </p:blipFill>
        <p:spPr bwMode="auto">
          <a:xfrm>
            <a:off x="428596" y="3786190"/>
            <a:ext cx="3500462" cy="1680222"/>
          </a:xfrm>
          <a:prstGeom prst="rect">
            <a:avLst/>
          </a:prstGeom>
          <a:noFill/>
        </p:spPr>
      </p:pic>
      <p:pic>
        <p:nvPicPr>
          <p:cNvPr id="14348" name="Picture 12" descr="http://bala.soyle.kz/public/upload/images/4db4396bcd624d4dce95c6e5f9ba7198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642918"/>
            <a:ext cx="3286148" cy="1428760"/>
          </a:xfrm>
          <a:prstGeom prst="rect">
            <a:avLst/>
          </a:prstGeom>
          <a:noFill/>
        </p:spPr>
      </p:pic>
      <p:pic>
        <p:nvPicPr>
          <p:cNvPr id="14350" name="Picture 14" descr="https://arhivurokov.ru/videouroki/html/2017/04/18/v_58f5ce4b05207/99687189_3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1928802"/>
            <a:ext cx="3357586" cy="1577938"/>
          </a:xfrm>
          <a:prstGeom prst="rect">
            <a:avLst/>
          </a:prstGeom>
          <a:noFill/>
        </p:spPr>
      </p:pic>
      <p:pic>
        <p:nvPicPr>
          <p:cNvPr id="14352" name="Picture 16" descr="https://afez.ru/images/kartinki/priroda/dozhd.jpg"/>
          <p:cNvPicPr>
            <a:picLocks noChangeAspect="1" noChangeArrowheads="1"/>
          </p:cNvPicPr>
          <p:nvPr/>
        </p:nvPicPr>
        <p:blipFill>
          <a:blip r:embed="rId7"/>
          <a:srcRect t="43161" b="4945"/>
          <a:stretch>
            <a:fillRect/>
          </a:stretch>
        </p:blipFill>
        <p:spPr bwMode="auto">
          <a:xfrm>
            <a:off x="4572000" y="3429000"/>
            <a:ext cx="3429024" cy="1428760"/>
          </a:xfrm>
          <a:prstGeom prst="rect">
            <a:avLst/>
          </a:prstGeom>
          <a:noFill/>
        </p:spPr>
      </p:pic>
      <p:pic>
        <p:nvPicPr>
          <p:cNvPr id="14354" name="Picture 18" descr="http://idrawing.ru/images/articles/106-arbuz/arbuz.jpg"/>
          <p:cNvPicPr>
            <a:picLocks noChangeAspect="1" noChangeArrowheads="1"/>
          </p:cNvPicPr>
          <p:nvPr/>
        </p:nvPicPr>
        <p:blipFill>
          <a:blip r:embed="rId8"/>
          <a:srcRect t="12121" b="7575"/>
          <a:stretch>
            <a:fillRect/>
          </a:stretch>
        </p:blipFill>
        <p:spPr bwMode="auto">
          <a:xfrm>
            <a:off x="4572000" y="4643446"/>
            <a:ext cx="3429024" cy="2000264"/>
          </a:xfrm>
          <a:prstGeom prst="rect">
            <a:avLst/>
          </a:prstGeom>
          <a:noFill/>
        </p:spPr>
      </p:pic>
      <p:pic>
        <p:nvPicPr>
          <p:cNvPr id="14" name="Picture 2" descr="http://ds11.detkin-club.ru/images/events/%2520otrisovanniy.jpg_height%3D400%26width%3D390_5828b174bfbc2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929198"/>
            <a:ext cx="1883946" cy="1928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ds11.detkin-club.ru/images/events/%2520otrisovanniy.jpg_height%3D400%26width%3D390_5828b174bfbc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14687"/>
            <a:ext cx="3200400" cy="364331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143372" y="500042"/>
            <a:ext cx="2522742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П</a:t>
            </a:r>
            <a:r>
              <a:rPr lang="ru-RU" sz="5400" b="1" dirty="0" smtClean="0">
                <a:solidFill>
                  <a:srgbClr val="005000"/>
                </a:solidFill>
              </a:rPr>
              <a:t>аук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Р</a:t>
            </a:r>
            <a:r>
              <a:rPr lang="ru-RU" sz="5400" b="1" dirty="0" smtClean="0">
                <a:solidFill>
                  <a:srgbClr val="005000"/>
                </a:solidFill>
              </a:rPr>
              <a:t>ыбка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И</a:t>
            </a:r>
            <a:r>
              <a:rPr lang="ru-RU" sz="5400" b="1" dirty="0" smtClean="0">
                <a:solidFill>
                  <a:srgbClr val="005000"/>
                </a:solidFill>
              </a:rPr>
              <a:t>ндюк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Р</a:t>
            </a:r>
            <a:r>
              <a:rPr lang="ru-RU" sz="5400" b="1" dirty="0" smtClean="0">
                <a:solidFill>
                  <a:srgbClr val="005000"/>
                </a:solidFill>
              </a:rPr>
              <a:t>учей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О</a:t>
            </a:r>
            <a:r>
              <a:rPr lang="ru-RU" sz="5400" b="1" dirty="0" smtClean="0">
                <a:solidFill>
                  <a:srgbClr val="005000"/>
                </a:solidFill>
              </a:rPr>
              <a:t>блако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Д</a:t>
            </a:r>
            <a:r>
              <a:rPr lang="ru-RU" sz="5400" b="1" dirty="0" smtClean="0">
                <a:solidFill>
                  <a:srgbClr val="005000"/>
                </a:solidFill>
              </a:rPr>
              <a:t>ождь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А</a:t>
            </a:r>
            <a:r>
              <a:rPr lang="ru-RU" sz="5400" b="1" dirty="0" smtClean="0">
                <a:solidFill>
                  <a:srgbClr val="005000"/>
                </a:solidFill>
              </a:rPr>
              <a:t>рбуз</a:t>
            </a:r>
            <a:endParaRPr lang="ru-RU" sz="5400" b="1" dirty="0">
              <a:solidFill>
                <a:srgbClr val="005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4546" y="1142984"/>
            <a:ext cx="592935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194B32"/>
                </a:solidFill>
              </a:rPr>
              <a:t>Задачи: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/>
              <a:t>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формировать представление о том, что такое природа; </a:t>
            </a:r>
          </a:p>
          <a:p>
            <a:pPr>
              <a:buFont typeface="Wingdings" pitchFamily="2" charset="2"/>
              <a:buChar char="v"/>
            </a:pP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 научить различать объекты природы и предметы, созданные человеком.</a:t>
            </a:r>
            <a:endParaRPr lang="ru-RU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714348" y="285728"/>
            <a:ext cx="7772400" cy="928688"/>
          </a:xfrm>
        </p:spPr>
        <p:txBody>
          <a:bodyPr/>
          <a:lstStyle/>
          <a:p>
            <a:r>
              <a:rPr lang="ru-RU" b="1" dirty="0" smtClean="0">
                <a:solidFill>
                  <a:srgbClr val="005000"/>
                </a:solidFill>
              </a:rPr>
              <a:t>Тема: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Что такое природа.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Picture 2" descr="http://ds11.detkin-club.ru/images/events/%2520otrisovanniy.jpg_height%3D400%26width%3D390_5828b174bfbc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14687"/>
            <a:ext cx="3200400" cy="3643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80920" cy="77809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ОКРУЖАЮЩИЙ МИР</a:t>
            </a:r>
            <a:endParaRPr lang="ru-RU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395536" y="1124744"/>
            <a:ext cx="8352928" cy="532859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sz="2800" b="1" dirty="0" smtClean="0"/>
          </a:p>
          <a:p>
            <a:pPr marL="0" indent="0" algn="ctr">
              <a:spcBef>
                <a:spcPts val="0"/>
              </a:spcBef>
              <a:buNone/>
            </a:pPr>
            <a:endParaRPr lang="ru-RU" sz="2800" b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 smtClean="0"/>
              <a:t>ПРИРОДА                          ПРЕДМЕТЫ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 smtClean="0"/>
              <a:t>                                                СДЕЛАННЫЕ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 smtClean="0"/>
              <a:t>                                        РУКАМИ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 smtClean="0"/>
              <a:t>                                              ЧЕЛОВЕКА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2483768" y="1196752"/>
            <a:ext cx="144016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6444208" y="1052736"/>
            <a:ext cx="117727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http://www.vidurine.trakai.lm.lt/Nuorodos/Nuotraukos/Kitos/saulut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2285992"/>
            <a:ext cx="149542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://cs301801.vk.me/v301801090/34a8/peRieTJTVDw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3500438"/>
            <a:ext cx="13716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http://media.tumblr.com/tumblr_kxok5fHGDk1qadccn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571744"/>
            <a:ext cx="149542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http://cdn.gollos.com/1840/Prod/1002732/Logo/h_87021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4000504"/>
            <a:ext cx="1656184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http://bible.ucoz.ru/10/CAIZMRYT.jpg"/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4077072"/>
            <a:ext cx="136815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http://rcsrp.rusedu.net/gallery/1553/previews/34685-samolet.jpg"/>
          <p:cNvPicPr/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4929198"/>
            <a:ext cx="164782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http://ds11.detkin-club.ru/images/events/%2520otrisovanniy.jpg_height%3D400%26width%3D390_5828b174bfbc2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143381"/>
            <a:ext cx="2500298" cy="27146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5"/>
          <p:cNvSpPr>
            <a:spLocks noGrp="1"/>
          </p:cNvSpPr>
          <p:nvPr>
            <p:ph idx="1"/>
          </p:nvPr>
        </p:nvSpPr>
        <p:spPr>
          <a:xfrm>
            <a:off x="214282" y="404664"/>
            <a:ext cx="8643998" cy="504056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>К природе относится всё, что нас окружает, кроме того , что сделано руками человека.</a:t>
            </a:r>
            <a:endParaRPr lang="ru-RU" sz="4000" b="1" i="1" dirty="0" smtClean="0">
              <a:latin typeface="Monotype Corsiva" pitchFamily="66" charset="0"/>
            </a:endParaRPr>
          </a:p>
        </p:txBody>
      </p:sp>
      <p:pic>
        <p:nvPicPr>
          <p:cNvPr id="3" name="Рисунок 2" descr="медв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14488"/>
            <a:ext cx="1905000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камень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2357430"/>
            <a:ext cx="2057400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книга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1714488"/>
            <a:ext cx="1905000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Содержимое 3" descr="горы2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42910" y="4572008"/>
            <a:ext cx="2071702" cy="1752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трава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26" y="4429132"/>
            <a:ext cx="1981200" cy="1747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2" descr="http://ds11.detkin-club.ru/images/events/%2520otrisovanniy.jpg_height%3D400%26width%3D390_5828b174bfbc2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4298502"/>
            <a:ext cx="2357422" cy="25594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5"/>
          <p:cNvSpPr>
            <a:spLocks noGrp="1"/>
          </p:cNvSpPr>
          <p:nvPr>
            <p:ph idx="1"/>
          </p:nvPr>
        </p:nvSpPr>
        <p:spPr>
          <a:xfrm>
            <a:off x="539552" y="1412776"/>
            <a:ext cx="8064896" cy="4896544"/>
          </a:xfrm>
        </p:spPr>
        <p:txBody>
          <a:bodyPr>
            <a:noAutofit/>
          </a:bodyPr>
          <a:lstStyle/>
          <a:p>
            <a:pPr>
              <a:buClr>
                <a:srgbClr val="6C0000"/>
              </a:buClr>
              <a:buSzPct val="80000"/>
              <a:buNone/>
            </a:pPr>
            <a:r>
              <a:rPr lang="ru-RU" sz="1800" b="1" dirty="0" smtClean="0"/>
              <a:t>1.</a:t>
            </a:r>
          </a:p>
          <a:p>
            <a:pPr>
              <a:buClr>
                <a:srgbClr val="6C0000"/>
              </a:buClr>
              <a:buSzPct val="80000"/>
              <a:buNone/>
            </a:pPr>
            <a:endParaRPr lang="ru-RU" sz="1800" b="1" dirty="0" smtClean="0"/>
          </a:p>
          <a:p>
            <a:pPr>
              <a:buClr>
                <a:srgbClr val="6C0000"/>
              </a:buClr>
              <a:buSzPct val="80000"/>
              <a:buNone/>
            </a:pPr>
            <a:endParaRPr lang="ru-RU" sz="1800" b="1" dirty="0" smtClean="0"/>
          </a:p>
          <a:p>
            <a:pPr>
              <a:buClr>
                <a:srgbClr val="6C0000"/>
              </a:buClr>
              <a:buSzPct val="80000"/>
              <a:buNone/>
            </a:pPr>
            <a:endParaRPr lang="ru-RU" sz="1800" b="1" dirty="0" smtClean="0"/>
          </a:p>
          <a:p>
            <a:pPr>
              <a:buClr>
                <a:srgbClr val="6C0000"/>
              </a:buClr>
              <a:buSzPct val="80000"/>
              <a:buNone/>
            </a:pPr>
            <a:endParaRPr lang="ru-RU" sz="1800" b="1" dirty="0" smtClean="0"/>
          </a:p>
          <a:p>
            <a:pPr>
              <a:buClr>
                <a:srgbClr val="6C0000"/>
              </a:buClr>
              <a:buSzPct val="80000"/>
              <a:buNone/>
            </a:pPr>
            <a:endParaRPr lang="ru-RU" sz="1800" b="1" dirty="0" smtClean="0"/>
          </a:p>
          <a:p>
            <a:pPr>
              <a:buClr>
                <a:srgbClr val="6C0000"/>
              </a:buClr>
              <a:buSzPct val="80000"/>
              <a:buNone/>
            </a:pPr>
            <a:endParaRPr lang="ru-RU" sz="1800" b="1" dirty="0" smtClean="0"/>
          </a:p>
          <a:p>
            <a:pPr>
              <a:buClr>
                <a:srgbClr val="6C0000"/>
              </a:buClr>
              <a:buSzPct val="80000"/>
              <a:buNone/>
            </a:pPr>
            <a:endParaRPr lang="ru-RU" sz="1800" b="1" dirty="0" smtClean="0"/>
          </a:p>
          <a:p>
            <a:pPr>
              <a:buClr>
                <a:srgbClr val="6C0000"/>
              </a:buClr>
              <a:buSzPct val="80000"/>
              <a:buNone/>
            </a:pPr>
            <a:r>
              <a:rPr lang="ru-RU" sz="1800" b="1" dirty="0" smtClean="0"/>
              <a:t>2.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 ЛИШНЕЕ</a:t>
            </a:r>
            <a:endParaRPr lang="ru-RU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http://vip-bukety.ru/poster/articles/4d591c1ae301e_hug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357298"/>
            <a:ext cx="1333500" cy="1400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http://www.hofesh.org.il/yoman/04/crab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1500174"/>
            <a:ext cx="1685925" cy="1257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лягушка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4643446"/>
            <a:ext cx="1609725" cy="1581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http://3.bp.blogspot.com/-3NDHxg89V-Q/U1DGel90HqI/AAAAAAAABis/lE8ymi3OW7Q/s1600/5.jpg"/>
          <p:cNvPicPr/>
          <p:nvPr/>
        </p:nvPicPr>
        <p:blipFill>
          <a:blip r:embed="rId5" cstate="print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4643446"/>
            <a:ext cx="1962150" cy="1285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Пятно 1 11"/>
          <p:cNvSpPr/>
          <p:nvPr/>
        </p:nvSpPr>
        <p:spPr>
          <a:xfrm>
            <a:off x="7072330" y="2428868"/>
            <a:ext cx="533400" cy="6096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4357686" y="5857892"/>
            <a:ext cx="533400" cy="6096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6" name="Picture 2" descr="https://storage.needpix.com/rsynced_images/book-2028193_128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1428736"/>
            <a:ext cx="1428760" cy="11452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8" name="Picture 4" descr="http://www.v3toys.ru/kiwi-public-data/Kiwi_Img/554023M-A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4786322"/>
            <a:ext cx="2286016" cy="12870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2" descr="http://ds11.detkin-club.ru/images/events/%2520otrisovanniy.jpg_height%3D400%26width%3D390_5828b174bfbc2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2786058"/>
            <a:ext cx="1785950" cy="2094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80920" cy="77809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Природа</a:t>
            </a:r>
            <a:endParaRPr lang="ru-RU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395536" y="1196752"/>
            <a:ext cx="8352928" cy="5256584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194B32"/>
                </a:solidFill>
              </a:rPr>
              <a:t>неживая                    живая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b="1" dirty="0" smtClean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915816" y="1124744"/>
            <a:ext cx="93610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076056" y="1052736"/>
            <a:ext cx="129614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Содержимое 23" descr="горы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828800"/>
            <a:ext cx="1828800" cy="14033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Рисунок 14" descr="море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844824"/>
            <a:ext cx="1828800" cy="1371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" name="Рисунок 15" descr="дож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505200"/>
            <a:ext cx="1828800" cy="1447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7" name="Содержимое 24" descr="огонь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438400" y="3505200"/>
            <a:ext cx="1905000" cy="1447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Рисунок 17" descr="солнце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5029200"/>
            <a:ext cx="1905000" cy="1600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9" name="Рисунок 18" descr="2обл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4600" y="5105400"/>
            <a:ext cx="1752600" cy="1447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" name="Рисунок 19" descr="панда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05400" y="1905000"/>
            <a:ext cx="1676400" cy="1295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1" name="Рисунок 20" descr="дер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34200" y="1905000"/>
            <a:ext cx="1905000" cy="1295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3" name="Рисунок 22" descr="цвет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05400" y="3429000"/>
            <a:ext cx="1676400" cy="1371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4" name="Рисунок 23" descr="дети.jpg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10400" y="3429000"/>
            <a:ext cx="1828800" cy="1422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5" name="Рисунок 24" descr="орел.jp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05400" y="5029200"/>
            <a:ext cx="1752600" cy="1524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6" name="Рисунок 25" descr="жук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086600" y="5029200"/>
            <a:ext cx="1752600" cy="1447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5"/>
          <p:cNvSpPr>
            <a:spLocks noGrp="1"/>
          </p:cNvSpPr>
          <p:nvPr>
            <p:ph idx="1"/>
          </p:nvPr>
        </p:nvSpPr>
        <p:spPr>
          <a:xfrm>
            <a:off x="214282" y="404664"/>
            <a:ext cx="8643998" cy="504056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>К природе относится всё, что нас окружает, кроме того , что сделано руками человека.</a:t>
            </a:r>
            <a:endParaRPr lang="ru-RU" sz="4000" b="1" i="1" dirty="0" smtClean="0">
              <a:latin typeface="Monotype Corsiva" pitchFamily="66" charset="0"/>
            </a:endParaRPr>
          </a:p>
        </p:txBody>
      </p:sp>
      <p:pic>
        <p:nvPicPr>
          <p:cNvPr id="3" name="Рисунок 2" descr="медв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14488"/>
            <a:ext cx="1905000" cy="1828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 descr="камень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2357430"/>
            <a:ext cx="2057400" cy="1676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Содержимое 3" descr="горы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42910" y="4572008"/>
            <a:ext cx="2071702" cy="1752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трава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4429132"/>
            <a:ext cx="1981200" cy="17478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Пятно 1 7"/>
          <p:cNvSpPr/>
          <p:nvPr/>
        </p:nvSpPr>
        <p:spPr>
          <a:xfrm>
            <a:off x="1000100" y="3571876"/>
            <a:ext cx="914400" cy="914400"/>
          </a:xfrm>
          <a:prstGeom prst="irregularSeal1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ятно 1 11"/>
          <p:cNvSpPr/>
          <p:nvPr/>
        </p:nvSpPr>
        <p:spPr>
          <a:xfrm>
            <a:off x="7286644" y="5943600"/>
            <a:ext cx="914400" cy="914400"/>
          </a:xfrm>
          <a:prstGeom prst="irregularSeal1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ятно 1 13"/>
          <p:cNvSpPr/>
          <p:nvPr/>
        </p:nvSpPr>
        <p:spPr>
          <a:xfrm>
            <a:off x="4071934" y="3714752"/>
            <a:ext cx="914400" cy="9144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ятно 1 15"/>
          <p:cNvSpPr/>
          <p:nvPr/>
        </p:nvSpPr>
        <p:spPr>
          <a:xfrm>
            <a:off x="1214414" y="5943600"/>
            <a:ext cx="914400" cy="9144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Picture 2" descr="http://ds11.detkin-club.ru/images/events/%2520otrisovanniy.jpg_height%3D400%26width%3D390_5828b174bfbc2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4298502"/>
            <a:ext cx="2357422" cy="25594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4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39552" y="1500174"/>
          <a:ext cx="8064501" cy="4789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8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8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8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0301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ЛИНИЯ СРАВНЕНИЯ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smtClean="0"/>
                        <a:t>МОРСКАЯ ЗВЕЗДА</a:t>
                      </a:r>
                      <a:r>
                        <a:rPr lang="ru-RU" sz="1600" dirty="0" smtClean="0"/>
                        <a:t/>
                      </a:r>
                      <a:br>
                        <a:rPr lang="ru-RU" sz="1600" dirty="0" smtClean="0"/>
                      </a:br>
                      <a:r>
                        <a:rPr lang="ru-RU" sz="1600" dirty="0" smtClean="0"/>
                        <a:t>(ЖИВАЯ ПРИРОДА)</a:t>
                      </a:r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 smtClean="0"/>
                    </a:p>
                    <a:p>
                      <a:pPr algn="ct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КОСМИЧЕСКАЯ ЗВЕДА (НЕЖИВАЯ ПРИРОДА)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31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дышит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31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растет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31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питается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31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дает потомство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31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умирает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СРАВНИТЕЛЬНАЯ ТАБЛИЦА</a:t>
            </a:r>
            <a:b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http://kirovdiving.spb.ru/wallpapers/5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2428868"/>
            <a:ext cx="158417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images3.alphacoders.com/200/thumb-20080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2428868"/>
            <a:ext cx="151216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ятно 1 8"/>
          <p:cNvSpPr/>
          <p:nvPr/>
        </p:nvSpPr>
        <p:spPr>
          <a:xfrm>
            <a:off x="4355976" y="3933056"/>
            <a:ext cx="360040" cy="36004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Пятно 1 9"/>
          <p:cNvSpPr/>
          <p:nvPr/>
        </p:nvSpPr>
        <p:spPr>
          <a:xfrm>
            <a:off x="4355976" y="4437112"/>
            <a:ext cx="360040" cy="36004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Пятно 1 10"/>
          <p:cNvSpPr/>
          <p:nvPr/>
        </p:nvSpPr>
        <p:spPr>
          <a:xfrm>
            <a:off x="4357686" y="4929198"/>
            <a:ext cx="288032" cy="36004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Пятно 1 11"/>
          <p:cNvSpPr/>
          <p:nvPr/>
        </p:nvSpPr>
        <p:spPr>
          <a:xfrm>
            <a:off x="4357686" y="5429264"/>
            <a:ext cx="360040" cy="36004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 rot="21321061">
            <a:off x="4369966" y="5819126"/>
            <a:ext cx="356648" cy="359685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5"/>
          <p:cNvSpPr>
            <a:spLocks noGrp="1"/>
          </p:cNvSpPr>
          <p:nvPr>
            <p:ph idx="1"/>
          </p:nvPr>
        </p:nvSpPr>
        <p:spPr>
          <a:xfrm>
            <a:off x="539552" y="1412776"/>
            <a:ext cx="8064896" cy="489654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6600"/>
                </a:solidFill>
              </a:rPr>
              <a:t>1.  растёт</a:t>
            </a:r>
          </a:p>
          <a:p>
            <a:r>
              <a:rPr lang="ru-RU" sz="4000" b="1" dirty="0" smtClean="0">
                <a:solidFill>
                  <a:srgbClr val="006600"/>
                </a:solidFill>
              </a:rPr>
              <a:t>2. питается</a:t>
            </a:r>
          </a:p>
          <a:p>
            <a:r>
              <a:rPr lang="ru-RU" sz="4000" b="1" dirty="0" smtClean="0">
                <a:solidFill>
                  <a:srgbClr val="006600"/>
                </a:solidFill>
              </a:rPr>
              <a:t>3. дышит</a:t>
            </a:r>
          </a:p>
          <a:p>
            <a:r>
              <a:rPr lang="ru-RU" sz="4000" b="1" dirty="0" smtClean="0">
                <a:solidFill>
                  <a:srgbClr val="006600"/>
                </a:solidFill>
              </a:rPr>
              <a:t>4. даёт потомство</a:t>
            </a:r>
          </a:p>
          <a:p>
            <a:r>
              <a:rPr lang="ru-RU" sz="4000" b="1" dirty="0" smtClean="0">
                <a:solidFill>
                  <a:srgbClr val="006600"/>
                </a:solidFill>
              </a:rPr>
              <a:t>5. умирает</a:t>
            </a:r>
          </a:p>
          <a:p>
            <a:pPr>
              <a:buClr>
                <a:srgbClr val="6C0000"/>
              </a:buClr>
              <a:buSzPct val="80000"/>
              <a:buNone/>
            </a:pPr>
            <a:endParaRPr lang="ru-RU" sz="1800" dirty="0" smtClean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Отличия живой природы от неживой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рирод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8640960" cy="5915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https://catherineasquithgallery.com/uploads/posts/2021-03/1614555730_15-p-kartinki-na-belom-fone-ptitsi-1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429520" y="3500438"/>
            <a:ext cx="1139398" cy="843886"/>
          </a:xfrm>
          <a:prstGeom prst="rect">
            <a:avLst/>
          </a:prstGeom>
          <a:noFill/>
        </p:spPr>
      </p:pic>
      <p:pic>
        <p:nvPicPr>
          <p:cNvPr id="4102" name="Picture 6" descr="https://catherineasquithgallery.com/uploads/posts/2021-02/1614535180_37-p-medved-na-belom-fone-kartinki-5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3767"/>
          <a:stretch>
            <a:fillRect/>
          </a:stretch>
        </p:blipFill>
        <p:spPr bwMode="auto">
          <a:xfrm flipH="1">
            <a:off x="1357290" y="2550406"/>
            <a:ext cx="1571636" cy="1021469"/>
          </a:xfrm>
          <a:prstGeom prst="rect">
            <a:avLst/>
          </a:prstGeom>
          <a:noFill/>
        </p:spPr>
      </p:pic>
      <p:sp>
        <p:nvSpPr>
          <p:cNvPr id="8" name="Пятно 1 7"/>
          <p:cNvSpPr/>
          <p:nvPr/>
        </p:nvSpPr>
        <p:spPr>
          <a:xfrm>
            <a:off x="7500958" y="4071942"/>
            <a:ext cx="533400" cy="609600"/>
          </a:xfrm>
          <a:prstGeom prst="irregularSeal1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ятно 1 9"/>
          <p:cNvSpPr/>
          <p:nvPr/>
        </p:nvSpPr>
        <p:spPr>
          <a:xfrm>
            <a:off x="2285984" y="3143248"/>
            <a:ext cx="533400" cy="609600"/>
          </a:xfrm>
          <a:prstGeom prst="irregularSeal1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ятно 1 10"/>
          <p:cNvSpPr/>
          <p:nvPr/>
        </p:nvSpPr>
        <p:spPr>
          <a:xfrm>
            <a:off x="4932040" y="836712"/>
            <a:ext cx="533400" cy="6096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Пятно 1 11"/>
          <p:cNvSpPr/>
          <p:nvPr/>
        </p:nvSpPr>
        <p:spPr>
          <a:xfrm>
            <a:off x="4355976" y="3933056"/>
            <a:ext cx="533400" cy="6096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7380312" y="476672"/>
            <a:ext cx="533400" cy="6096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Пятно 1 13"/>
          <p:cNvSpPr/>
          <p:nvPr/>
        </p:nvSpPr>
        <p:spPr>
          <a:xfrm>
            <a:off x="8172400" y="1628800"/>
            <a:ext cx="533400" cy="609600"/>
          </a:xfrm>
          <a:prstGeom prst="irregularSeal1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ятно 1 14"/>
          <p:cNvSpPr/>
          <p:nvPr/>
        </p:nvSpPr>
        <p:spPr>
          <a:xfrm>
            <a:off x="3923928" y="5373216"/>
            <a:ext cx="533400" cy="609600"/>
          </a:xfrm>
          <a:prstGeom prst="irregularSeal1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ds11.detkin-club.ru/images/events/%2520otrisovanniy.jpg_height%3D400%26width%3D390_5828b174bfbc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072329" y="4742065"/>
            <a:ext cx="1719073" cy="1901622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ПРИЗНАКИ ЖИВОЙ ПРИРОДЫ</a:t>
            </a:r>
            <a:endParaRPr lang="ru-RU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Содержимое 5" descr="http://www.pouted.com/wp-content/uploads/2013/04/kids-growth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340768"/>
            <a:ext cx="2664296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питание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1844824"/>
            <a:ext cx="2484090" cy="2278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дыхание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2204864"/>
            <a:ext cx="2736304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потомство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4149080"/>
            <a:ext cx="3312368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ятно 1 9"/>
          <p:cNvSpPr/>
          <p:nvPr/>
        </p:nvSpPr>
        <p:spPr>
          <a:xfrm>
            <a:off x="2123728" y="3429000"/>
            <a:ext cx="1728192" cy="6096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РОСТ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ятно 1 10"/>
          <p:cNvSpPr/>
          <p:nvPr/>
        </p:nvSpPr>
        <p:spPr>
          <a:xfrm>
            <a:off x="4716016" y="1628800"/>
            <a:ext cx="2592288" cy="6096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ПИТАНИЕ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Пятно 1 11"/>
          <p:cNvSpPr/>
          <p:nvPr/>
        </p:nvSpPr>
        <p:spPr>
          <a:xfrm>
            <a:off x="5940152" y="4437112"/>
            <a:ext cx="3203848" cy="6096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ДЫХАНИЕ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3131840" y="5805264"/>
            <a:ext cx="3888432" cy="609600"/>
          </a:xfrm>
          <a:prstGeom prst="irregularSeal1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ПОТОМСТВО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80920" cy="77809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ОКРУЖАЮЩИЙ МИР</a:t>
            </a:r>
            <a:endParaRPr lang="ru-RU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395536" y="1124744"/>
            <a:ext cx="8352928" cy="532859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sz="2800" b="1" dirty="0" smtClean="0"/>
          </a:p>
          <a:p>
            <a:pPr marL="0" indent="0" algn="ctr">
              <a:spcBef>
                <a:spcPts val="0"/>
              </a:spcBef>
              <a:buNone/>
            </a:pPr>
            <a:endParaRPr lang="ru-RU" sz="2800" b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ПРИРОДА   </a:t>
            </a:r>
            <a:r>
              <a:rPr lang="ru-RU" sz="2800" b="1" dirty="0" smtClean="0"/>
              <a:t>                       </a:t>
            </a:r>
            <a:r>
              <a:rPr lang="ru-RU" sz="2800" b="1" dirty="0" smtClean="0">
                <a:solidFill>
                  <a:srgbClr val="FF0000"/>
                </a:solidFill>
              </a:rPr>
              <a:t>ПРЕДМЕТЫ</a:t>
            </a:r>
            <a:r>
              <a:rPr lang="ru-RU" sz="2800" b="1" dirty="0" smtClean="0"/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i="1" dirty="0" smtClean="0">
                <a:solidFill>
                  <a:srgbClr val="194B32"/>
                </a:solidFill>
              </a:rPr>
              <a:t>     </a:t>
            </a:r>
            <a:r>
              <a:rPr lang="ru-RU" b="1" i="1" dirty="0" smtClean="0">
                <a:solidFill>
                  <a:srgbClr val="194B32"/>
                </a:solidFill>
              </a:rPr>
              <a:t>живая         неживая</a:t>
            </a:r>
            <a:r>
              <a:rPr lang="ru-RU" sz="2800" b="1" i="1" dirty="0" smtClean="0">
                <a:solidFill>
                  <a:srgbClr val="194B32"/>
                </a:solidFill>
              </a:rPr>
              <a:t>          </a:t>
            </a:r>
            <a:r>
              <a:rPr lang="ru-RU" sz="2800" b="1" dirty="0" smtClean="0">
                <a:solidFill>
                  <a:srgbClr val="FF0000"/>
                </a:solidFill>
              </a:rPr>
              <a:t>СДЕЛАННЫЕ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     растёт                                        </a:t>
            </a:r>
            <a:r>
              <a:rPr lang="ru-RU" sz="2800" b="1" dirty="0" smtClean="0">
                <a:solidFill>
                  <a:srgbClr val="FF0000"/>
                </a:solidFill>
              </a:rPr>
              <a:t>РУКАМИ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     питается                                   </a:t>
            </a:r>
            <a:r>
              <a:rPr lang="ru-RU" sz="2800" b="1" dirty="0" smtClean="0">
                <a:solidFill>
                  <a:srgbClr val="FF0000"/>
                </a:solidFill>
              </a:rPr>
              <a:t>ЧЕЛОВЕКА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     дышит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     дает потомство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/>
              <a:t>     умирает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2483768" y="1196752"/>
            <a:ext cx="144016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6444208" y="1052736"/>
            <a:ext cx="117727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1547664" y="2348880"/>
            <a:ext cx="43204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2771800" y="2348880"/>
            <a:ext cx="50405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1619672" y="2780928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http://ds11.detkin-club.ru/images/events/%2520otrisovanniy.jpg_height%3D400%26width%3D390_5828b174bfbc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143636" y="3714752"/>
            <a:ext cx="2647767" cy="2928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7356" y="214290"/>
            <a:ext cx="6192688" cy="583264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sz="3200" b="1" dirty="0" smtClean="0">
                <a:solidFill>
                  <a:srgbClr val="005000"/>
                </a:solidFill>
              </a:rPr>
              <a:t>Посмотри, мой милый друг что находится вокруг?</a:t>
            </a:r>
            <a:br>
              <a:rPr lang="ru-RU" sz="3200" b="1" dirty="0" smtClean="0">
                <a:solidFill>
                  <a:srgbClr val="005000"/>
                </a:solidFill>
              </a:rPr>
            </a:br>
            <a:r>
              <a:rPr lang="ru-RU" sz="3200" b="1" dirty="0" smtClean="0">
                <a:solidFill>
                  <a:srgbClr val="005000"/>
                </a:solidFill>
              </a:rPr>
              <a:t>Небо светло- голубое,                                                                    Солнце светит золотое,                                                                   Ветер листьями играет,                                                                 Тучка в небе проплывает,                                                                  Поле, речка и трава.                                                               Горы, воздух и листва,                                                                  Птицы, звери и леса,                                                                     Человек и время года-                                                                     Это все вокруг ПРИРОДА!</a:t>
            </a:r>
            <a:br>
              <a:rPr lang="ru-RU" sz="3200" b="1" dirty="0" smtClean="0">
                <a:solidFill>
                  <a:srgbClr val="005000"/>
                </a:solidFill>
              </a:rPr>
            </a:br>
            <a:endParaRPr lang="ru-RU" sz="3200" b="1" dirty="0">
              <a:ln w="11430"/>
              <a:solidFill>
                <a:srgbClr val="005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_BodoniNova" pitchFamily="18" charset="-52"/>
            </a:endParaRPr>
          </a:p>
        </p:txBody>
      </p:sp>
      <p:pic>
        <p:nvPicPr>
          <p:cNvPr id="3" name="Picture 2" descr="http://ds11.detkin-club.ru/images/events/%2520otrisovanniy.jpg_height%3D400%26width%3D390_5828b174bfbc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7"/>
            <a:ext cx="1928794" cy="22859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92696"/>
            <a:ext cx="6192688" cy="5832648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sz="3200" b="1" dirty="0" smtClean="0">
                <a:solidFill>
                  <a:srgbClr val="005000"/>
                </a:solidFill>
              </a:rPr>
              <a:t/>
            </a:r>
            <a:br>
              <a:rPr lang="ru-RU" sz="3200" b="1" dirty="0" smtClean="0">
                <a:solidFill>
                  <a:srgbClr val="005000"/>
                </a:solidFill>
              </a:rPr>
            </a:br>
            <a:endParaRPr lang="ru-RU" sz="3200" b="1" dirty="0">
              <a:ln w="11430"/>
              <a:solidFill>
                <a:srgbClr val="005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_BodoniNova" pitchFamily="18" charset="-5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714356"/>
            <a:ext cx="59766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Молодцы!</a:t>
            </a:r>
            <a:endParaRPr lang="ru-RU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Picture 2" descr="http://ds11.detkin-club.ru/images/events/%2520otrisovanniy.jpg_height%3D400%26width%3D390_5828b174bfbc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286125"/>
            <a:ext cx="3200400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C0000"/>
      </a:hlink>
      <a:folHlink>
        <a:srgbClr val="974806"/>
      </a:folHlink>
    </a:clrScheme>
    <a:fontScheme name="Другая 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996</TotalTime>
  <Words>167</Words>
  <Application>Microsoft Office PowerPoint</Application>
  <PresentationFormat>Экран (4:3)</PresentationFormat>
  <Paragraphs>82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a_BodoniNova</vt:lpstr>
      <vt:lpstr>Arial</vt:lpstr>
      <vt:lpstr>Calibri</vt:lpstr>
      <vt:lpstr>Monotype Corsiva</vt:lpstr>
      <vt:lpstr>MV Boli</vt:lpstr>
      <vt:lpstr>Times New Roman</vt:lpstr>
      <vt:lpstr>Wingdings</vt:lpstr>
      <vt:lpstr>Тема Office</vt:lpstr>
      <vt:lpstr>Окружающий мир</vt:lpstr>
      <vt:lpstr>Отгадай загадки.</vt:lpstr>
      <vt:lpstr>Презентация PowerPoint</vt:lpstr>
      <vt:lpstr>Тема: Что такое природа.</vt:lpstr>
      <vt:lpstr>ОКРУЖАЮЩИЙ МИР</vt:lpstr>
      <vt:lpstr>Презентация PowerPoint</vt:lpstr>
      <vt:lpstr>НАЙДИ ЛИШНЕЕ</vt:lpstr>
      <vt:lpstr>Природа</vt:lpstr>
      <vt:lpstr>Презентация PowerPoint</vt:lpstr>
      <vt:lpstr>   СРАВНИТЕЛЬНАЯ ТАБЛИЦА  </vt:lpstr>
      <vt:lpstr>Отличия живой природы от неживой</vt:lpstr>
      <vt:lpstr>Презентация PowerPoint</vt:lpstr>
      <vt:lpstr>ПРИЗНАКИ ЖИВОЙ ПРИРОДЫ</vt:lpstr>
      <vt:lpstr>ОКРУЖАЮЩИЙ МИР</vt:lpstr>
      <vt:lpstr>Посмотри, мой милый друг что находится вокруг? Небо светло- голубое,                                                                    Солнце светит золотое,                                                                   Ветер листьями играет,                                                                 Тучка в небе проплывает,                                                                  Поле, речка и трава.                                                               Горы, воздух и листва,                                                                  Птицы, звери и леса,                                                                     Человек и время года-                                                                     Это все вокруг ПРИРОДА! </vt:lpstr>
      <vt:lpstr>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PC-4</cp:lastModifiedBy>
  <cp:revision>35</cp:revision>
  <dcterms:created xsi:type="dcterms:W3CDTF">2014-08-08T16:01:14Z</dcterms:created>
  <dcterms:modified xsi:type="dcterms:W3CDTF">2025-04-10T09:56:19Z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463285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