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0A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31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09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771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09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752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96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776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669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848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368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115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549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957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258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995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486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718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D55DF2B-3D13-4245-B7C3-C3778628D0B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EF9376-C904-45D5-B0B8-34B2127E1A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43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Превращение буквы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Подготовила учитель логопед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Лобастова Н. И.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КОГОБУ ШИ ОВЗ</a:t>
            </a:r>
            <a:b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пгт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Арбаж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794" t="26923" r="70548" b="58654"/>
          <a:stretch>
            <a:fillRect/>
          </a:stretch>
        </p:blipFill>
        <p:spPr bwMode="auto">
          <a:xfrm>
            <a:off x="915912" y="2422442"/>
            <a:ext cx="394337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3698" y="880387"/>
            <a:ext cx="6798734" cy="130386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Comic Sans MS" panose="030F0702030302020204" pitchFamily="66" charset="0"/>
              </a:rPr>
              <a:t>          Преврати букву Л в букву А</a:t>
            </a:r>
            <a:endParaRPr lang="ru-RU" sz="2400" dirty="0">
              <a:latin typeface="Comic Sans MS" panose="030F0702030302020204" pitchFamily="66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78417" y="4186157"/>
            <a:ext cx="571504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Дуга 9"/>
          <p:cNvSpPr/>
          <p:nvPr/>
        </p:nvSpPr>
        <p:spPr>
          <a:xfrm>
            <a:off x="7036611" y="4479248"/>
            <a:ext cx="1214446" cy="914400"/>
          </a:xfrm>
          <a:prstGeom prst="arc">
            <a:avLst>
              <a:gd name="adj1" fmla="val 17558348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 rot="15838709">
            <a:off x="4732872" y="3013117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16200000" flipV="1">
            <a:off x="5610120" y="4571188"/>
            <a:ext cx="1000132" cy="8556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6110186" y="2918975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7040682" y="2836188"/>
            <a:ext cx="644530" cy="214314"/>
            <a:chOff x="6643702" y="4572008"/>
            <a:chExt cx="644530" cy="214314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6357950" y="4429132"/>
            <a:ext cx="1214446" cy="357190"/>
            <a:chOff x="5429256" y="4357694"/>
            <a:chExt cx="1214446" cy="357190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536849"/>
            <a:ext cx="1584176" cy="18611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1590" y="742477"/>
            <a:ext cx="1631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Выбери подходящий элемент и щёлкни по нему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991" y="533231"/>
            <a:ext cx="1585216" cy="1909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-0.47395 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98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28356" t="26731" r="48630" b="58653"/>
          <a:stretch>
            <a:fillRect/>
          </a:stretch>
        </p:blipFill>
        <p:spPr bwMode="auto">
          <a:xfrm>
            <a:off x="1000100" y="2000240"/>
            <a:ext cx="378997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251118" cy="108490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Comic Sans MS" panose="030F0702030302020204" pitchFamily="66" charset="0"/>
              </a:rPr>
              <a:t>С в О</a:t>
            </a:r>
            <a:endParaRPr lang="ru-RU" sz="3200" b="1" dirty="0">
              <a:latin typeface="Comic Sans MS" panose="030F0702030302020204" pitchFamily="66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 flipH="1" flipV="1">
            <a:off x="7216397" y="3642123"/>
            <a:ext cx="85646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Дуга 6"/>
          <p:cNvSpPr/>
          <p:nvPr/>
        </p:nvSpPr>
        <p:spPr>
          <a:xfrm>
            <a:off x="6715140" y="4214818"/>
            <a:ext cx="1502862" cy="936171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5457860" y="2573930"/>
            <a:ext cx="2334553" cy="510638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6200000" flipV="1">
            <a:off x="6303978" y="4268789"/>
            <a:ext cx="1023945" cy="105887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5643570" y="2928934"/>
            <a:ext cx="1131558" cy="109708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5786446" y="5000636"/>
            <a:ext cx="644530" cy="214314"/>
            <a:chOff x="6643702" y="4572008"/>
            <a:chExt cx="644530" cy="214314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5482129" y="4793799"/>
            <a:ext cx="1214446" cy="357190"/>
            <a:chOff x="5429256" y="4357694"/>
            <a:chExt cx="1214446" cy="357190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547028"/>
            <a:ext cx="1553629" cy="1847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-0.47761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О в Ю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5" name="Дуга 4"/>
          <p:cNvSpPr/>
          <p:nvPr/>
        </p:nvSpPr>
        <p:spPr>
          <a:xfrm rot="2988058">
            <a:off x="6740216" y="3805015"/>
            <a:ext cx="1214446" cy="914400"/>
          </a:xfrm>
          <a:prstGeom prst="arc">
            <a:avLst>
              <a:gd name="adj1" fmla="val 15852555"/>
              <a:gd name="adj2" fmla="val 5326672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6250793" y="2393149"/>
            <a:ext cx="1928826" cy="928694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643570" y="3429000"/>
            <a:ext cx="914400" cy="1357322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/>
          <a:srcRect l="50988" t="26820" r="26638" b="58173"/>
          <a:stretch>
            <a:fillRect/>
          </a:stretch>
        </p:blipFill>
        <p:spPr bwMode="auto">
          <a:xfrm>
            <a:off x="1214414" y="2214554"/>
            <a:ext cx="321452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6108711" y="3678239"/>
            <a:ext cx="1357322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>
            <a:off x="7286644" y="3571876"/>
            <a:ext cx="571504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5786446" y="2857496"/>
            <a:ext cx="644530" cy="214314"/>
            <a:chOff x="6643702" y="4572008"/>
            <a:chExt cx="644530" cy="214314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Группа 11"/>
          <p:cNvGrpSpPr/>
          <p:nvPr/>
        </p:nvGrpSpPr>
        <p:grpSpPr>
          <a:xfrm>
            <a:off x="6072198" y="5000636"/>
            <a:ext cx="1214446" cy="357190"/>
            <a:chOff x="5429256" y="4357694"/>
            <a:chExt cx="1214446" cy="357190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804" y="535146"/>
            <a:ext cx="1483111" cy="1858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5415 -0.0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2 0.00023 L -0.59584 0.000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У в Х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429520" y="3286124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Дуга 4"/>
          <p:cNvSpPr/>
          <p:nvPr/>
        </p:nvSpPr>
        <p:spPr>
          <a:xfrm>
            <a:off x="6715140" y="3714752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6185935" y="2557450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786446" y="2786058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71918" t="26700" r="3424" b="58173"/>
          <a:stretch>
            <a:fillRect/>
          </a:stretch>
        </p:blipFill>
        <p:spPr bwMode="auto">
          <a:xfrm>
            <a:off x="1214414" y="2500306"/>
            <a:ext cx="335109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5822165" y="4107661"/>
            <a:ext cx="785818" cy="4286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6658294" y="4171952"/>
            <a:ext cx="644530" cy="214314"/>
            <a:chOff x="6643702" y="4572008"/>
            <a:chExt cx="644530" cy="214314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6262180" y="4993489"/>
            <a:ext cx="1550179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245" y="549055"/>
            <a:ext cx="1438230" cy="17334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90" y="549055"/>
            <a:ext cx="1488277" cy="18258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-0.33716 -0.014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-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Г в Т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5" name="Дуга 4"/>
          <p:cNvSpPr/>
          <p:nvPr/>
        </p:nvSpPr>
        <p:spPr>
          <a:xfrm>
            <a:off x="6858016" y="3925557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 rot="772092">
            <a:off x="6439839" y="2664448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5428462" y="3215480"/>
            <a:ext cx="1000132" cy="8556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6357950" y="2857496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5833" t="44705" r="71848" b="40865"/>
          <a:stretch>
            <a:fillRect/>
          </a:stretch>
        </p:blipFill>
        <p:spPr bwMode="auto">
          <a:xfrm>
            <a:off x="1525760" y="2460637"/>
            <a:ext cx="27146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5643570" y="3071810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6858016" y="4500570"/>
            <a:ext cx="644530" cy="214314"/>
            <a:chOff x="6643702" y="4572008"/>
            <a:chExt cx="644530" cy="214314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5500694" y="4643446"/>
            <a:ext cx="1214446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27905" r="1"/>
          <a:stretch/>
        </p:blipFill>
        <p:spPr>
          <a:xfrm>
            <a:off x="6679421" y="575572"/>
            <a:ext cx="1886302" cy="184084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2" y="554747"/>
            <a:ext cx="1460987" cy="17917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5.55112E-17 L -0.3967 -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Г в Е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5" name="Дуга 4"/>
          <p:cNvSpPr/>
          <p:nvPr/>
        </p:nvSpPr>
        <p:spPr>
          <a:xfrm>
            <a:off x="6858016" y="4357694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6140363" y="2503197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5428462" y="3858422"/>
            <a:ext cx="1000132" cy="8556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5929322" y="2857496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5833" t="44705" r="71848" b="40865"/>
          <a:stretch>
            <a:fillRect/>
          </a:stretch>
        </p:blipFill>
        <p:spPr bwMode="auto">
          <a:xfrm>
            <a:off x="1428728" y="2428868"/>
            <a:ext cx="27146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7358082" y="3500438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357950" y="4214818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>
            <a:off x="7358082" y="3929066"/>
            <a:ext cx="644530" cy="214314"/>
            <a:chOff x="6643702" y="4572008"/>
            <a:chExt cx="644530" cy="214314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6072198" y="5143512"/>
            <a:ext cx="1214446" cy="357190"/>
            <a:chOff x="5429256" y="4357694"/>
            <a:chExt cx="1214446" cy="357190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701" y="535880"/>
            <a:ext cx="1547155" cy="18362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76" y="484493"/>
            <a:ext cx="1553617" cy="1905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 L -0.52882 0.010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0093 L -0.41944 0.00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Г в П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5008" y="3357562"/>
            <a:ext cx="714380" cy="285752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Дуга 4"/>
          <p:cNvSpPr/>
          <p:nvPr/>
        </p:nvSpPr>
        <p:spPr>
          <a:xfrm>
            <a:off x="6858016" y="3929066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 rot="776672">
            <a:off x="6656440" y="2700165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786446" y="3929066"/>
            <a:ext cx="642942" cy="1000132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5833" t="44705" r="71848" b="40865"/>
          <a:stretch>
            <a:fillRect/>
          </a:stretch>
        </p:blipFill>
        <p:spPr bwMode="auto">
          <a:xfrm>
            <a:off x="1581128" y="2509830"/>
            <a:ext cx="27146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6108711" y="3821115"/>
            <a:ext cx="1214446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7143768" y="3429000"/>
            <a:ext cx="785818" cy="214314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>
            <a:off x="6607189" y="4850245"/>
            <a:ext cx="644530" cy="214314"/>
            <a:chOff x="6643702" y="4572008"/>
            <a:chExt cx="644530" cy="214314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5786446" y="2714620"/>
            <a:ext cx="1214446" cy="357190"/>
            <a:chOff x="5429256" y="4357694"/>
            <a:chExt cx="1214446" cy="357190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6642" y="492696"/>
            <a:ext cx="1601134" cy="19143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491214"/>
            <a:ext cx="1554305" cy="1906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-0.37621 -0.010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0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Г в Б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286644" y="3000372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олилиния 5"/>
          <p:cNvSpPr/>
          <p:nvPr/>
        </p:nvSpPr>
        <p:spPr>
          <a:xfrm>
            <a:off x="6089073" y="4859063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6287307" y="3958520"/>
            <a:ext cx="1000132" cy="8556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 rot="16200000">
            <a:off x="6082288" y="2343285"/>
            <a:ext cx="778671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l="5833" t="44705" r="71848" b="40865"/>
          <a:stretch>
            <a:fillRect/>
          </a:stretch>
        </p:blipFill>
        <p:spPr bwMode="auto">
          <a:xfrm>
            <a:off x="1571604" y="2571744"/>
            <a:ext cx="27146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Дуга 4"/>
          <p:cNvSpPr/>
          <p:nvPr/>
        </p:nvSpPr>
        <p:spPr>
          <a:xfrm>
            <a:off x="7072330" y="3500438"/>
            <a:ext cx="1000132" cy="914400"/>
          </a:xfrm>
          <a:prstGeom prst="arc">
            <a:avLst>
              <a:gd name="adj1" fmla="val 14273630"/>
              <a:gd name="adj2" fmla="val 7607820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5822165" y="4422637"/>
            <a:ext cx="644530" cy="214314"/>
            <a:chOff x="6643702" y="4572008"/>
            <a:chExt cx="644530" cy="214314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5752316" y="3501523"/>
            <a:ext cx="1214446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408" y="492894"/>
            <a:ext cx="1486811" cy="18559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47" y="470311"/>
            <a:ext cx="1537490" cy="18855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-0.51719 0.00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П в Д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6818897" y="3260864"/>
            <a:ext cx="571504" cy="42862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Дуга 4"/>
          <p:cNvSpPr/>
          <p:nvPr/>
        </p:nvSpPr>
        <p:spPr>
          <a:xfrm>
            <a:off x="6607983" y="3742588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5828745" y="2585852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579626" y="2910044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4110" t="62501" r="71233" b="22115"/>
          <a:stretch>
            <a:fillRect/>
          </a:stretch>
        </p:blipFill>
        <p:spPr bwMode="auto">
          <a:xfrm>
            <a:off x="928662" y="2714620"/>
            <a:ext cx="30003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6893735" y="4174886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5500694" y="4357694"/>
            <a:ext cx="1214446" cy="357190"/>
            <a:chOff x="5429256" y="4357694"/>
            <a:chExt cx="1214446" cy="35719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6897498" y="2527956"/>
            <a:ext cx="644530" cy="214314"/>
            <a:chOff x="6643702" y="4572008"/>
            <a:chExt cx="644530" cy="214314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506" y="549953"/>
            <a:ext cx="1493845" cy="18320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1" y="541539"/>
            <a:ext cx="1554900" cy="1840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L -0.39618 -0.00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Г в Д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7402401" y="3293272"/>
            <a:ext cx="454278" cy="35719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Дуга 4"/>
          <p:cNvSpPr/>
          <p:nvPr/>
        </p:nvSpPr>
        <p:spPr>
          <a:xfrm>
            <a:off x="6893735" y="3927478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5939114" y="5044738"/>
            <a:ext cx="1743651" cy="427325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215074" y="2928934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5833" t="44705" r="71848" b="40865"/>
          <a:stretch>
            <a:fillRect/>
          </a:stretch>
        </p:blipFill>
        <p:spPr bwMode="auto">
          <a:xfrm>
            <a:off x="1475656" y="2341548"/>
            <a:ext cx="27146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2" name="Группа 11"/>
          <p:cNvGrpSpPr/>
          <p:nvPr/>
        </p:nvGrpSpPr>
        <p:grpSpPr>
          <a:xfrm>
            <a:off x="5857884" y="4286256"/>
            <a:ext cx="1214446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" name="Прямая соединительная линия 6"/>
          <p:cNvCxnSpPr/>
          <p:nvPr/>
        </p:nvCxnSpPr>
        <p:spPr>
          <a:xfrm flipH="1" flipV="1">
            <a:off x="5715008" y="2928934"/>
            <a:ext cx="9120" cy="122014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6893735" y="2667708"/>
            <a:ext cx="644530" cy="214314"/>
            <a:chOff x="6643702" y="4572008"/>
            <a:chExt cx="644530" cy="214314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037" y="530284"/>
            <a:ext cx="1553484" cy="190519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97" y="472932"/>
            <a:ext cx="1547731" cy="1898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27465 0.00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3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396 -0.0039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Р в В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979842" y="3284539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олилиния 5"/>
          <p:cNvSpPr/>
          <p:nvPr/>
        </p:nvSpPr>
        <p:spPr>
          <a:xfrm rot="1742210">
            <a:off x="6710866" y="2860940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6624512" y="4208446"/>
            <a:ext cx="1000132" cy="8556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5857884" y="3000372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51957" t="63050" r="28082" b="22939"/>
          <a:stretch>
            <a:fillRect/>
          </a:stretch>
        </p:blipFill>
        <p:spPr bwMode="auto">
          <a:xfrm>
            <a:off x="1500166" y="2357430"/>
            <a:ext cx="278608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Группа 9"/>
          <p:cNvGrpSpPr/>
          <p:nvPr/>
        </p:nvGrpSpPr>
        <p:grpSpPr>
          <a:xfrm rot="16200000">
            <a:off x="6035685" y="4529122"/>
            <a:ext cx="644530" cy="214314"/>
            <a:chOff x="6643702" y="4572008"/>
            <a:chExt cx="644530" cy="214314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5643570" y="2643182"/>
            <a:ext cx="1214446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 l="59634" t="66283" r="35205" b="29765"/>
          <a:stretch>
            <a:fillRect/>
          </a:stretch>
        </p:blipFill>
        <p:spPr bwMode="auto">
          <a:xfrm>
            <a:off x="7358082" y="3786190"/>
            <a:ext cx="85725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774" y="494431"/>
            <a:ext cx="1585511" cy="1863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572401"/>
            <a:ext cx="1531116" cy="17850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11022E-16 L -0.52083 -0.0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Р в Ф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429520" y="3429000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олилиния 5"/>
          <p:cNvSpPr/>
          <p:nvPr/>
        </p:nvSpPr>
        <p:spPr>
          <a:xfrm rot="657830">
            <a:off x="6173848" y="2625489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7014701" y="4675275"/>
            <a:ext cx="857256" cy="78581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7249445" y="3750471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l="51957" t="63050" r="28082" b="22939"/>
          <a:stretch>
            <a:fillRect/>
          </a:stretch>
        </p:blipFill>
        <p:spPr bwMode="auto">
          <a:xfrm>
            <a:off x="1643042" y="2500306"/>
            <a:ext cx="278608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Дуга 4"/>
          <p:cNvSpPr/>
          <p:nvPr/>
        </p:nvSpPr>
        <p:spPr>
          <a:xfrm flipH="1">
            <a:off x="6621791" y="5021719"/>
            <a:ext cx="857256" cy="714380"/>
          </a:xfrm>
          <a:prstGeom prst="arc">
            <a:avLst>
              <a:gd name="adj1" fmla="val 14273630"/>
              <a:gd name="adj2" fmla="val 7174359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7259586" y="2552046"/>
            <a:ext cx="644530" cy="214314"/>
            <a:chOff x="6643702" y="4572008"/>
            <a:chExt cx="644530" cy="214314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 rot="18839665">
            <a:off x="6014567" y="4546901"/>
            <a:ext cx="1214446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/>
          <a:srcRect l="59634" t="66283" r="35205" b="29765"/>
          <a:stretch>
            <a:fillRect/>
          </a:stretch>
        </p:blipFill>
        <p:spPr bwMode="auto">
          <a:xfrm flipH="1">
            <a:off x="6143636" y="3214686"/>
            <a:ext cx="78581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447" y="548033"/>
            <a:ext cx="1689088" cy="178689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20" y="557363"/>
            <a:ext cx="1625216" cy="1844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47466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Ш в Щ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5" name="Дуга 4"/>
          <p:cNvSpPr/>
          <p:nvPr/>
        </p:nvSpPr>
        <p:spPr>
          <a:xfrm>
            <a:off x="6929454" y="3500438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6286512" y="2500306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V="1">
            <a:off x="5536413" y="4536289"/>
            <a:ext cx="1071570" cy="4286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5786446" y="2928934"/>
            <a:ext cx="785818" cy="928694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5747" t="80839" r="72704" b="4538"/>
          <a:stretch>
            <a:fillRect/>
          </a:stretch>
        </p:blipFill>
        <p:spPr bwMode="auto">
          <a:xfrm>
            <a:off x="1357290" y="2500306"/>
            <a:ext cx="280825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Группа 13"/>
          <p:cNvGrpSpPr/>
          <p:nvPr/>
        </p:nvGrpSpPr>
        <p:grpSpPr>
          <a:xfrm>
            <a:off x="6572264" y="4500570"/>
            <a:ext cx="644530" cy="214314"/>
            <a:chOff x="6643702" y="4572008"/>
            <a:chExt cx="644530" cy="214314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/>
        </p:nvGrpSpPr>
        <p:grpSpPr>
          <a:xfrm>
            <a:off x="6715140" y="5143512"/>
            <a:ext cx="1214446" cy="357190"/>
            <a:chOff x="5429256" y="4357694"/>
            <a:chExt cx="1214446" cy="357190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8663" y="612926"/>
            <a:ext cx="1458970" cy="18016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43" y="561822"/>
            <a:ext cx="1411693" cy="1787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L -0.41146 -0.0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1437889" y="2803330"/>
            <a:ext cx="2421372" cy="2323578"/>
          </a:xfrm>
          <a:prstGeom prst="rect">
            <a:avLst/>
          </a:prstGeom>
          <a:solidFill>
            <a:schemeClr val="bg1"/>
          </a:solidFill>
          <a:ln w="38100">
            <a:solidFill>
              <a:srgbClr val="FC0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Группа 39"/>
          <p:cNvGrpSpPr/>
          <p:nvPr/>
        </p:nvGrpSpPr>
        <p:grpSpPr>
          <a:xfrm>
            <a:off x="1632263" y="2864752"/>
            <a:ext cx="2148099" cy="2143140"/>
            <a:chOff x="1214414" y="2500306"/>
            <a:chExt cx="2357454" cy="214314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 l="30528" t="81800" r="52446" b="5837"/>
            <a:stretch>
              <a:fillRect/>
            </a:stretch>
          </p:blipFill>
          <p:spPr bwMode="auto">
            <a:xfrm>
              <a:off x="1500166" y="2500306"/>
              <a:ext cx="2071702" cy="214314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cxnSp>
          <p:nvCxnSpPr>
            <p:cNvPr id="24" name="Прямая соединительная линия 23"/>
            <p:cNvCxnSpPr/>
            <p:nvPr/>
          </p:nvCxnSpPr>
          <p:spPr>
            <a:xfrm rot="5400000">
              <a:off x="215076" y="3499644"/>
              <a:ext cx="1999470" cy="79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10800000">
              <a:off x="1214414" y="2500306"/>
              <a:ext cx="2071702" cy="158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Ц в Щ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143768" y="3571876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Дуга 4"/>
          <p:cNvSpPr/>
          <p:nvPr/>
        </p:nvSpPr>
        <p:spPr>
          <a:xfrm>
            <a:off x="6573791" y="4143380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 rot="760551">
            <a:off x="6347125" y="2812485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046067" y="3051540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5772123" y="3296804"/>
            <a:ext cx="572298" cy="1216034"/>
            <a:chOff x="5142710" y="3214686"/>
            <a:chExt cx="572298" cy="1216034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5400000" flipH="1" flipV="1">
              <a:off x="4535487" y="3821909"/>
              <a:ext cx="1215240" cy="79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143504" y="4429132"/>
              <a:ext cx="57150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Группа 10"/>
          <p:cNvGrpSpPr/>
          <p:nvPr/>
        </p:nvGrpSpPr>
        <p:grpSpPr>
          <a:xfrm>
            <a:off x="5689701" y="2763446"/>
            <a:ext cx="644530" cy="214314"/>
            <a:chOff x="6643702" y="4572008"/>
            <a:chExt cx="644530" cy="214314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 rot="9885536">
            <a:off x="5875153" y="4710597"/>
            <a:ext cx="1214446" cy="357190"/>
            <a:chOff x="5429256" y="4357694"/>
            <a:chExt cx="1214446" cy="357190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240" y="548727"/>
            <a:ext cx="1458970" cy="18016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51" y="548727"/>
            <a:ext cx="1495936" cy="1757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44444E-6 L -0.41649 0.005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3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4" y="915337"/>
            <a:ext cx="4512332" cy="1303867"/>
          </a:xfrm>
        </p:spPr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Ь в Ы</a:t>
            </a:r>
            <a:endParaRPr lang="ru-RU" dirty="0">
              <a:latin typeface="Comic Sans MS" panose="030F0702030302020204" pitchFamily="66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429520" y="3429000"/>
            <a:ext cx="642942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Дуга 4"/>
          <p:cNvSpPr/>
          <p:nvPr/>
        </p:nvSpPr>
        <p:spPr>
          <a:xfrm>
            <a:off x="6822297" y="3948145"/>
            <a:ext cx="1214446" cy="914400"/>
          </a:xfrm>
          <a:prstGeom prst="arc">
            <a:avLst>
              <a:gd name="adj1" fmla="val 14273630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6089073" y="2527797"/>
            <a:ext cx="1886527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143636" y="2928934"/>
            <a:ext cx="914400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51119" t="81015" r="27831" b="4209"/>
          <a:stretch>
            <a:fillRect/>
          </a:stretch>
        </p:blipFill>
        <p:spPr bwMode="auto">
          <a:xfrm>
            <a:off x="1500166" y="2500306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5001422" y="3713958"/>
            <a:ext cx="128588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6209143" y="4410904"/>
            <a:ext cx="644530" cy="214314"/>
            <a:chOff x="6643702" y="4572008"/>
            <a:chExt cx="644530" cy="214314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 rot="10047371">
            <a:off x="6096833" y="4684886"/>
            <a:ext cx="1214446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68" y="509771"/>
            <a:ext cx="1448553" cy="184110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/>
          <a:srcRect l="2255" t="6079" r="49468" b="8270"/>
          <a:stretch/>
        </p:blipFill>
        <p:spPr>
          <a:xfrm>
            <a:off x="611560" y="692696"/>
            <a:ext cx="720080" cy="1512168"/>
          </a:xfrm>
          <a:prstGeom prst="rect">
            <a:avLst/>
          </a:prstGeom>
        </p:spPr>
      </p:pic>
      <p:grpSp>
        <p:nvGrpSpPr>
          <p:cNvPr id="36" name="Группа 35"/>
          <p:cNvGrpSpPr/>
          <p:nvPr/>
        </p:nvGrpSpPr>
        <p:grpSpPr>
          <a:xfrm>
            <a:off x="603311" y="603012"/>
            <a:ext cx="1317662" cy="1756743"/>
            <a:chOff x="1551278" y="583686"/>
            <a:chExt cx="1317662" cy="1756743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1581224" y="583686"/>
              <a:ext cx="1287716" cy="1730188"/>
              <a:chOff x="547980" y="626406"/>
              <a:chExt cx="1287716" cy="1592798"/>
            </a:xfrm>
          </p:grpSpPr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547980" y="626406"/>
                <a:ext cx="1257770" cy="0"/>
              </a:xfrm>
              <a:prstGeom prst="line">
                <a:avLst/>
              </a:prstGeom>
              <a:ln w="38100">
                <a:solidFill>
                  <a:srgbClr val="FC0A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flipH="1" flipV="1">
                <a:off x="1805750" y="626406"/>
                <a:ext cx="29946" cy="1592798"/>
              </a:xfrm>
              <a:prstGeom prst="line">
                <a:avLst/>
              </a:prstGeom>
              <a:ln w="38100">
                <a:solidFill>
                  <a:srgbClr val="FC0A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547980" y="2219204"/>
                <a:ext cx="1257770" cy="0"/>
              </a:xfrm>
              <a:prstGeom prst="line">
                <a:avLst/>
              </a:prstGeom>
              <a:ln w="38100">
                <a:solidFill>
                  <a:srgbClr val="FC0A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Прямая соединительная линия 32"/>
            <p:cNvCxnSpPr/>
            <p:nvPr/>
          </p:nvCxnSpPr>
          <p:spPr>
            <a:xfrm>
              <a:off x="1551278" y="619690"/>
              <a:ext cx="16265" cy="1720739"/>
            </a:xfrm>
            <a:prstGeom prst="line">
              <a:avLst/>
            </a:prstGeom>
            <a:ln w="38100">
              <a:solidFill>
                <a:srgbClr val="FC0A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Ь в Ъ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51119" t="81015" r="27831" b="4209"/>
          <a:stretch>
            <a:fillRect/>
          </a:stretch>
        </p:blipFill>
        <p:spPr bwMode="auto">
          <a:xfrm>
            <a:off x="1714480" y="2571744"/>
            <a:ext cx="25003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286512" y="3143248"/>
            <a:ext cx="428628" cy="158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Дуга 5"/>
          <p:cNvSpPr/>
          <p:nvPr/>
        </p:nvSpPr>
        <p:spPr>
          <a:xfrm rot="1203980">
            <a:off x="6757076" y="3932849"/>
            <a:ext cx="1433080" cy="914400"/>
          </a:xfrm>
          <a:prstGeom prst="arc">
            <a:avLst>
              <a:gd name="adj1" fmla="val 15113564"/>
              <a:gd name="adj2" fmla="val 480109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112073" y="2593864"/>
            <a:ext cx="2063389" cy="498763"/>
          </a:xfrm>
          <a:custGeom>
            <a:avLst/>
            <a:gdLst>
              <a:gd name="connsiteX0" fmla="*/ 0 w 1886527"/>
              <a:gd name="connsiteY0" fmla="*/ 0 h 498763"/>
              <a:gd name="connsiteX1" fmla="*/ 1676400 w 1886527"/>
              <a:gd name="connsiteY1" fmla="*/ 346363 h 498763"/>
              <a:gd name="connsiteX2" fmla="*/ 1260764 w 1886527"/>
              <a:gd name="connsiteY2" fmla="*/ 498763 h 498763"/>
              <a:gd name="connsiteX3" fmla="*/ 1260764 w 1886527"/>
              <a:gd name="connsiteY3" fmla="*/ 498763 h 49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6527" h="498763">
                <a:moveTo>
                  <a:pt x="0" y="0"/>
                </a:moveTo>
                <a:cubicBezTo>
                  <a:pt x="733136" y="131618"/>
                  <a:pt x="1466273" y="263236"/>
                  <a:pt x="1676400" y="346363"/>
                </a:cubicBezTo>
                <a:cubicBezTo>
                  <a:pt x="1886527" y="429490"/>
                  <a:pt x="1260764" y="498763"/>
                  <a:pt x="1260764" y="498763"/>
                </a:cubicBezTo>
                <a:lnTo>
                  <a:pt x="1260764" y="498763"/>
                </a:ln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16200000" flipV="1">
            <a:off x="6718640" y="3818544"/>
            <a:ext cx="1000132" cy="5715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6000760" y="3786190"/>
            <a:ext cx="1000125" cy="107157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 flipV="1">
            <a:off x="7143768" y="3214686"/>
            <a:ext cx="644530" cy="214314"/>
            <a:chOff x="6643702" y="4572008"/>
            <a:chExt cx="644530" cy="214314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6643702" y="4572008"/>
              <a:ext cx="642942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7180281" y="4678371"/>
              <a:ext cx="214314" cy="158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6393662" y="5072074"/>
            <a:ext cx="1214446" cy="357190"/>
            <a:chOff x="5429256" y="4357694"/>
            <a:chExt cx="1214446" cy="35719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5500694" y="4357694"/>
              <a:ext cx="107157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16200000" flipV="1">
              <a:off x="6429388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 flipH="1" flipV="1">
              <a:off x="5286380" y="4500570"/>
              <a:ext cx="357190" cy="71438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192" y="466161"/>
            <a:ext cx="1669036" cy="1975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43143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78547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Литература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/>
          <a:srcRect r="3206" b="63041"/>
          <a:stretch/>
        </p:blipFill>
        <p:spPr bwMode="auto">
          <a:xfrm>
            <a:off x="827584" y="2636912"/>
            <a:ext cx="77366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719</TotalTime>
  <Words>73</Words>
  <Application>Microsoft Office PowerPoint</Application>
  <PresentationFormat>Экран (4:3)</PresentationFormat>
  <Paragraphs>22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Comic Sans MS</vt:lpstr>
      <vt:lpstr>Garamond</vt:lpstr>
      <vt:lpstr>Натуральные материалы</vt:lpstr>
      <vt:lpstr>Превращение буквы</vt:lpstr>
      <vt:lpstr>          Преврати букву Л в букву А</vt:lpstr>
      <vt:lpstr>С в О</vt:lpstr>
      <vt:lpstr>О в Ю</vt:lpstr>
      <vt:lpstr>У в Х</vt:lpstr>
      <vt:lpstr>Г в Т</vt:lpstr>
      <vt:lpstr>Г в Е</vt:lpstr>
      <vt:lpstr>Г в П</vt:lpstr>
      <vt:lpstr>Г в Б</vt:lpstr>
      <vt:lpstr>П в Д</vt:lpstr>
      <vt:lpstr>Г в Д</vt:lpstr>
      <vt:lpstr>Р в В</vt:lpstr>
      <vt:lpstr>Р в Ф</vt:lpstr>
      <vt:lpstr>Ш в Щ</vt:lpstr>
      <vt:lpstr>Ц в Щ</vt:lpstr>
      <vt:lpstr>Ь в Ы</vt:lpstr>
      <vt:lpstr>Ь в Ъ</vt:lpstr>
      <vt:lpstr>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Надежда</cp:lastModifiedBy>
  <cp:revision>69</cp:revision>
  <dcterms:created xsi:type="dcterms:W3CDTF">2025-04-02T10:22:02Z</dcterms:created>
  <dcterms:modified xsi:type="dcterms:W3CDTF">2025-04-10T16:38:39Z</dcterms:modified>
</cp:coreProperties>
</file>