
<file path=[Content_Types].xml><?xml version="1.0" encoding="utf-8"?>
<Types xmlns="http://schemas.openxmlformats.org/package/2006/content-types">
  <Default Extension="png" ContentType="image/png"/>
  <Default Extension="jfif" ContentType="image/jpeg"/>
  <Default Extension="webp" ContentType="vide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3" r:id="rId15"/>
    <p:sldId id="268" r:id="rId16"/>
    <p:sldId id="269" r:id="rId17"/>
    <p:sldId id="270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39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41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956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000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60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159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95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2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87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848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32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3554F-AA84-4D59-9413-B61A6D8F56B0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081F3-1D76-4048-A522-C31AFAB49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4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hyperlink" Target="&#1074;&#1080;&#1082;&#1090;&#1086;&#1088;&#1080;&#1085;&#1072;.pptx#-1,34,10" TargetMode="External"/><Relationship Id="rId18" Type="http://schemas.openxmlformats.org/officeDocument/2006/relationships/hyperlink" Target="&#1074;&#1080;&#1082;&#1090;&#1086;&#1088;&#1080;&#1085;&#1072;.pptx#-1,25,20" TargetMode="External"/><Relationship Id="rId26" Type="http://schemas.openxmlformats.org/officeDocument/2006/relationships/hyperlink" Target="&#1074;&#1080;&#1082;&#1090;&#1086;&#1088;&#1080;&#1085;&#1072;.pptx#-1,16,30" TargetMode="External"/><Relationship Id="rId39" Type="http://schemas.openxmlformats.org/officeDocument/2006/relationships/hyperlink" Target="&#1074;&#1080;&#1082;&#1090;&#1086;&#1088;&#1080;&#1085;&#1072;.pptx#-1,23,50" TargetMode="External"/><Relationship Id="rId21" Type="http://schemas.openxmlformats.org/officeDocument/2006/relationships/hyperlink" Target="&#1074;&#1080;&#1082;&#1090;&#1086;&#1088;&#1080;&#1085;&#1072;.pptx#-1,11,30" TargetMode="External"/><Relationship Id="rId34" Type="http://schemas.openxmlformats.org/officeDocument/2006/relationships/hyperlink" Target="&#1074;&#1080;&#1082;&#1090;&#1086;&#1088;&#1080;&#1085;&#1072;.pptx#-1,12,40" TargetMode="External"/><Relationship Id="rId7" Type="http://schemas.openxmlformats.org/officeDocument/2006/relationships/hyperlink" Target="&#1074;&#1080;&#1082;&#1090;&#1086;&#1088;&#1080;&#1085;&#1072;.pptx#-1,9,10" TargetMode="External"/><Relationship Id="rId12" Type="http://schemas.openxmlformats.org/officeDocument/2006/relationships/hyperlink" Target="&#1074;&#1080;&#1082;&#1090;&#1086;&#1088;&#1080;&#1085;&#1072;.pptx#-1,29,10" TargetMode="External"/><Relationship Id="rId17" Type="http://schemas.openxmlformats.org/officeDocument/2006/relationships/hyperlink" Target="&#1074;&#1080;&#1082;&#1090;&#1086;&#1088;&#1080;&#1085;&#1072;.pptx#-1,10,20" TargetMode="External"/><Relationship Id="rId25" Type="http://schemas.openxmlformats.org/officeDocument/2006/relationships/hyperlink" Target="&#1074;&#1080;&#1082;&#1090;&#1086;&#1088;&#1080;&#1085;&#1072;.pptx#-1,21,30" TargetMode="External"/><Relationship Id="rId33" Type="http://schemas.openxmlformats.org/officeDocument/2006/relationships/hyperlink" Target="&#1074;&#1080;&#1082;&#1090;&#1086;&#1088;&#1080;&#1085;&#1072;.pptx#-1,17,40" TargetMode="External"/><Relationship Id="rId38" Type="http://schemas.openxmlformats.org/officeDocument/2006/relationships/hyperlink" Target="&#1074;&#1080;&#1082;&#1090;&#1086;&#1088;&#1080;&#1085;&#1072;.pptx#-1,28,50" TargetMode="External"/><Relationship Id="rId2" Type="http://schemas.openxmlformats.org/officeDocument/2006/relationships/hyperlink" Target="&#1074;&#1080;&#1082;&#1090;&#1086;&#1088;&#1080;&#1085;&#1072;.pptx#-1,4,10" TargetMode="External"/><Relationship Id="rId16" Type="http://schemas.openxmlformats.org/officeDocument/2006/relationships/hyperlink" Target="&#1074;&#1080;&#1082;&#1090;&#1086;&#1088;&#1080;&#1085;&#1072;.pptx#-1,15,20" TargetMode="External"/><Relationship Id="rId20" Type="http://schemas.openxmlformats.org/officeDocument/2006/relationships/hyperlink" Target="&#1074;&#1080;&#1082;&#1090;&#1086;&#1088;&#1080;&#1085;&#1072;.pptx#-1,35,20" TargetMode="Externa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&#1074;&#1080;&#1082;&#1090;&#1086;&#1088;&#1080;&#1085;&#1072;.pptx#-1,8,50" TargetMode="External"/><Relationship Id="rId11" Type="http://schemas.openxmlformats.org/officeDocument/2006/relationships/hyperlink" Target="&#1074;&#1080;&#1082;&#1090;&#1086;&#1088;&#1080;&#1085;&#1072;.pptx#-1,24,10" TargetMode="External"/><Relationship Id="rId24" Type="http://schemas.openxmlformats.org/officeDocument/2006/relationships/hyperlink" Target="&#1074;&#1080;&#1082;&#1090;&#1086;&#1088;&#1080;&#1085;&#1072;.pptx#-1,26,30" TargetMode="External"/><Relationship Id="rId32" Type="http://schemas.openxmlformats.org/officeDocument/2006/relationships/hyperlink" Target="&#1074;&#1080;&#1082;&#1090;&#1086;&#1088;&#1080;&#1085;&#1072;.pptx#-1,22,40" TargetMode="External"/><Relationship Id="rId37" Type="http://schemas.openxmlformats.org/officeDocument/2006/relationships/hyperlink" Target="&#1074;&#1080;&#1082;&#1090;&#1086;&#1088;&#1080;&#1085;&#1072;.pptx#-1,33,50" TargetMode="External"/><Relationship Id="rId40" Type="http://schemas.openxmlformats.org/officeDocument/2006/relationships/hyperlink" Target="&#1074;&#1080;&#1082;&#1090;&#1086;&#1088;&#1080;&#1085;&#1072;.pptx#-1,13,50" TargetMode="External"/><Relationship Id="rId5" Type="http://schemas.openxmlformats.org/officeDocument/2006/relationships/hyperlink" Target="&#1074;&#1080;&#1082;&#1090;&#1086;&#1088;&#1080;&#1085;&#1072;.pptx#-1,7,40" TargetMode="External"/><Relationship Id="rId15" Type="http://schemas.openxmlformats.org/officeDocument/2006/relationships/image" Target="../media/image3.png"/><Relationship Id="rId23" Type="http://schemas.openxmlformats.org/officeDocument/2006/relationships/hyperlink" Target="&#1074;&#1080;&#1082;&#1090;&#1086;&#1088;&#1080;&#1085;&#1072;.pptx#-1,31,30" TargetMode="External"/><Relationship Id="rId28" Type="http://schemas.openxmlformats.org/officeDocument/2006/relationships/hyperlink" Target="&#1074;&#1080;&#1082;&#1090;&#1086;&#1088;&#1080;&#1085;&#1072;.pptx#-1,37,40" TargetMode="External"/><Relationship Id="rId36" Type="http://schemas.openxmlformats.org/officeDocument/2006/relationships/image" Target="../media/image6.png"/><Relationship Id="rId10" Type="http://schemas.openxmlformats.org/officeDocument/2006/relationships/hyperlink" Target="&#1074;&#1080;&#1082;&#1090;&#1086;&#1088;&#1080;&#1085;&#1072;.pptx#-1,19,10" TargetMode="External"/><Relationship Id="rId19" Type="http://schemas.openxmlformats.org/officeDocument/2006/relationships/hyperlink" Target="&#1074;&#1080;&#1082;&#1090;&#1086;&#1088;&#1080;&#1085;&#1072;.pptx#-1,30,20" TargetMode="External"/><Relationship Id="rId31" Type="http://schemas.openxmlformats.org/officeDocument/2006/relationships/hyperlink" Target="&#1074;&#1080;&#1082;&#1090;&#1086;&#1088;&#1080;&#1085;&#1072;.pptx#-1,27,40" TargetMode="External"/><Relationship Id="rId4" Type="http://schemas.openxmlformats.org/officeDocument/2006/relationships/hyperlink" Target="&#1074;&#1080;&#1082;&#1090;&#1086;&#1088;&#1080;&#1085;&#1072;.pptx#-1,6,30" TargetMode="External"/><Relationship Id="rId9" Type="http://schemas.openxmlformats.org/officeDocument/2006/relationships/image" Target="../media/image2.png"/><Relationship Id="rId14" Type="http://schemas.openxmlformats.org/officeDocument/2006/relationships/hyperlink" Target="&#1074;&#1080;&#1082;&#1090;&#1086;&#1088;&#1080;&#1085;&#1072;.pptx#-1,20,20" TargetMode="External"/><Relationship Id="rId22" Type="http://schemas.openxmlformats.org/officeDocument/2006/relationships/image" Target="../media/image4.png"/><Relationship Id="rId27" Type="http://schemas.openxmlformats.org/officeDocument/2006/relationships/hyperlink" Target="&#1074;&#1080;&#1082;&#1090;&#1086;&#1088;&#1080;&#1085;&#1072;.pptx#-1,36,30" TargetMode="External"/><Relationship Id="rId30" Type="http://schemas.openxmlformats.org/officeDocument/2006/relationships/hyperlink" Target="&#1074;&#1080;&#1082;&#1090;&#1086;&#1088;&#1080;&#1085;&#1072;.pptx#-1,32,40" TargetMode="External"/><Relationship Id="rId35" Type="http://schemas.openxmlformats.org/officeDocument/2006/relationships/hyperlink" Target="&#1074;&#1080;&#1082;&#1090;&#1086;&#1088;&#1080;&#1085;&#1072;.pptx#-1,38,50" TargetMode="External"/><Relationship Id="rId8" Type="http://schemas.openxmlformats.org/officeDocument/2006/relationships/hyperlink" Target="&#1074;&#1080;&#1082;&#1090;&#1086;&#1088;&#1080;&#1085;&#1072;.pptx#-1,14,10" TargetMode="External"/><Relationship Id="rId3" Type="http://schemas.openxmlformats.org/officeDocument/2006/relationships/hyperlink" Target="&#1074;&#1080;&#1082;&#1090;&#1086;&#1088;&#1080;&#1085;&#1072;.pptx#-1,5,2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ebp"/><Relationship Id="rId1" Type="http://schemas.microsoft.com/office/2007/relationships/media" Target="../media/media1.webp"/><Relationship Id="rId5" Type="http://schemas.openxmlformats.org/officeDocument/2006/relationships/slide" Target="slide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ebp"/><Relationship Id="rId1" Type="http://schemas.microsoft.com/office/2007/relationships/media" Target="../media/media2.webp"/><Relationship Id="rId5" Type="http://schemas.openxmlformats.org/officeDocument/2006/relationships/slide" Target="slide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ebp"/><Relationship Id="rId1" Type="http://schemas.microsoft.com/office/2007/relationships/media" Target="../media/media3.webp"/><Relationship Id="rId6" Type="http://schemas.openxmlformats.org/officeDocument/2006/relationships/image" Target="../media/image15.png"/><Relationship Id="rId5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ebp"/><Relationship Id="rId1" Type="http://schemas.microsoft.com/office/2007/relationships/media" Target="../media/media4.webp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2" Type="http://schemas.openxmlformats.org/officeDocument/2006/relationships/image" Target="../media/image39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&#1074;&#1080;&#1082;&#1090;&#1086;&#1088;&#1080;&#1085;&#1072;.pptx#-1,3,&#1055;&#1088;&#1077;&#1079;&#1077;&#1085;&#1090;&#1072;&#1094;&#1080;&#1103; PowerPoin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8000" y="384979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ВИКТОРИНА </a:t>
            </a:r>
            <a:br>
              <a:rPr lang="ru-RU" b="1" dirty="0" smtClean="0"/>
            </a:br>
            <a:r>
              <a:rPr lang="ru-RU" b="1" dirty="0" smtClean="0"/>
              <a:t>«ХИМИЯ ВОКРУГ </a:t>
            </a:r>
            <a:r>
              <a:rPr lang="ru-RU" b="1" smtClean="0"/>
              <a:t>НАС»</a:t>
            </a:r>
            <a:br>
              <a:rPr lang="ru-RU" b="1" smtClean="0"/>
            </a:br>
            <a:r>
              <a:rPr lang="ru-RU" b="1" smtClean="0"/>
              <a:t>8-9 КЛАССЫ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993" y="-126124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1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690688"/>
            <a:ext cx="10515600" cy="459975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СИНИЙ </a:t>
            </a:r>
            <a:r>
              <a:rPr lang="ru-RU" sz="6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РАУНД</a:t>
            </a:r>
          </a:p>
          <a:p>
            <a:pPr algn="ctr"/>
            <a:r>
              <a:rPr lang="ru-RU" dirty="0"/>
              <a:t>Команды по очереди выбирают себе область знаний и цену вопроса в соответствии с таблицей. Вопрос зачитывает ведущий. На обдумывание дается 5 – 10 с. При правильном ответе команда получает баллы в соответствии с ценой вопроса. Если команда, выбравшая вопрос затрудняется с ответом, то игра переходит в индивидуальную, и каждый участник игры может набирать баллы, подняв сигнальную карточку. </a:t>
            </a:r>
            <a:r>
              <a:rPr lang="ru-RU"/>
              <a:t>Если на данный вопрос нет ответа, то его дает ведущий.</a:t>
            </a:r>
          </a:p>
          <a:p>
            <a:pPr algn="ctr"/>
            <a:endParaRPr lang="ru-RU" sz="6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50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2248" y="268015"/>
            <a:ext cx="4240924" cy="7725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Металлы и неметаллы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2248" y="1182415"/>
            <a:ext cx="4272455" cy="7252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Химические загадки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2248" y="2096817"/>
            <a:ext cx="4272455" cy="6621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Закончите фразу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2248" y="2948155"/>
            <a:ext cx="4272455" cy="7094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Верите ли вы, что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2248" y="3941379"/>
            <a:ext cx="4272455" cy="756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Первоначальные химические понятия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2248" y="4966137"/>
            <a:ext cx="4272456" cy="804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Превращение без превращений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2248" y="5896302"/>
            <a:ext cx="4351283" cy="819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Узнай вещество или элемент</a:t>
            </a:r>
            <a:endParaRPr lang="ru-RU" sz="3200" dirty="0"/>
          </a:p>
        </p:txBody>
      </p:sp>
      <p:sp>
        <p:nvSpPr>
          <p:cNvPr id="11" name="Скругленный прямоугольник 10">
            <a:hlinkClick r:id="rId2" action="ppaction://hlinkpres?slideindex=4&amp;slidetitle=10"/>
          </p:cNvPr>
          <p:cNvSpPr/>
          <p:nvPr/>
        </p:nvSpPr>
        <p:spPr>
          <a:xfrm>
            <a:off x="4761186" y="301804"/>
            <a:ext cx="1182414" cy="772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10</a:t>
            </a:r>
            <a:endParaRPr lang="ru-RU" sz="3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132786" y="268015"/>
            <a:ext cx="1198180" cy="772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3" action="ppaction://hlinkpres?slideindex=5&amp;slidetitle=20"/>
              </a:rPr>
              <a:t>20</a:t>
            </a:r>
            <a:endParaRPr lang="ru-RU" sz="32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83213" y="268015"/>
            <a:ext cx="1182415" cy="772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4" action="ppaction://hlinkpres?slideindex=6&amp;slidetitle=30"/>
              </a:rPr>
              <a:t>30</a:t>
            </a:r>
            <a:endParaRPr lang="ru-RU" sz="3200" dirty="0"/>
          </a:p>
        </p:txBody>
      </p:sp>
      <p:sp>
        <p:nvSpPr>
          <p:cNvPr id="15" name="Скругленный прямоугольник 14">
            <a:hlinkClick r:id="rId5" action="ppaction://hlinkpres?slideindex=7&amp;slidetitle=40"/>
          </p:cNvPr>
          <p:cNvSpPr/>
          <p:nvPr/>
        </p:nvSpPr>
        <p:spPr>
          <a:xfrm>
            <a:off x="8970579" y="268015"/>
            <a:ext cx="1213945" cy="772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40</a:t>
            </a:r>
            <a:endParaRPr lang="ru-RU" sz="3200" dirty="0"/>
          </a:p>
        </p:txBody>
      </p:sp>
      <p:sp>
        <p:nvSpPr>
          <p:cNvPr id="16" name="Скругленный прямоугольник 15">
            <a:hlinkClick r:id="rId6" action="ppaction://hlinkpres?slideindex=8&amp;slidetitle=50"/>
          </p:cNvPr>
          <p:cNvSpPr/>
          <p:nvPr/>
        </p:nvSpPr>
        <p:spPr>
          <a:xfrm>
            <a:off x="10452538" y="268015"/>
            <a:ext cx="1135117" cy="772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50</a:t>
            </a:r>
            <a:endParaRPr lang="ru-RU" sz="32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61186" y="1182415"/>
            <a:ext cx="1182414" cy="772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hlinkClick r:id="rId7" action="ppaction://hlinkpres?slideindex=9&amp;slidetitle=10"/>
              </a:rPr>
              <a:t>10</a:t>
            </a:r>
            <a:endParaRPr lang="ru-RU" sz="3200" dirty="0"/>
          </a:p>
        </p:txBody>
      </p:sp>
      <p:pic>
        <p:nvPicPr>
          <p:cNvPr id="18" name="Рисунок 17">
            <a:hlinkClick r:id="rId8" action="ppaction://hlinkpres?slideindex=14&amp;slidetitle=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8680" y="2096815"/>
            <a:ext cx="1194920" cy="883997"/>
          </a:xfrm>
          <a:prstGeom prst="rect">
            <a:avLst/>
          </a:prstGeom>
        </p:spPr>
      </p:pic>
      <p:pic>
        <p:nvPicPr>
          <p:cNvPr id="19" name="Рисунок 18">
            <a:hlinkClick r:id="rId10" action="ppaction://hlinkpres?slideindex=19&amp;slidetitle=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186" y="3011215"/>
            <a:ext cx="1194920" cy="883997"/>
          </a:xfrm>
          <a:prstGeom prst="rect">
            <a:avLst/>
          </a:prstGeom>
        </p:spPr>
      </p:pic>
      <p:pic>
        <p:nvPicPr>
          <p:cNvPr id="20" name="Рисунок 19">
            <a:hlinkClick r:id="rId11" action="ppaction://hlinkpres?slideindex=24&amp;slidetitle=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186" y="3909849"/>
            <a:ext cx="1194920" cy="883997"/>
          </a:xfrm>
          <a:prstGeom prst="rect">
            <a:avLst/>
          </a:prstGeom>
        </p:spPr>
      </p:pic>
      <p:pic>
        <p:nvPicPr>
          <p:cNvPr id="21" name="Рисунок 20">
            <a:hlinkClick r:id="rId12" action="ppaction://hlinkpres?slideindex=29&amp;slidetitle=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2717" y="4981905"/>
            <a:ext cx="1194920" cy="883997"/>
          </a:xfrm>
          <a:prstGeom prst="rect">
            <a:avLst/>
          </a:prstGeom>
        </p:spPr>
      </p:pic>
      <p:pic>
        <p:nvPicPr>
          <p:cNvPr id="22" name="Рисунок 21">
            <a:hlinkClick r:id="rId13" action="ppaction://hlinkpres?slideindex=34&amp;slidetitle=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2717" y="5974003"/>
            <a:ext cx="1194920" cy="883997"/>
          </a:xfrm>
          <a:prstGeom prst="rect">
            <a:avLst/>
          </a:prstGeom>
        </p:spPr>
      </p:pic>
      <p:pic>
        <p:nvPicPr>
          <p:cNvPr id="23" name="Рисунок 22">
            <a:hlinkClick r:id="rId14" action="ppaction://hlinkpres?slideindex=20&amp;slidetitle=20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25271" y="3011215"/>
            <a:ext cx="1213209" cy="883997"/>
          </a:xfrm>
          <a:prstGeom prst="rect">
            <a:avLst/>
          </a:prstGeom>
        </p:spPr>
      </p:pic>
      <p:pic>
        <p:nvPicPr>
          <p:cNvPr id="24" name="Рисунок 23">
            <a:hlinkClick r:id="rId16" action="ppaction://hlinkpres?slideindex=15&amp;slidetitle=20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32786" y="2100375"/>
            <a:ext cx="1213209" cy="883997"/>
          </a:xfrm>
          <a:prstGeom prst="rect">
            <a:avLst/>
          </a:prstGeom>
        </p:spPr>
      </p:pic>
      <p:pic>
        <p:nvPicPr>
          <p:cNvPr id="25" name="Рисунок 24">
            <a:hlinkClick r:id="rId17" action="ppaction://hlinkpres?slideindex=10&amp;slidetitle=20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11763" y="1210189"/>
            <a:ext cx="1213209" cy="883997"/>
          </a:xfrm>
          <a:prstGeom prst="rect">
            <a:avLst/>
          </a:prstGeom>
        </p:spPr>
      </p:pic>
      <p:pic>
        <p:nvPicPr>
          <p:cNvPr id="26" name="Рисунок 25">
            <a:hlinkClick r:id="rId18" action="ppaction://hlinkpres?slideindex=25&amp;slidetitle=20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39224" y="3941379"/>
            <a:ext cx="1213209" cy="883997"/>
          </a:xfrm>
          <a:prstGeom prst="rect">
            <a:avLst/>
          </a:prstGeom>
        </p:spPr>
      </p:pic>
      <p:pic>
        <p:nvPicPr>
          <p:cNvPr id="27" name="Рисунок 26">
            <a:hlinkClick r:id="rId19" action="ppaction://hlinkpres?slideindex=30&amp;slidetitle=20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11764" y="4981905"/>
            <a:ext cx="1213209" cy="883997"/>
          </a:xfrm>
          <a:prstGeom prst="rect">
            <a:avLst/>
          </a:prstGeom>
        </p:spPr>
      </p:pic>
      <p:pic>
        <p:nvPicPr>
          <p:cNvPr id="28" name="Рисунок 27">
            <a:hlinkClick r:id="rId20" action="ppaction://hlinkpres?slideindex=35&amp;slidetitle=20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5999" y="5973534"/>
            <a:ext cx="1213209" cy="883997"/>
          </a:xfrm>
          <a:prstGeom prst="rect">
            <a:avLst/>
          </a:prstGeom>
        </p:spPr>
      </p:pic>
      <p:pic>
        <p:nvPicPr>
          <p:cNvPr id="29" name="Рисунок 28">
            <a:hlinkClick r:id="rId21" action="ppaction://hlinkpres?slideindex=11&amp;slidetitle=30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51683" y="1210189"/>
            <a:ext cx="1194920" cy="883997"/>
          </a:xfrm>
          <a:prstGeom prst="rect">
            <a:avLst/>
          </a:prstGeom>
        </p:spPr>
      </p:pic>
      <p:pic>
        <p:nvPicPr>
          <p:cNvPr id="30" name="Рисунок 29">
            <a:hlinkClick r:id="rId23" action="ppaction://hlinkpres?slideindex=31&amp;slidetitle=30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79325" y="4926158"/>
            <a:ext cx="1194920" cy="883997"/>
          </a:xfrm>
          <a:prstGeom prst="rect">
            <a:avLst/>
          </a:prstGeom>
        </p:spPr>
      </p:pic>
      <p:pic>
        <p:nvPicPr>
          <p:cNvPr id="31" name="Рисунок 30">
            <a:hlinkClick r:id="rId24" action="ppaction://hlinkpres?slideindex=26&amp;slidetitle=30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76960" y="3978629"/>
            <a:ext cx="1194920" cy="883997"/>
          </a:xfrm>
          <a:prstGeom prst="rect">
            <a:avLst/>
          </a:prstGeom>
        </p:spPr>
      </p:pic>
      <p:pic>
        <p:nvPicPr>
          <p:cNvPr id="32" name="Рисунок 31">
            <a:hlinkClick r:id="rId25" action="ppaction://hlinkpres?slideindex=21&amp;slidetitle=30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18370" y="3094633"/>
            <a:ext cx="1194920" cy="883997"/>
          </a:xfrm>
          <a:prstGeom prst="rect">
            <a:avLst/>
          </a:prstGeom>
        </p:spPr>
      </p:pic>
      <p:pic>
        <p:nvPicPr>
          <p:cNvPr id="33" name="Рисунок 32">
            <a:hlinkClick r:id="rId26" action="ppaction://hlinkpres?slideindex=16&amp;slidetitle=30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76960" y="2101041"/>
            <a:ext cx="1194920" cy="883997"/>
          </a:xfrm>
          <a:prstGeom prst="rect">
            <a:avLst/>
          </a:prstGeom>
        </p:spPr>
      </p:pic>
      <p:pic>
        <p:nvPicPr>
          <p:cNvPr id="34" name="Рисунок 33">
            <a:hlinkClick r:id="rId27" action="ppaction://hlinkpres?slideindex=36&amp;slidetitle=30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618370" y="5970857"/>
            <a:ext cx="1194920" cy="883997"/>
          </a:xfrm>
          <a:prstGeom prst="rect">
            <a:avLst/>
          </a:prstGeom>
        </p:spPr>
      </p:pic>
      <p:pic>
        <p:nvPicPr>
          <p:cNvPr id="35" name="Рисунок 34">
            <a:hlinkClick r:id="rId28" action="ppaction://hlinkpres?slideindex=37&amp;slidetitle=40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042258" y="5888414"/>
            <a:ext cx="1225402" cy="883997"/>
          </a:xfrm>
          <a:prstGeom prst="rect">
            <a:avLst/>
          </a:prstGeom>
        </p:spPr>
      </p:pic>
      <p:pic>
        <p:nvPicPr>
          <p:cNvPr id="36" name="Рисунок 35">
            <a:hlinkClick r:id="rId30" action="ppaction://hlinkpres?slideindex=32&amp;slidetitle=40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042258" y="4919870"/>
            <a:ext cx="1225402" cy="883997"/>
          </a:xfrm>
          <a:prstGeom prst="rect">
            <a:avLst/>
          </a:prstGeom>
        </p:spPr>
      </p:pic>
      <p:pic>
        <p:nvPicPr>
          <p:cNvPr id="37" name="Рисунок 36">
            <a:hlinkClick r:id="rId31" action="ppaction://hlinkpres?slideindex=27&amp;slidetitle=40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956757" y="4002841"/>
            <a:ext cx="1225402" cy="883997"/>
          </a:xfrm>
          <a:prstGeom prst="rect">
            <a:avLst/>
          </a:prstGeom>
        </p:spPr>
      </p:pic>
      <p:pic>
        <p:nvPicPr>
          <p:cNvPr id="38" name="Рисунок 37">
            <a:hlinkClick r:id="rId32" action="ppaction://hlinkpres?slideindex=22&amp;slidetitle=40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995015" y="3095762"/>
            <a:ext cx="1225402" cy="883997"/>
          </a:xfrm>
          <a:prstGeom prst="rect">
            <a:avLst/>
          </a:prstGeom>
        </p:spPr>
      </p:pic>
      <p:pic>
        <p:nvPicPr>
          <p:cNvPr id="39" name="Рисунок 38">
            <a:hlinkClick r:id="rId33" action="ppaction://hlinkpres?slideindex=17&amp;slidetitle=40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995015" y="2127218"/>
            <a:ext cx="1225402" cy="883997"/>
          </a:xfrm>
          <a:prstGeom prst="rect">
            <a:avLst/>
          </a:prstGeom>
        </p:spPr>
      </p:pic>
      <p:pic>
        <p:nvPicPr>
          <p:cNvPr id="40" name="Рисунок 39">
            <a:hlinkClick r:id="rId34" action="ppaction://hlinkpres?slideindex=12&amp;slidetitle=40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970579" y="1210189"/>
            <a:ext cx="1225402" cy="883997"/>
          </a:xfrm>
          <a:prstGeom prst="rect">
            <a:avLst/>
          </a:prstGeom>
        </p:spPr>
      </p:pic>
      <p:pic>
        <p:nvPicPr>
          <p:cNvPr id="41" name="Рисунок 40">
            <a:hlinkClick r:id="rId35" action="ppaction://hlinkpres?slideindex=38&amp;slidetitle=50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441508" y="5974003"/>
            <a:ext cx="1146147" cy="883997"/>
          </a:xfrm>
          <a:prstGeom prst="rect">
            <a:avLst/>
          </a:prstGeom>
        </p:spPr>
      </p:pic>
      <p:pic>
        <p:nvPicPr>
          <p:cNvPr id="42" name="Рисунок 41">
            <a:hlinkClick r:id="rId37" action="ppaction://hlinkpres?slideindex=33&amp;slidetitle=50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441507" y="4981904"/>
            <a:ext cx="1146147" cy="883997"/>
          </a:xfrm>
          <a:prstGeom prst="rect">
            <a:avLst/>
          </a:prstGeom>
        </p:spPr>
      </p:pic>
      <p:pic>
        <p:nvPicPr>
          <p:cNvPr id="43" name="Рисунок 42">
            <a:hlinkClick r:id="rId38" action="ppaction://hlinkpres?slideindex=28&amp;slidetitle=50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394457" y="4102836"/>
            <a:ext cx="1146147" cy="883997"/>
          </a:xfrm>
          <a:prstGeom prst="rect">
            <a:avLst/>
          </a:prstGeom>
        </p:spPr>
      </p:pic>
      <p:pic>
        <p:nvPicPr>
          <p:cNvPr id="44" name="Рисунок 43">
            <a:hlinkClick r:id="rId39" action="ppaction://hlinkpres?slideindex=23&amp;slidetitle=50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415984" y="3164211"/>
            <a:ext cx="1146147" cy="883997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420900" y="2177041"/>
            <a:ext cx="1146147" cy="883997"/>
          </a:xfrm>
          <a:prstGeom prst="rect">
            <a:avLst/>
          </a:prstGeom>
        </p:spPr>
      </p:pic>
      <p:pic>
        <p:nvPicPr>
          <p:cNvPr id="46" name="Рисунок 45">
            <a:hlinkClick r:id="rId40" action="ppaction://hlinkpres?slideindex=13&amp;slidetitle=50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399973" y="1243221"/>
            <a:ext cx="1146147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0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6572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chemeClr val="accent5">
                    <a:lumMod val="50000"/>
                  </a:schemeClr>
                </a:solidFill>
              </a:rPr>
              <a:t>10</a:t>
            </a:r>
            <a:endParaRPr lang="ru-RU" sz="6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234" y="117420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/>
              <a:t>Назовите металл, вызывающий “лихорадку”</a:t>
            </a:r>
          </a:p>
          <a:p>
            <a:pPr marL="0" indent="0">
              <a:buNone/>
            </a:pPr>
            <a:r>
              <a:rPr lang="ru-RU" sz="7200" dirty="0" smtClean="0">
                <a:solidFill>
                  <a:srgbClr val="FFC000"/>
                </a:solidFill>
              </a:rPr>
              <a:t>ЗОЛОТО</a:t>
            </a:r>
            <a:endParaRPr lang="ru-RU" sz="7200" dirty="0">
              <a:solidFill>
                <a:srgbClr val="FFC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807" y="1848171"/>
            <a:ext cx="6800193" cy="5009829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189186" y="6038193"/>
            <a:ext cx="1087821" cy="81980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38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20</a:t>
            </a:r>
            <a:endParaRPr lang="ru-RU" sz="6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/>
              <a:t>Какой неметалл придает твердость и белизну зубной эмали?</a:t>
            </a:r>
            <a:r>
              <a:rPr lang="ru-RU" sz="44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72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Фтор</a:t>
            </a:r>
            <a:endParaRPr lang="ru-RU" sz="7200" dirty="0"/>
          </a:p>
          <a:p>
            <a:pPr marL="0" indent="0">
              <a:buNone/>
            </a:pPr>
            <a:endParaRPr lang="ru-RU" sz="7200" dirty="0"/>
          </a:p>
        </p:txBody>
      </p:sp>
      <p:pic>
        <p:nvPicPr>
          <p:cNvPr id="4" name="Q-QBCgKJAjGI33sxREVhinijfWZsBIqAU7VCFoAgmc5u4CNZDUv048VsRkrB3iZe67g6R6vV9T9pBVRTauSE1AC8QVlC10UxjcswOwhfbZpt72AleUaThFTsThPsHL7rHd5YaSY6hJ2MP0kekJRqHvuFAVKvqoYuC2QOeVKx0KJh_SIPCoN1E6_4EzBxYUumbNVyWm99ptNCvzVu6yq25An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74051" y="3263354"/>
            <a:ext cx="5179749" cy="2913609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rId5" action="ppaction://hlinksldjump" highlightClick="1"/>
          </p:cNvPr>
          <p:cNvSpPr/>
          <p:nvPr/>
        </p:nvSpPr>
        <p:spPr>
          <a:xfrm>
            <a:off x="551793" y="5849007"/>
            <a:ext cx="1213945" cy="100899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42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30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Какой неметалл был назван “элементом жизни и мысли”? </a:t>
            </a:r>
            <a:endParaRPr lang="ru-RU" sz="4400" dirty="0" smtClean="0">
              <a:solidFill>
                <a:srgbClr val="0070C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ru-RU" sz="4400" i="1" dirty="0">
              <a:solidFill>
                <a:srgbClr val="0070C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Фосфор</a:t>
            </a:r>
            <a:endParaRPr lang="ru-RU" sz="8000" dirty="0"/>
          </a:p>
        </p:txBody>
      </p:sp>
      <p:pic>
        <p:nvPicPr>
          <p:cNvPr id="4" name="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54414" y="3409826"/>
            <a:ext cx="6025000" cy="3087812"/>
          </a:xfrm>
          <a:prstGeom prst="rect">
            <a:avLst/>
          </a:prstGeom>
        </p:spPr>
      </p:pic>
      <p:sp>
        <p:nvSpPr>
          <p:cNvPr id="6" name="Управляющая кнопка: домой 5">
            <a:hlinkClick r:id="rId5" action="ppaction://hlinksldjump" highlightClick="1"/>
          </p:cNvPr>
          <p:cNvSpPr/>
          <p:nvPr/>
        </p:nvSpPr>
        <p:spPr>
          <a:xfrm>
            <a:off x="838200" y="5896303"/>
            <a:ext cx="1211317" cy="96169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53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40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3248" y="1447253"/>
            <a:ext cx="10515600" cy="4351338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0070C0"/>
                </a:solidFill>
              </a:rPr>
              <a:t>Какой металл может болеть “чумой</a:t>
            </a:r>
            <a:r>
              <a:rPr lang="ru-RU" sz="4800" dirty="0" smtClean="0">
                <a:solidFill>
                  <a:srgbClr val="0070C0"/>
                </a:solidFill>
              </a:rPr>
              <a:t>”?</a:t>
            </a:r>
          </a:p>
          <a:p>
            <a:pPr marL="0" indent="0">
              <a:buNone/>
            </a:pPr>
            <a:endParaRPr lang="ru-RU" sz="4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sz="48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4800" dirty="0" smtClean="0">
                <a:solidFill>
                  <a:srgbClr val="0070C0"/>
                </a:solidFill>
              </a:rPr>
              <a:t>ОЛОВО </a:t>
            </a:r>
            <a:endParaRPr lang="ru-RU" sz="48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593" y="2427890"/>
            <a:ext cx="4240267" cy="4240267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633248" y="5798591"/>
            <a:ext cx="1132490" cy="105940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47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097" y="2644007"/>
            <a:ext cx="5615972" cy="42139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87" y="89064"/>
            <a:ext cx="10515600" cy="959178"/>
          </a:xfrm>
        </p:spPr>
        <p:txBody>
          <a:bodyPr>
            <a:normAutofit/>
          </a:bodyPr>
          <a:lstStyle/>
          <a:p>
            <a:r>
              <a:rPr lang="ru-RU" sz="5400" dirty="0" smtClean="0"/>
              <a:t>50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14400"/>
            <a:ext cx="11288110" cy="5123793"/>
          </a:xfrm>
        </p:spPr>
        <p:txBody>
          <a:bodyPr/>
          <a:lstStyle/>
          <a:p>
            <a:r>
              <a:rPr lang="ru-RU" dirty="0"/>
              <a:t>Если верить древнему историку, то во времена похода Александра Македонского в Индию офицеры его армии страдали желудочно- кишечными заболеваниями гораздо реже, чем солдаты, еда и питье были у них одинаковые, а вот металлическая посуда разная. Из какого чудодейственного металла была изготовлена офицерская посуда? 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6600" b="1" dirty="0" smtClean="0"/>
              <a:t>СЕРЕБРО</a:t>
            </a:r>
            <a:endParaRPr lang="ru-RU" sz="6600" b="1" dirty="0"/>
          </a:p>
        </p:txBody>
      </p:sp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583324" y="5864772"/>
            <a:ext cx="1292773" cy="9932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34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2696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10</a:t>
            </a:r>
            <a:endParaRPr lang="ru-RU" sz="54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093" y="1087822"/>
            <a:ext cx="10515600" cy="4351338"/>
          </a:xfrm>
        </p:spPr>
        <p:txBody>
          <a:bodyPr>
            <a:normAutofit/>
          </a:bodyPr>
          <a:lstStyle/>
          <a:p>
            <a:r>
              <a:rPr lang="ru-RU" sz="5400" dirty="0"/>
              <a:t>Гость из космоса пришел в воде приют себе нашел</a:t>
            </a:r>
            <a:r>
              <a:rPr lang="ru-RU" sz="5400" dirty="0" smtClean="0"/>
              <a:t>.</a:t>
            </a:r>
          </a:p>
          <a:p>
            <a:endParaRPr lang="ru-RU" sz="5400" dirty="0"/>
          </a:p>
          <a:p>
            <a:endParaRPr lang="ru-RU" sz="5400" dirty="0" smtClean="0"/>
          </a:p>
          <a:p>
            <a:r>
              <a:rPr lang="ru-RU" sz="5400" dirty="0" smtClean="0">
                <a:solidFill>
                  <a:srgbClr val="FF0000"/>
                </a:solidFill>
              </a:rPr>
              <a:t>ВОДОРОД </a:t>
            </a: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710" y="2620734"/>
            <a:ext cx="6390290" cy="4237266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378069" y="6339254"/>
            <a:ext cx="624254" cy="51874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5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233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4421" y="1100411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Давно известна человеку.</a:t>
            </a:r>
          </a:p>
          <a:p>
            <a:pPr marL="0" indent="0">
              <a:buNone/>
            </a:pPr>
            <a:r>
              <a:rPr lang="ru-RU" dirty="0"/>
              <a:t>Она тягуча и красна.</a:t>
            </a:r>
          </a:p>
          <a:p>
            <a:pPr marL="0" indent="0">
              <a:buNone/>
            </a:pPr>
            <a:r>
              <a:rPr lang="ru-RU" dirty="0"/>
              <a:t>Еще по бронзовому веку</a:t>
            </a:r>
          </a:p>
          <a:p>
            <a:pPr marL="0" indent="0">
              <a:buNone/>
            </a:pPr>
            <a:r>
              <a:rPr lang="ru-RU" dirty="0"/>
              <a:t>Знакома в сплавах всем </a:t>
            </a:r>
            <a:r>
              <a:rPr lang="ru-RU" dirty="0" smtClean="0"/>
              <a:t>она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8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МЕДЬ</a:t>
            </a:r>
            <a:endParaRPr lang="ru-RU" sz="8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324" y="2932386"/>
            <a:ext cx="7004171" cy="3659406"/>
          </a:xfrm>
          <a:prstGeom prst="rect">
            <a:avLst/>
          </a:prstGeom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362607" y="5864772"/>
            <a:ext cx="1229710" cy="9932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99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592" y="2822028"/>
            <a:ext cx="7183408" cy="40096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8461"/>
          </a:xfrm>
        </p:spPr>
        <p:txBody>
          <a:bodyPr>
            <a:normAutofit fontScale="90000"/>
          </a:bodyPr>
          <a:lstStyle/>
          <a:p>
            <a:r>
              <a:rPr lang="ru-RU" sz="7200" b="1" dirty="0" smtClean="0">
                <a:solidFill>
                  <a:srgbClr val="0070C0"/>
                </a:solidFill>
              </a:rPr>
              <a:t>30</a:t>
            </a:r>
            <a:endParaRPr lang="ru-RU" sz="72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469" y="1103586"/>
            <a:ext cx="10515600" cy="4351338"/>
          </a:xfrm>
        </p:spPr>
        <p:txBody>
          <a:bodyPr/>
          <a:lstStyle/>
          <a:p>
            <a:r>
              <a:rPr lang="ru-RU" dirty="0"/>
              <a:t>Меня в составе мрамора найди,</a:t>
            </a:r>
          </a:p>
          <a:p>
            <a:r>
              <a:rPr lang="ru-RU" dirty="0"/>
              <a:t>Я твердость придаю кости,</a:t>
            </a:r>
          </a:p>
          <a:p>
            <a:r>
              <a:rPr lang="ru-RU" dirty="0"/>
              <a:t>В составе извести еще меня найдешь</a:t>
            </a:r>
          </a:p>
          <a:p>
            <a:r>
              <a:rPr lang="ru-RU" dirty="0"/>
              <a:t>Теперь меня ты, верно, назовешь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6000" dirty="0" smtClean="0">
                <a:solidFill>
                  <a:srgbClr val="0070C0"/>
                </a:solidFill>
              </a:rPr>
              <a:t>КАЛЬЦИЙ</a:t>
            </a:r>
            <a:endParaRPr lang="ru-RU" sz="6000" dirty="0">
              <a:solidFill>
                <a:srgbClr val="0070C0"/>
              </a:solidFill>
            </a:endParaRPr>
          </a:p>
        </p:txBody>
      </p:sp>
      <p:pic>
        <p:nvPicPr>
          <p:cNvPr id="5" name="Рисунок 4">
            <a:hlinkClick r:id="rId3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54" y="5825749"/>
            <a:ext cx="124369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2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0070C0"/>
                </a:solidFill>
              </a:rPr>
              <a:t>40</a:t>
            </a:r>
            <a:endParaRPr lang="ru-RU" sz="60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642" y="1584107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Я крылатый элемент</a:t>
            </a:r>
          </a:p>
          <a:p>
            <a:r>
              <a:rPr lang="ru-RU" dirty="0"/>
              <a:t>В небеса лечу на керосине,</a:t>
            </a:r>
          </a:p>
          <a:p>
            <a:r>
              <a:rPr lang="ru-RU" dirty="0"/>
              <a:t>Провожу тепло и ток,</a:t>
            </a:r>
          </a:p>
          <a:p>
            <a:r>
              <a:rPr lang="ru-RU" dirty="0"/>
              <a:t>Нахожусь в природе в глине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sz="6600" dirty="0" smtClean="0"/>
              <a:t>Алюминий</a:t>
            </a:r>
            <a:endParaRPr lang="ru-RU" sz="6600" dirty="0"/>
          </a:p>
          <a:p>
            <a:endParaRPr lang="ru-RU" dirty="0"/>
          </a:p>
        </p:txBody>
      </p:sp>
      <p:pic>
        <p:nvPicPr>
          <p:cNvPr id="4" name="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97146" y="3202918"/>
            <a:ext cx="6994854" cy="3497427"/>
          </a:xfrm>
          <a:prstGeom prst="rect">
            <a:avLst/>
          </a:prstGeom>
        </p:spPr>
      </p:pic>
      <p:pic>
        <p:nvPicPr>
          <p:cNvPr id="5" name="Рисунок 4">
            <a:hlinkClick r:id="rId5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77" y="5814932"/>
            <a:ext cx="124369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0070C0"/>
                </a:solidFill>
              </a:rPr>
              <a:t>50</a:t>
            </a:r>
            <a:endParaRPr lang="ru-RU" sz="66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434" y="1489514"/>
            <a:ext cx="10515600" cy="4351338"/>
          </a:xfrm>
        </p:spPr>
        <p:txBody>
          <a:bodyPr>
            <a:normAutofit/>
          </a:bodyPr>
          <a:lstStyle/>
          <a:p>
            <a:r>
              <a:rPr lang="ru-RU" sz="4400" dirty="0"/>
              <a:t>Он безжизненным зовется, но жизнь без него не </a:t>
            </a:r>
            <a:r>
              <a:rPr lang="ru-RU" sz="4400" dirty="0" smtClean="0"/>
              <a:t>создается</a:t>
            </a:r>
          </a:p>
          <a:p>
            <a:endParaRPr lang="ru-RU" sz="4400" dirty="0"/>
          </a:p>
          <a:p>
            <a:endParaRPr lang="ru-RU" sz="4400" dirty="0" smtClean="0"/>
          </a:p>
          <a:p>
            <a:pPr marL="0" indent="0">
              <a:buNone/>
            </a:pPr>
            <a:r>
              <a:rPr lang="ru-RU" sz="7200" b="1" dirty="0" smtClean="0">
                <a:solidFill>
                  <a:srgbClr val="00B050"/>
                </a:solidFill>
              </a:rPr>
              <a:t>АЗОТ</a:t>
            </a:r>
            <a:endParaRPr lang="ru-RU" sz="7200" b="1" dirty="0">
              <a:solidFill>
                <a:srgbClr val="00B05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234" y="2815077"/>
            <a:ext cx="6072844" cy="3675487"/>
          </a:xfrm>
          <a:prstGeom prst="rect">
            <a:avLst/>
          </a:prstGeom>
        </p:spPr>
      </p:pic>
      <p:pic>
        <p:nvPicPr>
          <p:cNvPr id="6" name="Рисунок 5">
            <a:hlinkClick r:id="rId3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7" y="5814932"/>
            <a:ext cx="124369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0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/>
              <a:t>21% по объему в воздухе занимает </a:t>
            </a:r>
            <a:r>
              <a:rPr lang="ru-RU" sz="4800" dirty="0" smtClean="0"/>
              <a:t>…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sz="4400" dirty="0" smtClean="0"/>
              <a:t>Кислород </a:t>
            </a:r>
            <a:endParaRPr lang="ru-RU" sz="4400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7" y="5814932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194" y="2737997"/>
            <a:ext cx="6195129" cy="412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3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354" y="0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20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7523" y="1305363"/>
            <a:ext cx="10515600" cy="4351338"/>
          </a:xfrm>
        </p:spPr>
        <p:txBody>
          <a:bodyPr/>
          <a:lstStyle/>
          <a:p>
            <a:r>
              <a:rPr lang="ru-RU" sz="4800" dirty="0"/>
              <a:t>Дождь – это </a:t>
            </a:r>
            <a:r>
              <a:rPr lang="ru-RU" sz="4800" i="1" dirty="0"/>
              <a:t>физическое </a:t>
            </a:r>
            <a:r>
              <a:rPr lang="ru-RU" sz="4800" i="1" dirty="0" smtClean="0"/>
              <a:t> или химическое я</a:t>
            </a:r>
            <a:r>
              <a:rPr lang="ru-RU" sz="4800" dirty="0" smtClean="0"/>
              <a:t>вление?</a:t>
            </a:r>
            <a:r>
              <a:rPr lang="ru-RU" sz="4800" i="1" dirty="0"/>
              <a:t> </a:t>
            </a:r>
            <a:endParaRPr lang="ru-RU" sz="4800" i="1" dirty="0" smtClean="0"/>
          </a:p>
          <a:p>
            <a:endParaRPr lang="ru-RU" i="1" dirty="0"/>
          </a:p>
          <a:p>
            <a:endParaRPr lang="ru-RU" i="1" dirty="0" smtClean="0"/>
          </a:p>
          <a:p>
            <a:pPr marL="0" indent="0">
              <a:buNone/>
            </a:pPr>
            <a:r>
              <a:rPr lang="ru-RU" sz="4800" i="1" dirty="0" smtClean="0"/>
              <a:t>физическое</a:t>
            </a:r>
            <a:endParaRPr lang="ru-RU" sz="4800" dirty="0"/>
          </a:p>
          <a:p>
            <a:endParaRPr lang="ru-RU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7" y="5814932"/>
            <a:ext cx="1243692" cy="10059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154" y="2630927"/>
            <a:ext cx="6030625" cy="422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27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604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</a:rPr>
              <a:t>30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7523" y="1181730"/>
            <a:ext cx="10515600" cy="4351338"/>
          </a:xfrm>
        </p:spPr>
        <p:txBody>
          <a:bodyPr>
            <a:normAutofit/>
          </a:bodyPr>
          <a:lstStyle/>
          <a:p>
            <a:r>
              <a:rPr lang="ru-RU" sz="4000" dirty="0"/>
              <a:t>Алюминиевые и железные стружки можно разделить </a:t>
            </a:r>
            <a:r>
              <a:rPr lang="ru-RU" sz="4000" dirty="0" smtClean="0"/>
              <a:t>…</a:t>
            </a:r>
          </a:p>
          <a:p>
            <a:endParaRPr lang="ru-RU" sz="4000" dirty="0"/>
          </a:p>
          <a:p>
            <a:pPr marL="0" indent="0">
              <a:buNone/>
            </a:pPr>
            <a:r>
              <a:rPr lang="ru-RU" sz="5400" dirty="0" smtClean="0"/>
              <a:t>магнитом</a:t>
            </a:r>
            <a:endParaRPr lang="ru-RU" sz="5400" dirty="0"/>
          </a:p>
          <a:p>
            <a:pPr marL="0" indent="0">
              <a:buNone/>
            </a:pPr>
            <a:endParaRPr lang="ru-RU" sz="4000" dirty="0"/>
          </a:p>
        </p:txBody>
      </p:sp>
      <p:pic>
        <p:nvPicPr>
          <p:cNvPr id="4" name="Рисунок 3">
            <a:hlinkClick r:id="rId4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77" y="5814932"/>
            <a:ext cx="1243692" cy="1005927"/>
          </a:xfrm>
          <a:prstGeom prst="rect">
            <a:avLst/>
          </a:prstGeom>
        </p:spPr>
      </p:pic>
      <p:pic>
        <p:nvPicPr>
          <p:cNvPr id="5" name="куча-shavings-мета-а-4257106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3530" y="2097966"/>
            <a:ext cx="7144517" cy="47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1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080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40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5952" y="1204763"/>
            <a:ext cx="10515600" cy="4351338"/>
          </a:xfrm>
        </p:spPr>
        <p:txBody>
          <a:bodyPr/>
          <a:lstStyle/>
          <a:p>
            <a:r>
              <a:rPr lang="ru-RU" sz="4400" dirty="0"/>
              <a:t>Формула </a:t>
            </a:r>
            <a:r>
              <a:rPr lang="ru-RU" sz="4400" dirty="0" smtClean="0"/>
              <a:t>углекислого  </a:t>
            </a:r>
            <a:r>
              <a:rPr lang="ru-RU" sz="4400" dirty="0"/>
              <a:t>газа </a:t>
            </a:r>
            <a:endParaRPr lang="ru-RU" sz="4400" dirty="0" smtClean="0"/>
          </a:p>
          <a:p>
            <a:endParaRPr lang="ru-RU" sz="4400" i="1" dirty="0"/>
          </a:p>
          <a:p>
            <a:endParaRPr lang="ru-RU" sz="4400" i="1" dirty="0" smtClean="0"/>
          </a:p>
          <a:p>
            <a:pPr marL="0" indent="0">
              <a:buNone/>
            </a:pPr>
            <a:r>
              <a:rPr lang="ru-RU" sz="4800" i="1" dirty="0" smtClean="0"/>
              <a:t>СО</a:t>
            </a:r>
            <a:r>
              <a:rPr lang="ru-RU" sz="4800" i="1" baseline="-25000" dirty="0" smtClean="0"/>
              <a:t>2</a:t>
            </a:r>
            <a:endParaRPr lang="ru-RU" sz="4800" baseline="-25000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7" y="5814932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511" y="1971261"/>
            <a:ext cx="8847082" cy="4886739"/>
          </a:xfrm>
          <a:prstGeom prst="rect">
            <a:avLst/>
          </a:prstGeom>
        </p:spPr>
      </p:pic>
      <p:sp>
        <p:nvSpPr>
          <p:cNvPr id="6" name="Пятно 1 5"/>
          <p:cNvSpPr/>
          <p:nvPr/>
        </p:nvSpPr>
        <p:spPr>
          <a:xfrm>
            <a:off x="9662746" y="3508132"/>
            <a:ext cx="2242847" cy="204797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20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50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111" y="1577141"/>
            <a:ext cx="10515600" cy="4351338"/>
          </a:xfrm>
        </p:spPr>
        <p:txBody>
          <a:bodyPr/>
          <a:lstStyle/>
          <a:p>
            <a:r>
              <a:rPr lang="ru-RU" sz="4800" dirty="0"/>
              <a:t>Купоросное масло – это…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4400" dirty="0" smtClean="0">
                <a:solidFill>
                  <a:srgbClr val="FF0000"/>
                </a:solidFill>
              </a:rPr>
              <a:t>серная кислота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12" t="20920"/>
          <a:stretch/>
        </p:blipFill>
        <p:spPr>
          <a:xfrm>
            <a:off x="7525985" y="1434662"/>
            <a:ext cx="4590338" cy="542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6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900" y="270532"/>
            <a:ext cx="10515600" cy="1325563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10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814" y="1210770"/>
            <a:ext cx="10515600" cy="4351338"/>
          </a:xfrm>
        </p:spPr>
        <p:txBody>
          <a:bodyPr>
            <a:noAutofit/>
          </a:bodyPr>
          <a:lstStyle/>
          <a:p>
            <a:r>
              <a:rPr lang="ru-RU" sz="6000" dirty="0"/>
              <a:t>Аргентина названа в честь серебра? </a:t>
            </a:r>
            <a:endParaRPr lang="ru-RU" sz="6000" dirty="0" smtClean="0"/>
          </a:p>
          <a:p>
            <a:endParaRPr lang="ru-RU" sz="6000" dirty="0"/>
          </a:p>
          <a:p>
            <a:r>
              <a:rPr lang="ru-RU" sz="6000" dirty="0" smtClean="0"/>
              <a:t>Да</a:t>
            </a:r>
            <a:endParaRPr lang="ru-RU" sz="6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221" y="2223814"/>
            <a:ext cx="6951279" cy="4634186"/>
          </a:xfrm>
          <a:prstGeom prst="rect">
            <a:avLst/>
          </a:prstGeom>
        </p:spPr>
      </p:pic>
      <p:pic>
        <p:nvPicPr>
          <p:cNvPr id="7" name="Рисунок 6">
            <a:hlinkClick r:id="rId3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0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4780" y="203365"/>
            <a:ext cx="10515600" cy="1325563"/>
          </a:xfrm>
        </p:spPr>
        <p:txBody>
          <a:bodyPr>
            <a:normAutofit/>
          </a:bodyPr>
          <a:lstStyle/>
          <a:p>
            <a:r>
              <a:rPr lang="ru-RU" sz="7200" dirty="0" smtClean="0"/>
              <a:t>20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704" y="144221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/>
              <a:t>Платину </a:t>
            </a:r>
            <a:r>
              <a:rPr lang="ru-RU" sz="4800" dirty="0"/>
              <a:t>назвали “гнилое золото”, “лягушачье золото”, “</a:t>
            </a:r>
            <a:r>
              <a:rPr lang="ru-RU" sz="4800" dirty="0" err="1" smtClean="0"/>
              <a:t>серебришко</a:t>
            </a:r>
            <a:r>
              <a:rPr lang="ru-RU" sz="4800" dirty="0"/>
              <a:t>”. </a:t>
            </a:r>
            <a:endParaRPr lang="ru-RU" sz="4800" i="1" dirty="0"/>
          </a:p>
          <a:p>
            <a:pPr marL="0" indent="0">
              <a:buNone/>
            </a:pPr>
            <a:endParaRPr lang="ru-RU" sz="4800" i="1" dirty="0" smtClean="0"/>
          </a:p>
          <a:p>
            <a:pPr marL="0" indent="0">
              <a:buNone/>
            </a:pPr>
            <a:endParaRPr lang="ru-RU" sz="4800" i="1" dirty="0"/>
          </a:p>
          <a:p>
            <a:pPr marL="0" indent="0">
              <a:buNone/>
            </a:pPr>
            <a:r>
              <a:rPr lang="ru-RU" sz="4800" i="1" dirty="0" smtClean="0"/>
              <a:t>Да</a:t>
            </a:r>
            <a:endParaRPr lang="ru-RU" sz="4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028" y="2941201"/>
            <a:ext cx="5559972" cy="3706648"/>
          </a:xfrm>
          <a:prstGeom prst="rect">
            <a:avLst/>
          </a:prstGeom>
        </p:spPr>
      </p:pic>
      <p:pic>
        <p:nvPicPr>
          <p:cNvPr id="5" name="Рисунок 4">
            <a:hlinkClick r:id="rId3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5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344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30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344" y="1363390"/>
            <a:ext cx="10515600" cy="4915064"/>
          </a:xfrm>
        </p:spPr>
        <p:txBody>
          <a:bodyPr>
            <a:normAutofit/>
          </a:bodyPr>
          <a:lstStyle/>
          <a:p>
            <a:r>
              <a:rPr lang="ru-RU" sz="5400" dirty="0"/>
              <a:t>Гривна – это слиток серебра массой 200 г. Если этот слиток рубили пополам, то получали гривенники? </a:t>
            </a:r>
          </a:p>
          <a:p>
            <a:pPr marL="0" indent="0">
              <a:buNone/>
            </a:pPr>
            <a:r>
              <a:rPr lang="ru-RU" sz="5400" i="1" dirty="0" smtClean="0"/>
              <a:t>Нет</a:t>
            </a:r>
            <a:r>
              <a:rPr lang="ru-RU" sz="5400" i="1" dirty="0"/>
              <a:t>, рубли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260" y="3525839"/>
            <a:ext cx="5316237" cy="3332161"/>
          </a:xfrm>
          <a:prstGeom prst="rect">
            <a:avLst/>
          </a:prstGeom>
        </p:spPr>
      </p:pic>
      <p:pic>
        <p:nvPicPr>
          <p:cNvPr id="5" name="Рисунок 4">
            <a:hlinkClick r:id="rId3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44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2696"/>
          </a:xfrm>
        </p:spPr>
        <p:txBody>
          <a:bodyPr>
            <a:normAutofit fontScale="90000"/>
          </a:bodyPr>
          <a:lstStyle/>
          <a:p>
            <a:r>
              <a:rPr lang="ru-RU" sz="6000" dirty="0" smtClean="0"/>
              <a:t>40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539" y="1087822"/>
            <a:ext cx="10515600" cy="4351338"/>
          </a:xfrm>
        </p:spPr>
        <p:txBody>
          <a:bodyPr/>
          <a:lstStyle/>
          <a:p>
            <a:r>
              <a:rPr lang="ru-RU" sz="5400" dirty="0"/>
              <a:t>Первый исторически известный паспорт был бронзовый?</a:t>
            </a:r>
            <a:r>
              <a:rPr lang="ru-RU" sz="5400" i="1" dirty="0"/>
              <a:t> </a:t>
            </a:r>
            <a:endParaRPr lang="ru-RU" sz="5400" i="1" dirty="0" smtClean="0"/>
          </a:p>
          <a:p>
            <a:endParaRPr lang="ru-RU" sz="5400" i="1" dirty="0"/>
          </a:p>
          <a:p>
            <a:r>
              <a:rPr lang="ru-RU" sz="5400" i="1" dirty="0" smtClean="0"/>
              <a:t>Да</a:t>
            </a:r>
            <a:endParaRPr lang="ru-RU" sz="54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339" y="2538248"/>
            <a:ext cx="6820661" cy="4319752"/>
          </a:xfrm>
          <a:prstGeom prst="rect">
            <a:avLst/>
          </a:prstGeom>
        </p:spPr>
      </p:pic>
      <p:pic>
        <p:nvPicPr>
          <p:cNvPr id="5" name="Рисунок 4">
            <a:hlinkClick r:id="rId3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6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704" y="11387"/>
            <a:ext cx="10515600" cy="1325563"/>
          </a:xfrm>
        </p:spPr>
        <p:txBody>
          <a:bodyPr/>
          <a:lstStyle/>
          <a:p>
            <a:r>
              <a:rPr lang="ru-RU" b="1" dirty="0" smtClean="0"/>
              <a:t>50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3704" y="1163474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sz="5400" dirty="0"/>
              <a:t>Эйфелева башня “железная мадам”, так ее часто называют в Париже, летом на 15 </a:t>
            </a:r>
            <a:r>
              <a:rPr lang="ru-RU" sz="5400" dirty="0" smtClean="0"/>
              <a:t>см </a:t>
            </a:r>
          </a:p>
          <a:p>
            <a:pPr marL="0" indent="0">
              <a:buNone/>
            </a:pPr>
            <a:r>
              <a:rPr lang="ru-RU" sz="5400" dirty="0" smtClean="0"/>
              <a:t>выше</a:t>
            </a:r>
            <a:r>
              <a:rPr lang="ru-RU" sz="5400" dirty="0"/>
              <a:t>, чем зимой?</a:t>
            </a:r>
            <a:r>
              <a:rPr lang="ru-RU" sz="5400" i="1" dirty="0"/>
              <a:t> </a:t>
            </a:r>
          </a:p>
          <a:p>
            <a:endParaRPr lang="ru-RU" sz="5400" i="1" dirty="0" smtClean="0"/>
          </a:p>
          <a:p>
            <a:r>
              <a:rPr lang="ru-RU" sz="5400" i="1" dirty="0" smtClean="0"/>
              <a:t>Да</a:t>
            </a:r>
            <a:endParaRPr lang="ru-RU" sz="5400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66" y="2355679"/>
            <a:ext cx="6062152" cy="4502320"/>
          </a:xfrm>
          <a:prstGeom prst="rect">
            <a:avLst/>
          </a:prstGeom>
        </p:spPr>
      </p:pic>
      <p:pic>
        <p:nvPicPr>
          <p:cNvPr id="6" name="Рисунок 5">
            <a:hlinkClick r:id="rId3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0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10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Как называется цифра перед формулой или знаком? </a:t>
            </a:r>
            <a:endParaRPr lang="ru-RU" sz="4400" dirty="0" smtClean="0"/>
          </a:p>
          <a:p>
            <a:endParaRPr lang="ru-RU" sz="4400" dirty="0"/>
          </a:p>
          <a:p>
            <a:r>
              <a:rPr lang="ru-RU" sz="4400" dirty="0" smtClean="0"/>
              <a:t>Коэффициент</a:t>
            </a:r>
            <a:endParaRPr lang="ru-RU" sz="4400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075" y="4177862"/>
            <a:ext cx="7402925" cy="249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1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647" y="1695159"/>
            <a:ext cx="6453552" cy="51628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/>
              <a:t>Единица измерения количества вещества. </a:t>
            </a:r>
            <a:endParaRPr lang="ru-RU" sz="4400" i="1" dirty="0"/>
          </a:p>
          <a:p>
            <a:endParaRPr lang="ru-RU" sz="4400" i="1" dirty="0"/>
          </a:p>
          <a:p>
            <a:pPr marL="0" indent="0">
              <a:buNone/>
            </a:pPr>
            <a:r>
              <a:rPr lang="ru-RU" sz="4400" i="1" dirty="0" smtClean="0"/>
              <a:t>Моль</a:t>
            </a:r>
            <a:endParaRPr lang="ru-RU" sz="4400" dirty="0"/>
          </a:p>
          <a:p>
            <a:endParaRPr lang="ru-RU" dirty="0"/>
          </a:p>
        </p:txBody>
      </p:sp>
      <p:pic>
        <p:nvPicPr>
          <p:cNvPr id="4" name="Рисунок 3">
            <a:hlinkClick r:id="rId3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9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30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68425"/>
            <a:ext cx="10515600" cy="4351338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Явление</a:t>
            </a:r>
            <a:r>
              <a:rPr lang="ru-RU" sz="4800" dirty="0"/>
              <a:t>, при котором происходит превращение одних веществ в другие называется … </a:t>
            </a:r>
          </a:p>
          <a:p>
            <a:pPr marL="0" indent="0">
              <a:buNone/>
            </a:pPr>
            <a:endParaRPr lang="ru-RU" sz="4800" i="1" dirty="0" smtClean="0"/>
          </a:p>
          <a:p>
            <a:pPr marL="0" indent="0">
              <a:buNone/>
            </a:pPr>
            <a:r>
              <a:rPr lang="ru-RU" sz="4800" i="1" dirty="0" smtClean="0"/>
              <a:t>химическое</a:t>
            </a:r>
            <a:endParaRPr lang="ru-RU" sz="4800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52"/>
          <a:stretch/>
        </p:blipFill>
        <p:spPr>
          <a:xfrm>
            <a:off x="5817476" y="2863994"/>
            <a:ext cx="6374524" cy="399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5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400" dirty="0" smtClean="0"/>
              <a:t>Мельчайшая </a:t>
            </a:r>
            <a:r>
              <a:rPr lang="ru-RU" sz="4400" dirty="0"/>
              <a:t>частица вещества химически неделимая. </a:t>
            </a:r>
            <a:endParaRPr lang="ru-RU" sz="4400" i="1" dirty="0"/>
          </a:p>
          <a:p>
            <a:pPr marL="0" indent="0">
              <a:buNone/>
            </a:pPr>
            <a:endParaRPr lang="ru-RU" sz="4400" i="1" dirty="0"/>
          </a:p>
          <a:p>
            <a:pPr marL="0" indent="0">
              <a:buNone/>
            </a:pPr>
            <a:endParaRPr lang="ru-RU" sz="4400" i="1" dirty="0"/>
          </a:p>
          <a:p>
            <a:pPr marL="0" indent="0">
              <a:buNone/>
            </a:pPr>
            <a:r>
              <a:rPr lang="ru-RU" sz="4400" i="1" dirty="0" smtClean="0"/>
              <a:t>Атом</a:t>
            </a:r>
            <a:endParaRPr lang="ru-RU" sz="4400" dirty="0"/>
          </a:p>
          <a:p>
            <a:endParaRPr lang="ru-RU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992" y="2255345"/>
            <a:ext cx="6903983" cy="460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95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6000" dirty="0"/>
              <a:t>Молярный объем любого газа при н. у. равен …</a:t>
            </a:r>
            <a:r>
              <a:rPr lang="ru-RU" sz="6000" i="1" dirty="0"/>
              <a:t> </a:t>
            </a:r>
            <a:endParaRPr lang="ru-RU" sz="6000" i="1" dirty="0" smtClean="0"/>
          </a:p>
          <a:p>
            <a:endParaRPr lang="ru-RU" sz="6000" i="1" dirty="0"/>
          </a:p>
          <a:p>
            <a:pPr marL="0" indent="0">
              <a:buNone/>
            </a:pPr>
            <a:r>
              <a:rPr lang="ru-RU" sz="6000" i="1" dirty="0" smtClean="0"/>
              <a:t>22,4 </a:t>
            </a:r>
            <a:r>
              <a:rPr lang="ru-RU" sz="6000" i="1" dirty="0"/>
              <a:t>л ∕</a:t>
            </a:r>
            <a:r>
              <a:rPr lang="ru-RU" sz="6000" i="1" dirty="0" smtClean="0"/>
              <a:t>моль</a:t>
            </a:r>
            <a:endParaRPr lang="ru-RU" sz="6000" dirty="0"/>
          </a:p>
          <a:p>
            <a:endParaRPr lang="ru-RU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156" y="2542189"/>
            <a:ext cx="5538952" cy="415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70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10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297" y="14891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3600" dirty="0"/>
              <a:t>Какой химический элемент носит название соснового леса? </a:t>
            </a:r>
            <a:endParaRPr lang="ru-RU" sz="3600" i="1" dirty="0"/>
          </a:p>
          <a:p>
            <a:pPr marL="0" indent="0">
              <a:buNone/>
            </a:pPr>
            <a:endParaRPr lang="ru-RU" sz="3600" i="1" dirty="0"/>
          </a:p>
          <a:p>
            <a:pPr marL="0" indent="0">
              <a:buNone/>
            </a:pPr>
            <a:endParaRPr lang="ru-RU" sz="3600" i="1" dirty="0"/>
          </a:p>
          <a:p>
            <a:pPr marL="0" indent="0">
              <a:buNone/>
            </a:pPr>
            <a:r>
              <a:rPr lang="ru-RU" sz="3600" i="1" dirty="0" smtClean="0"/>
              <a:t>Бор</a:t>
            </a:r>
            <a:endParaRPr lang="ru-RU" sz="3600" dirty="0"/>
          </a:p>
          <a:p>
            <a:endParaRPr lang="ru-RU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841" y="2414731"/>
            <a:ext cx="7021601" cy="444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7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019" y="189265"/>
            <a:ext cx="10515600" cy="1325563"/>
          </a:xfrm>
        </p:spPr>
        <p:txBody>
          <a:bodyPr/>
          <a:lstStyle/>
          <a:p>
            <a:r>
              <a:rPr lang="ru-RU" b="1" dirty="0"/>
              <a:t>20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862" y="104189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названии благородного металла замените первую букву и получите название избыточно увлажненного участка земли, заросшего растениями 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r>
              <a:rPr lang="ru-RU" i="1" dirty="0" smtClean="0"/>
              <a:t>золото </a:t>
            </a:r>
            <a:r>
              <a:rPr lang="ru-RU" i="1" dirty="0"/>
              <a:t>– </a:t>
            </a:r>
            <a:r>
              <a:rPr lang="ru-RU" i="1" dirty="0" smtClean="0"/>
              <a:t>болото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25" y="1905889"/>
            <a:ext cx="7447976" cy="495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7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956" y="223236"/>
            <a:ext cx="10515600" cy="1325563"/>
          </a:xfrm>
        </p:spPr>
        <p:txBody>
          <a:bodyPr/>
          <a:lstStyle/>
          <a:p>
            <a:r>
              <a:rPr lang="ru-RU" b="1" dirty="0"/>
              <a:t>30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111" y="114790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/>
              <a:t>От </a:t>
            </a:r>
            <a:r>
              <a:rPr lang="ru-RU" sz="4400" dirty="0"/>
              <a:t>какого металла нужно отрезать 1/3, чтобы получилось известная кость? </a:t>
            </a:r>
            <a:endParaRPr lang="ru-RU" sz="4400" i="1" dirty="0"/>
          </a:p>
          <a:p>
            <a:pPr marL="0" indent="0">
              <a:buNone/>
            </a:pPr>
            <a:endParaRPr lang="ru-RU" sz="4400" i="1" dirty="0"/>
          </a:p>
          <a:p>
            <a:pPr marL="0" indent="0">
              <a:buNone/>
            </a:pPr>
            <a:r>
              <a:rPr lang="ru-RU" sz="4400" i="1" dirty="0" smtClean="0"/>
              <a:t>Серебро </a:t>
            </a:r>
            <a:r>
              <a:rPr lang="ru-RU" sz="4400" i="1" dirty="0"/>
              <a:t>– </a:t>
            </a:r>
            <a:r>
              <a:rPr lang="ru-RU" sz="4400" i="1" dirty="0" smtClean="0"/>
              <a:t>ребро</a:t>
            </a:r>
            <a:endParaRPr lang="ru-RU" sz="4400" dirty="0"/>
          </a:p>
          <a:p>
            <a:endParaRPr lang="ru-RU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097" y="2561560"/>
            <a:ext cx="5743903" cy="429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6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738" y="15300"/>
            <a:ext cx="10515600" cy="1325563"/>
          </a:xfrm>
        </p:spPr>
        <p:txBody>
          <a:bodyPr/>
          <a:lstStyle/>
          <a:p>
            <a:r>
              <a:rPr lang="ru-RU" dirty="0" smtClean="0"/>
              <a:t>40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8738" y="139415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4400" dirty="0"/>
              <a:t>В название какого химического элемента входит название дерева?</a:t>
            </a:r>
            <a:r>
              <a:rPr lang="ru-RU" sz="4400" i="1" dirty="0"/>
              <a:t> </a:t>
            </a:r>
            <a:endParaRPr lang="ru-RU" sz="4400" i="1" dirty="0" smtClean="0"/>
          </a:p>
          <a:p>
            <a:pPr marL="0" indent="0">
              <a:buNone/>
            </a:pPr>
            <a:endParaRPr lang="ru-RU" sz="4400" i="1" dirty="0"/>
          </a:p>
          <a:p>
            <a:pPr marL="0" indent="0">
              <a:buNone/>
            </a:pPr>
            <a:endParaRPr lang="ru-RU" sz="4400" i="1" dirty="0" smtClean="0"/>
          </a:p>
          <a:p>
            <a:pPr marL="0" indent="0">
              <a:buNone/>
            </a:pPr>
            <a:r>
              <a:rPr lang="ru-RU" sz="4400" i="1" dirty="0" smtClean="0"/>
              <a:t>Ник</a:t>
            </a:r>
            <a:r>
              <a:rPr lang="ru-RU" sz="4400" i="1" u="sng" dirty="0" smtClean="0"/>
              <a:t>ель</a:t>
            </a:r>
            <a:endParaRPr lang="ru-RU" sz="4400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607" y="2267607"/>
            <a:ext cx="4590393" cy="459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5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50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8738" y="150073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названии галогена измените порядок букв и получите название твердого топлива, которое часто используется как органическое удобрение. </a:t>
            </a: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r>
              <a:rPr lang="ru-RU" i="1" dirty="0" smtClean="0"/>
              <a:t>Фтор </a:t>
            </a:r>
            <a:r>
              <a:rPr lang="ru-RU" i="1" dirty="0"/>
              <a:t>– </a:t>
            </a:r>
            <a:r>
              <a:rPr lang="ru-RU" i="1" dirty="0" smtClean="0"/>
              <a:t>торф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446" y="2551803"/>
            <a:ext cx="6387662" cy="425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3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10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6766" y="13684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4800" dirty="0" smtClean="0"/>
              <a:t>СЛИКОДОР </a:t>
            </a:r>
            <a:r>
              <a:rPr lang="ru-RU" sz="4800" dirty="0"/>
              <a:t>– без этого вещества не проживете и десяти минут. </a:t>
            </a:r>
            <a:endParaRPr lang="ru-RU" sz="4800" i="1" dirty="0"/>
          </a:p>
          <a:p>
            <a:pPr marL="0" indent="0">
              <a:buNone/>
            </a:pPr>
            <a:endParaRPr lang="ru-RU" sz="4800" i="1" dirty="0"/>
          </a:p>
          <a:p>
            <a:pPr marL="0" indent="0">
              <a:buNone/>
            </a:pPr>
            <a:endParaRPr lang="ru-RU" sz="4800" i="1" dirty="0" smtClean="0"/>
          </a:p>
          <a:p>
            <a:pPr marL="0" indent="0">
              <a:buNone/>
            </a:pPr>
            <a:r>
              <a:rPr lang="ru-RU" sz="4800" i="1" dirty="0" smtClean="0"/>
              <a:t>Кислород</a:t>
            </a:r>
            <a:endParaRPr lang="ru-RU" sz="4800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979" y="2738476"/>
            <a:ext cx="6176198" cy="4119524"/>
          </a:xfrm>
          <a:prstGeom prst="rect">
            <a:avLst/>
          </a:prstGeom>
        </p:spPr>
      </p:pic>
      <p:pic>
        <p:nvPicPr>
          <p:cNvPr id="5" name="Рисунок 4">
            <a:hlinkClick r:id="rId3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09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959" y="2766971"/>
            <a:ext cx="6138041" cy="4091029"/>
          </a:xfrm>
        </p:spPr>
      </p:pic>
      <p:pic>
        <p:nvPicPr>
          <p:cNvPr id="4" name="Рисунок 3">
            <a:hlinkClick r:id="rId3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38200" y="1989642"/>
            <a:ext cx="9988632" cy="2668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48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ОРРЕБЕС </a:t>
            </a:r>
            <a:r>
              <a:rPr lang="ru-RU" sz="4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блестит, а не золото. </a:t>
            </a:r>
            <a:endParaRPr lang="ru-RU" sz="48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endParaRPr lang="ru-RU" sz="4800" i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4800" i="1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Серебро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26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280" y="249629"/>
            <a:ext cx="10515600" cy="1325563"/>
          </a:xfrm>
        </p:spPr>
        <p:txBody>
          <a:bodyPr/>
          <a:lstStyle/>
          <a:p>
            <a:r>
              <a:rPr lang="ru-RU" b="1" dirty="0"/>
              <a:t>30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92" y="118542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/>
              <a:t>ДОРОВОД </a:t>
            </a:r>
            <a:r>
              <a:rPr lang="ru-RU" sz="4400" dirty="0"/>
              <a:t>– этот элемент широко распространен в космосе. </a:t>
            </a:r>
            <a:endParaRPr lang="ru-RU" sz="4400" i="1" dirty="0"/>
          </a:p>
          <a:p>
            <a:pPr marL="0" indent="0">
              <a:buNone/>
            </a:pPr>
            <a:endParaRPr lang="ru-RU" sz="4400" i="1" dirty="0"/>
          </a:p>
          <a:p>
            <a:pPr marL="0" indent="0">
              <a:buNone/>
            </a:pPr>
            <a:endParaRPr lang="ru-RU" sz="4400" i="1" dirty="0"/>
          </a:p>
          <a:p>
            <a:pPr marL="0" indent="0">
              <a:buNone/>
            </a:pPr>
            <a:r>
              <a:rPr lang="ru-RU" sz="4400" i="1" dirty="0" smtClean="0"/>
              <a:t>Водород</a:t>
            </a:r>
            <a:endParaRPr lang="ru-RU" sz="4400" dirty="0"/>
          </a:p>
          <a:p>
            <a:endParaRPr lang="ru-RU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61" y="2486662"/>
            <a:ext cx="7196959" cy="427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0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860" y="175172"/>
            <a:ext cx="10515600" cy="1325563"/>
          </a:xfrm>
        </p:spPr>
        <p:txBody>
          <a:bodyPr/>
          <a:lstStyle/>
          <a:p>
            <a:r>
              <a:rPr lang="ru-RU" b="1" dirty="0"/>
              <a:t>40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876" y="150073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4800" dirty="0" smtClean="0"/>
              <a:t>ЦИНВЕС </a:t>
            </a:r>
            <a:r>
              <a:rPr lang="ru-RU" sz="4800" dirty="0"/>
              <a:t>– у этого элемента действительно большой удельный вес. </a:t>
            </a:r>
            <a:endParaRPr lang="ru-RU" sz="4800" i="1" dirty="0"/>
          </a:p>
          <a:p>
            <a:pPr marL="0" indent="0">
              <a:buNone/>
            </a:pPr>
            <a:endParaRPr lang="ru-RU" sz="4800" i="1" dirty="0"/>
          </a:p>
          <a:p>
            <a:pPr marL="0" indent="0">
              <a:buNone/>
            </a:pPr>
            <a:r>
              <a:rPr lang="ru-RU" sz="4800" i="1" dirty="0" smtClean="0"/>
              <a:t>Свинец</a:t>
            </a:r>
            <a:endParaRPr lang="ru-RU" sz="4800" dirty="0"/>
          </a:p>
          <a:p>
            <a:endParaRPr lang="ru-RU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956560"/>
            <a:ext cx="487680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50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400" dirty="0" smtClean="0"/>
              <a:t>МИНКРЕЙ </a:t>
            </a:r>
            <a:r>
              <a:rPr lang="ru-RU" sz="4400" dirty="0"/>
              <a:t>– этот элемент ищите среди камней. </a:t>
            </a:r>
            <a:endParaRPr lang="ru-RU" sz="4400" i="1" dirty="0"/>
          </a:p>
          <a:p>
            <a:pPr marL="0" indent="0">
              <a:buNone/>
            </a:pPr>
            <a:endParaRPr lang="ru-RU" sz="4400" i="1" dirty="0"/>
          </a:p>
          <a:p>
            <a:pPr marL="0" indent="0">
              <a:buNone/>
            </a:pPr>
            <a:endParaRPr lang="ru-RU" sz="4400" i="1" dirty="0"/>
          </a:p>
          <a:p>
            <a:pPr marL="0" indent="0">
              <a:buNone/>
            </a:pPr>
            <a:r>
              <a:rPr lang="ru-RU" sz="4400" i="1" dirty="0" smtClean="0"/>
              <a:t>Кремний</a:t>
            </a:r>
            <a:endParaRPr lang="ru-RU" sz="4400" dirty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hlinkClick r:id="rId2" action="ppaction://hlinkpres?slideindex=3&amp;slidetitle=Презентация PowerPoint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" y="5852073"/>
            <a:ext cx="1243692" cy="10059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862" y="2399755"/>
            <a:ext cx="8014138" cy="430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50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576</Words>
  <Application>Microsoft Office PowerPoint</Application>
  <PresentationFormat>Широкоэкранный</PresentationFormat>
  <Paragraphs>186</Paragraphs>
  <Slides>38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Тема Office</vt:lpstr>
      <vt:lpstr>ВИКТОРИНА  «ХИМИЯ ВОКРУГ НАС» 8-9 КЛАССЫ</vt:lpstr>
      <vt:lpstr> </vt:lpstr>
      <vt:lpstr>Презентация PowerPoint</vt:lpstr>
      <vt:lpstr>10</vt:lpstr>
      <vt:lpstr>20</vt:lpstr>
      <vt:lpstr>30</vt:lpstr>
      <vt:lpstr>40</vt:lpstr>
      <vt:lpstr>50</vt:lpstr>
      <vt:lpstr>10</vt:lpstr>
      <vt:lpstr>20</vt:lpstr>
      <vt:lpstr>30</vt:lpstr>
      <vt:lpstr>40</vt:lpstr>
      <vt:lpstr>50</vt:lpstr>
      <vt:lpstr>10</vt:lpstr>
      <vt:lpstr>20</vt:lpstr>
      <vt:lpstr>30</vt:lpstr>
      <vt:lpstr>40</vt:lpstr>
      <vt:lpstr>50</vt:lpstr>
      <vt:lpstr>10</vt:lpstr>
      <vt:lpstr>20</vt:lpstr>
      <vt:lpstr>30</vt:lpstr>
      <vt:lpstr>40</vt:lpstr>
      <vt:lpstr>50</vt:lpstr>
      <vt:lpstr>10</vt:lpstr>
      <vt:lpstr>20</vt:lpstr>
      <vt:lpstr>30 </vt:lpstr>
      <vt:lpstr>40</vt:lpstr>
      <vt:lpstr>50</vt:lpstr>
      <vt:lpstr>10</vt:lpstr>
      <vt:lpstr>20</vt:lpstr>
      <vt:lpstr>30</vt:lpstr>
      <vt:lpstr>40</vt:lpstr>
      <vt:lpstr>50</vt:lpstr>
      <vt:lpstr>10</vt:lpstr>
      <vt:lpstr>20</vt:lpstr>
      <vt:lpstr>30</vt:lpstr>
      <vt:lpstr>40</vt:lpstr>
      <vt:lpstr>50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«ХИМИЯ ВОКРУГ НАС»</dc:title>
  <dc:creator>Home</dc:creator>
  <cp:lastModifiedBy>Home</cp:lastModifiedBy>
  <cp:revision>64</cp:revision>
  <dcterms:created xsi:type="dcterms:W3CDTF">2025-04-10T18:21:38Z</dcterms:created>
  <dcterms:modified xsi:type="dcterms:W3CDTF">2025-04-13T16:38:01Z</dcterms:modified>
</cp:coreProperties>
</file>