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71" r:id="rId9"/>
    <p:sldId id="277" r:id="rId10"/>
    <p:sldId id="278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3FC5"/>
    <a:srgbClr val="C49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253" y="19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CBF-6319-4695-8316-A6F3B08301DC}" type="datetimeFigureOut">
              <a:rPr lang="ru-RU" smtClean="0"/>
              <a:pPr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EF84-4183-45FF-A50F-D6AA78375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CBF-6319-4695-8316-A6F3B08301DC}" type="datetimeFigureOut">
              <a:rPr lang="ru-RU" smtClean="0"/>
              <a:pPr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EF84-4183-45FF-A50F-D6AA78375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CBF-6319-4695-8316-A6F3B08301DC}" type="datetimeFigureOut">
              <a:rPr lang="ru-RU" smtClean="0"/>
              <a:pPr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EF84-4183-45FF-A50F-D6AA78375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CBF-6319-4695-8316-A6F3B08301DC}" type="datetimeFigureOut">
              <a:rPr lang="ru-RU" smtClean="0"/>
              <a:pPr/>
              <a:t>20.04.2025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EF84-4183-45FF-A50F-D6AA78375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CBF-6319-4695-8316-A6F3B08301DC}" type="datetimeFigureOut">
              <a:rPr lang="ru-RU" smtClean="0"/>
              <a:pPr/>
              <a:t>20.04.2025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EF84-4183-45FF-A50F-D6AA78375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CBF-6319-4695-8316-A6F3B08301DC}" type="datetimeFigureOut">
              <a:rPr lang="ru-RU" smtClean="0"/>
              <a:pPr/>
              <a:t>20.04.2025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EF84-4183-45FF-A50F-D6AA78375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CBF-6319-4695-8316-A6F3B08301DC}" type="datetimeFigureOut">
              <a:rPr lang="ru-RU" smtClean="0"/>
              <a:pPr/>
              <a:t>20.04.2025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EF84-4183-45FF-A50F-D6AA78375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CBF-6319-4695-8316-A6F3B08301DC}" type="datetimeFigureOut">
              <a:rPr lang="ru-RU" smtClean="0"/>
              <a:pPr/>
              <a:t>20.04.2025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EF84-4183-45FF-A50F-D6AA78375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CBF-6319-4695-8316-A6F3B08301DC}" type="datetimeFigureOut">
              <a:rPr lang="ru-RU" smtClean="0"/>
              <a:pPr/>
              <a:t>20.04.2025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EF84-4183-45FF-A50F-D6AA78375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CBF-6319-4695-8316-A6F3B08301DC}" type="datetimeFigureOut">
              <a:rPr lang="ru-RU" smtClean="0"/>
              <a:pPr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EF84-4183-45FF-A50F-D6AA78375C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DCBF-6319-4695-8316-A6F3B08301DC}" type="datetimeFigureOut">
              <a:rPr lang="ru-RU" smtClean="0"/>
              <a:pPr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7EF84-4183-45FF-A50F-D6AA78375CF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6892DCBF-6319-4695-8316-A6F3B08301DC}" type="datetimeFigureOut">
              <a:rPr lang="ru-RU" smtClean="0"/>
              <a:pPr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C07EF84-4183-45FF-A50F-D6AA78375CF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051050" y="1844675"/>
            <a:ext cx="7092950" cy="2500313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«Формирование метапредметных универсальных  учебных действий на уроках физической культуры с использованием </a:t>
            </a:r>
            <a:r>
              <a:rPr lang="en-US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кейс-технологий».</a:t>
            </a:r>
            <a:endParaRPr lang="ru-RU" sz="3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779912" y="5013176"/>
            <a:ext cx="6400800" cy="16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err="1" smtClean="0"/>
              <a:t>Гатауллина</a:t>
            </a:r>
            <a:r>
              <a:rPr lang="ru-RU" sz="2000" b="1" dirty="0" smtClean="0"/>
              <a:t> </a:t>
            </a:r>
            <a:r>
              <a:rPr lang="ru-RU" sz="2000" b="1" dirty="0"/>
              <a:t>Луиза </a:t>
            </a:r>
            <a:r>
              <a:rPr lang="ru-RU" sz="2000" b="1" dirty="0" err="1"/>
              <a:t>Хамзаевна</a:t>
            </a:r>
            <a:r>
              <a:rPr lang="ru-RU" sz="2000" b="1" dirty="0"/>
              <a:t>,</a:t>
            </a:r>
          </a:p>
          <a:p>
            <a:pPr marL="0" indent="0">
              <a:buNone/>
            </a:pPr>
            <a:r>
              <a:rPr lang="ru-RU" sz="2000" b="1" dirty="0"/>
              <a:t>учитель физической культуры, </a:t>
            </a:r>
          </a:p>
          <a:p>
            <a:pPr marL="0" indent="0">
              <a:buNone/>
            </a:pPr>
            <a:r>
              <a:rPr lang="ru-RU" sz="2000" b="1" dirty="0"/>
              <a:t>МБОУ «СОШ №13 УИП ЭЦ»,</a:t>
            </a:r>
          </a:p>
          <a:p>
            <a:pPr marL="0" indent="0">
              <a:buNone/>
            </a:pPr>
            <a:r>
              <a:rPr lang="ru-RU" sz="2000" b="1" dirty="0"/>
              <a:t>ЯНАО г. Ноябрьск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76672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Термин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кейс-метод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кейс-технология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в переводе с английского как понятие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«case»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означает: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539552" y="1772816"/>
            <a:ext cx="8424936" cy="493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описание конкретной практической ситуации, методический прием обучения по принципу «от типичных ситуаций, примеров – к правилу, а не наоборот», предполагает активный метод обучения, основанный на рассмотрении конкретных (реальных) ситуаций из практики будущей деятельности обучающихся, т.е. использование методики ситуационного обучения «case – study»;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набор специально разработанных учебно-методических материалов на различных носителях (печатных, аудио-, видео- и электронные материалы), выдаваемых учащимся (студентам) для самостоятельной работы.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Этапы</a:t>
            </a:r>
            <a:r>
              <a:rPr lang="ru-RU" sz="4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ru-RU" sz="4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4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95536" y="1700808"/>
            <a:ext cx="8136904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индивидуальная самостоятельная работы обучаемых с материалами кейса;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работа в малых группах по согласованию видения ключевой проблемы и ее решений;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lang="ru-RU" sz="28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презентация и экспертиза результатов малых групп на общей дискуссии (в рамках учебной группы).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71600" y="-171450"/>
            <a:ext cx="7772400" cy="1143000"/>
          </a:xfrm>
        </p:spPr>
        <p:txBody>
          <a:bodyPr>
            <a:normAutofit/>
          </a:bodyPr>
          <a:lstStyle/>
          <a:p>
            <a:r>
              <a:rPr lang="ru-RU" sz="5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Классификация кейсов</a:t>
            </a:r>
            <a:endParaRPr lang="ru-RU" sz="5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431032" y="1484784"/>
            <a:ext cx="8712968" cy="4283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структуре.</a:t>
            </a:r>
            <a:endParaRPr kumimoji="0" lang="ru-RU" sz="3200" b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/>
              </a:rPr>
              <a:t> 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форме представления.</a:t>
            </a:r>
            <a:endParaRPr kumimoji="0" lang="ru-RU" sz="3200" b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/>
              </a:rPr>
              <a:t> 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размеру.</a:t>
            </a:r>
            <a:endParaRPr kumimoji="0" lang="ru-RU" sz="3200" b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kumimoji="0" lang="ru-RU" sz="3600" b="1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/>
              </a:rPr>
              <a:t>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уровню сложности.</a:t>
            </a:r>
            <a:endParaRPr kumimoji="0" lang="ru-RU" sz="3200" b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r>
              <a:rPr kumimoji="0" lang="ru-RU" sz="3600" b="1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/>
              </a:rPr>
              <a:t>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дисциплинам.</a:t>
            </a:r>
            <a:endParaRPr kumimoji="0" lang="ru-RU" sz="3200" b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По типам компаний.</a:t>
            </a:r>
            <a:endParaRPr kumimoji="0" lang="ru-RU" sz="3200" b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Symbol"/>
              </a:rPr>
              <a:t></a:t>
            </a:r>
            <a:r>
              <a:rPr kumimoji="0" lang="ru-RU" sz="36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По регионам.</a:t>
            </a:r>
            <a:endParaRPr kumimoji="0" lang="ru-RU" sz="3200" b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779912" y="548680"/>
            <a:ext cx="5112568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Универсальные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учебные</a:t>
            </a:r>
            <a:r>
              <a:rPr kumimoji="0" lang="ru-RU" sz="3200" i="1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действия    </a:t>
            </a:r>
            <a:r>
              <a:rPr kumimoji="0" lang="ru-RU" sz="3200" b="1" i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1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(УУД)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 это </a:t>
            </a:r>
            <a:endParaRPr lang="ru-RU" sz="24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55976" y="2852936"/>
            <a:ext cx="44644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умение учиться, то есть способность человека к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самосовершенствованию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через усвоение нового социального опыта.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0" y="548680"/>
            <a:ext cx="849386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Виды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универсальных учебных действий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132856"/>
            <a:ext cx="74705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buFont typeface="+mj-lt"/>
              <a:buAutoNum type="arabicParenR"/>
            </a:pPr>
            <a:r>
              <a:rPr lang="ru-RU" sz="4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Личностные УУД </a:t>
            </a:r>
          </a:p>
          <a:p>
            <a:pPr marL="914400" indent="-914400">
              <a:buFont typeface="+mj-lt"/>
              <a:buAutoNum type="arabicParenR"/>
            </a:pPr>
            <a:r>
              <a:rPr lang="ru-RU" sz="4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Регулятивные УУД</a:t>
            </a:r>
          </a:p>
          <a:p>
            <a:pPr marL="914400" indent="-914400">
              <a:buFont typeface="+mj-lt"/>
              <a:buAutoNum type="arabicParenR"/>
            </a:pPr>
            <a:r>
              <a:rPr lang="ru-RU" sz="4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Познавательные УУД </a:t>
            </a:r>
          </a:p>
          <a:p>
            <a:pPr marL="914400" indent="-914400">
              <a:buFont typeface="+mj-lt"/>
              <a:buAutoNum type="arabicParenR"/>
            </a:pPr>
            <a:r>
              <a:rPr lang="ru-RU" sz="48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Коммуникативные УУД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99592" y="1268760"/>
            <a:ext cx="7338484" cy="15696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Приложение</a:t>
            </a:r>
            <a:endParaRPr lang="ru-RU" sz="96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539552" y="783205"/>
            <a:ext cx="806489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работы в парах были продемонстрированы подводящие упражнения для дальнейшего их выполнения учениками:</a:t>
            </a:r>
            <a:endParaRPr kumimoji="0" lang="ru-RU" sz="360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2421469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Метание теннисного мяча в мишень на точность.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Метание набивного мяча.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Бросок баскетбольного мяча в обруч который держит ученик , при этом положение обруча можно менять.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Броски баскетбольного мяча в корзину, регулируемой высоты баскетбольную стойку.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Броски в баскетбольное кольцо с разных расстояний.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:\отжимание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32656"/>
            <a:ext cx="273630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:\подтягивание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996952"/>
            <a:ext cx="26860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G:\Images\Камера\201501\201501A0\Фото138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188640"/>
            <a:ext cx="489654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G:\Images\Камера\201503\201503A0\Фото146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4797152"/>
            <a:ext cx="248376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F:\обруч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4293096"/>
            <a:ext cx="3168352" cy="214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340176608_6321Gold-Med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-34355"/>
            <a:ext cx="4032448" cy="68923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347864" y="4581128"/>
            <a:ext cx="208823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</a:t>
            </a:r>
          </a:p>
          <a:p>
            <a:pPr algn="ctr"/>
            <a:r>
              <a:rPr lang="ru-RU" sz="3200" b="1" spc="50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b="1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</a:p>
          <a:p>
            <a:pPr algn="ctr"/>
            <a:r>
              <a:rPr lang="ru-RU" sz="3200" b="1" spc="50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внимание</a:t>
            </a:r>
            <a:endParaRPr lang="ru-RU" sz="5400" b="1" spc="50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772400" cy="7249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Список литературы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51520" y="1696452"/>
            <a:ext cx="864096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Е.С. Современные педагогические и информационные технологии в системе образования : учебное пособие для студ. вузов /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Е.С. ;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Бухаркина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М.Ю. - 2-е изд., стер. - М: Академия, 2008. - 368 с.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Пожитнева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В.В.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Кейс-технологии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для развития одаренности//Химия в школе.-2008.-№4.-С.13-17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Полат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Е. С. Организация дистанционного обучения в Российской Федерации // Информатика и образование. – 2005. -№ 4,С.13-18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Пырьева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В. В. Кейсовая технология обучения и ее применение при изучении темы «Алгоритмы» // Информатика и образование. – 2009. -№ 11,С.25-28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Пензулаева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Л.И. Подвижные игры и игровые упражнения для детей 5-7 лет. – М.: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Гуманит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Изд. Центр ВЛАДОС, 2002. – 112 с.: ил.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500 игр и эстафет. – Изд. 2-е – М.: Физкультура и спорт, 2003. – 304 с.: ил. – (Спорт в рисунках)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208</TotalTime>
  <Words>400</Words>
  <Application>Microsoft Office PowerPoint</Application>
  <PresentationFormat>Экран (4:3)</PresentationFormat>
  <Paragraphs>52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«Формирование метапредметных универсальных  учебных действий на уроках физической культуры с использованием  кейс-технологий».</vt:lpstr>
      <vt:lpstr>Презентация PowerPoint</vt:lpstr>
      <vt:lpstr>Этапы работы:</vt:lpstr>
      <vt:lpstr>Классификация кейсов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литературы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метапредметных универсальных  учебных действий на уроках физической культуры с использованием кейс-технологий</dc:title>
  <dc:creator>RePack by SPecialiST</dc:creator>
  <cp:lastModifiedBy>swetlana</cp:lastModifiedBy>
  <cp:revision>19</cp:revision>
  <dcterms:created xsi:type="dcterms:W3CDTF">2015-03-26T06:41:05Z</dcterms:created>
  <dcterms:modified xsi:type="dcterms:W3CDTF">2025-04-20T13:19:16Z</dcterms:modified>
</cp:coreProperties>
</file>