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  <p:sldMasterId id="2147483708" r:id="rId2"/>
    <p:sldMasterId id="2147483720" r:id="rId3"/>
  </p:sldMasterIdLst>
  <p:notesMasterIdLst>
    <p:notesMasterId r:id="rId29"/>
  </p:notesMasterIdLst>
  <p:sldIdLst>
    <p:sldId id="256" r:id="rId4"/>
    <p:sldId id="291" r:id="rId5"/>
    <p:sldId id="292" r:id="rId6"/>
    <p:sldId id="299" r:id="rId7"/>
    <p:sldId id="301" r:id="rId8"/>
    <p:sldId id="307" r:id="rId9"/>
    <p:sldId id="308" r:id="rId10"/>
    <p:sldId id="317" r:id="rId11"/>
    <p:sldId id="314" r:id="rId12"/>
    <p:sldId id="316" r:id="rId13"/>
    <p:sldId id="332" r:id="rId14"/>
    <p:sldId id="334" r:id="rId15"/>
    <p:sldId id="335" r:id="rId16"/>
    <p:sldId id="336" r:id="rId17"/>
    <p:sldId id="338" r:id="rId18"/>
    <p:sldId id="322" r:id="rId19"/>
    <p:sldId id="339" r:id="rId20"/>
    <p:sldId id="324" r:id="rId21"/>
    <p:sldId id="325" r:id="rId22"/>
    <p:sldId id="329" r:id="rId23"/>
    <p:sldId id="330" r:id="rId24"/>
    <p:sldId id="331" r:id="rId25"/>
    <p:sldId id="265" r:id="rId26"/>
    <p:sldId id="266" r:id="rId27"/>
    <p:sldId id="270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82" autoAdjust="0"/>
    <p:restoredTop sz="94660"/>
  </p:normalViewPr>
  <p:slideViewPr>
    <p:cSldViewPr>
      <p:cViewPr varScale="1">
        <p:scale>
          <a:sx n="63" d="100"/>
          <a:sy n="63" d="100"/>
        </p:scale>
        <p:origin x="10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4722222222222224E-2"/>
          <c:y val="0.11146825396825397"/>
          <c:w val="0.87731481481481477"/>
          <c:h val="0.88505905511811023"/>
        </c:manualLayout>
      </c:layout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6386025242478297E-2"/>
          <c:y val="9.0110906507243821E-2"/>
          <c:w val="0.87731481481481477"/>
          <c:h val="0.8850590551181102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ВОПРОС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5E52-43B9-B935-38037DA3D3A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5E52-43B9-B935-38037DA3D3A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5E52-43B9-B935-38037DA3D3A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5E52-43B9-B935-38037DA3D3A2}"/>
              </c:ext>
            </c:extLst>
          </c:dPt>
          <c:dLbls>
            <c:dLbl>
              <c:idx val="0"/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261494005907104E-2"/>
                      <c:h val="0.101994467287204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E52-43B9-B935-38037DA3D3A2}"/>
                </c:ext>
              </c:extLst>
            </c:dLbl>
            <c:dLbl>
              <c:idx val="1"/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597632757785828E-2"/>
                      <c:h val="6.99585466959278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E52-43B9-B935-38037DA3D3A2}"/>
                </c:ext>
              </c:extLst>
            </c:dLbl>
            <c:dLbl>
              <c:idx val="2"/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8883273975847549E-2"/>
                      <c:h val="0.1153427675335704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E52-43B9-B935-38037DA3D3A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E52-43B9-B935-38037DA3D3A2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положительно</c:v>
                </c:pt>
                <c:pt idx="1">
                  <c:v>отрицательно</c:v>
                </c:pt>
                <c:pt idx="2">
                  <c:v>не знаю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</c:v>
                </c:pt>
                <c:pt idx="1">
                  <c:v>0.35</c:v>
                </c:pt>
                <c:pt idx="2">
                  <c:v>0.15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E52-43B9-B935-38037DA3D3A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75365446816181847"/>
          <c:y val="0.19632553876682729"/>
          <c:w val="0.22471533561260487"/>
          <c:h val="0.4097940788201364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1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ВОПРОС 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C24-4C37-BE85-F4EA54EDAD1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C24-4C37-BE85-F4EA54EDAD1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C24-4C37-BE85-F4EA54EDAD1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C24-4C37-BE85-F4EA54EDAD1C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94CB96A-BC2D-4FB6-8886-26A2112CEEB0}" type="VALUE">
                      <a:rPr lang="en-US" sz="1400"/>
                      <a:pPr>
                        <a:defRPr/>
                      </a:pPr>
                      <a:t>[ЗНАЧЕНИЕ]</a:t>
                    </a:fld>
                    <a:r>
                      <a:rPr lang="en-US" baseline="0" dirty="0"/>
                      <a:t>; </a:t>
                    </a:r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598058390132072"/>
                      <c:h val="0.172895591440900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C24-4C37-BE85-F4EA54EDAD1C}"/>
                </c:ext>
              </c:extLst>
            </c:dLbl>
            <c:dLbl>
              <c:idx val="1"/>
              <c:layout>
                <c:manualLayout>
                  <c:x val="0.10016144703630225"/>
                  <c:y val="0.214015970461319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3E7B53A-F661-4FAA-AF21-D99B883EA9B5}" type="VALUE">
                      <a:rPr lang="en-US" sz="1400"/>
                      <a:pPr>
                        <a:defRPr/>
                      </a:pPr>
                      <a:t>[ЗНАЧЕНИЕ]</a:t>
                    </a:fld>
                    <a:r>
                      <a:rPr lang="en-US" baseline="0" dirty="0"/>
                      <a:t>; </a:t>
                    </a:r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496870923420118E-2"/>
                      <c:h val="8.814982872903598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C24-4C37-BE85-F4EA54EDAD1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24-4C37-BE85-F4EA54EDAD1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C24-4C37-BE85-F4EA54EDAD1C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Будет глобальное загрязнение планеты</c:v>
                </c:pt>
                <c:pt idx="1">
                  <c:v>ничего не произойдет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0.83</c:v>
                </c:pt>
                <c:pt idx="1">
                  <c:v>0.17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24-4C37-BE85-F4EA54EDAD1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5288115298222327"/>
          <c:y val="0.30648716579919033"/>
          <c:w val="0.33792845095753798"/>
          <c:h val="0.2514324480626362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ВОПРОС 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001-4766-8C21-00ECB51C8A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001-4766-8C21-00ECB51C8A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001-4766-8C21-00ECB51C8A1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001-4766-8C21-00ECB51C8A11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E2673B0-F9A9-4C1F-82C1-22902D5CD970}" type="PERCENTAGE">
                      <a:rPr lang="en-US" sz="1600"/>
                      <a:pPr>
                        <a:defRPr/>
                      </a:pPr>
                      <a:t>[ПРОЦЕНТ]</a:t>
                    </a:fld>
                    <a:endParaRPr lang="ru-RU"/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2314814814815"/>
                      <c:h val="0.1915516727999513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001-4766-8C21-00ECB51C8A11}"/>
                </c:ext>
              </c:extLst>
            </c:dLbl>
            <c:dLbl>
              <c:idx val="1"/>
              <c:layout>
                <c:manualLayout>
                  <c:x val="0.10550209001652568"/>
                  <c:y val="-7.220971618911491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73F74E4-1A41-497A-8C51-679DA9EEF24F}" type="PERCENTAGE">
                      <a:rPr lang="en-US" sz="1600"/>
                      <a:pPr>
                        <a:defRPr/>
                      </a:pPr>
                      <a:t>[ПРОЦЕНТ]</a:t>
                    </a:fld>
                    <a:endParaRPr lang="ru-RU"/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68827160493828"/>
                      <c:h val="0.185765053695952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001-4766-8C21-00ECB51C8A11}"/>
                </c:ext>
              </c:extLst>
            </c:dLbl>
            <c:dLbl>
              <c:idx val="2"/>
              <c:layout>
                <c:manualLayout>
                  <c:x val="2.9892218333819387E-2"/>
                  <c:y val="0.23328754917771913"/>
                </c:manualLayout>
              </c:layout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06172839506175E-2"/>
                      <c:h val="0.101859076687967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001-4766-8C21-00ECB51C8A11}"/>
                </c:ext>
              </c:extLst>
            </c:dLbl>
            <c:dLbl>
              <c:idx val="3"/>
              <c:layout>
                <c:manualLayout>
                  <c:x val="1.5785700398561291E-2"/>
                  <c:y val="7.560217859374675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9BF1EE1-8842-4BCB-8914-04BBCD6BC619}" type="PERCENTAGE">
                      <a:rPr lang="en-US" sz="1600"/>
                      <a:pPr>
                        <a:defRPr/>
                      </a:pPr>
                      <a:t>[ПРОЦЕНТ]</a:t>
                    </a:fld>
                    <a:endParaRPr lang="ru-RU"/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283950617283951E-2"/>
                      <c:h val="7.003267161597262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001-4766-8C21-00ECB51C8A11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сортировать и перерабатывать мусор</c:v>
                </c:pt>
                <c:pt idx="1">
                  <c:v>создавать активные организации для защиты природы</c:v>
                </c:pt>
                <c:pt idx="2">
                  <c:v>передаать опасныеотходы на обезвреживаниев пункты приема</c:v>
                </c:pt>
                <c:pt idx="3">
                  <c:v>не знаю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0.54</c:v>
                </c:pt>
                <c:pt idx="1">
                  <c:v>0.43</c:v>
                </c:pt>
                <c:pt idx="2">
                  <c:v>0.01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001-4766-8C21-00ECB51C8A1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ВОПРОМ 4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1F9-4808-9C7D-6A3E15085D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1F9-4808-9C7D-6A3E15085D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1F9-4808-9C7D-6A3E15085DE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F1F9-4808-9C7D-6A3E15085DE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05DBD30-0E23-4B5E-B6DF-2B4CFEE4A994}" type="PERCENTAGE">
                      <a:rPr lang="en-US" sz="1600"/>
                      <a:pPr>
                        <a:defRPr/>
                      </a:pPr>
                      <a:t>[ПРОЦЕНТ]</a:t>
                    </a:fld>
                    <a:endParaRPr lang="ru-RU"/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935185185185192E-2"/>
                      <c:h val="0.1423654104159599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1F9-4808-9C7D-6A3E15085DE8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6EE95D1-819F-45DA-A939-7D8286720859}" type="PERCENTAGE">
                      <a:rPr lang="en-US" sz="1600" dirty="0"/>
                      <a:pPr>
                        <a:defRPr/>
                      </a:pPr>
                      <a:t>[ПРОЦЕНТ]</a:t>
                    </a:fld>
                    <a:endParaRPr lang="ru-RU"/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935185185185192E-2"/>
                      <c:h val="0.1134323148959650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1F9-4808-9C7D-6A3E15085DE8}"/>
                </c:ext>
              </c:extLst>
            </c:dLbl>
            <c:dLbl>
              <c:idx val="2"/>
              <c:layout>
                <c:manualLayout>
                  <c:x val="1.6195197822494411E-2"/>
                  <c:y val="9.77950019558316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8D0318B-F7D3-43A1-A536-145365E65A92}" type="VALUE">
                      <a:rPr lang="en-US" sz="1600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938271604938272E-2"/>
                      <c:h val="8.16059098239705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1F9-4808-9C7D-6A3E15085DE8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да.конечно</c:v>
                </c:pt>
                <c:pt idx="1">
                  <c:v>нет,не вижу смысла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0.81</c:v>
                </c:pt>
                <c:pt idx="1">
                  <c:v>0.16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F9-4808-9C7D-6A3E15085DE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72773002333041703"/>
          <c:y val="0.22693388696545821"/>
          <c:w val="0.26301071741032372"/>
          <c:h val="0.3725336529491139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14C5F-52E8-4AA7-B259-B4DD2404ED60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42681-8B44-46A5-8981-E8911FCD04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089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F1BB51-3D78-4BBE-B965-EF47B6C63618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951B6D-EBAB-4832-9744-6BADCBE0B842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811309-6B56-48B6-9172-8D8C36454AEF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A3C2E-A024-44BD-A230-59606DC1D8D5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6093D-E965-41A0-BEA6-A96F4DA43382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E5C8B8-B391-4702-8F3F-84334230CA4C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4DE68E-056A-422D-9E4C-69341E01D94C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41C87-9C75-4536-912D-17BF54B244F9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07CDC090-EDDA-4117-B874-94A444196BE2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0ABC30-57F3-44E3-8C5A-F8435DD58C05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693BB7-15CD-4B70-B8FF-D548B594E218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61B78A-4F50-44B4-A1E0-485A55F60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FC197-CD40-498A-928F-34CA8003C74E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4D044F-B7A9-4AEE-ABE7-95C0D3F9A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9ECF42-F8AE-4195-8234-3C32F5F5C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E75219-FC69-4CAF-A644-0392683D91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0872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00AA6D-B6D1-4FB3-9F6E-00E99BB73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B586D-E792-488A-B2E0-2064BBE1B3D7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0106A9-A61B-499F-8AC9-D2E30FBC9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B0520E-D5FF-49DF-BB50-339945928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99857A-57E9-43F4-990F-6E4BF62A42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5239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AB15FB-3833-4909-B436-B1AAEF05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EEBC9-5019-42F2-8EDE-F6DED8DC6D1B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5C37BA-B61A-4BB9-9AAB-2A0B9609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30C8A1-D195-40FA-80A5-2720E6A29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D60A7-FB46-4684-840B-96504FEBAD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2572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4B74DA47-336B-4368-BBBF-A8732ED55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61F43-58D8-4009-B210-189548C1A5B3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0089586-FCA2-418A-BD85-FD5522BA3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CC8FAB9B-7B47-42C2-A743-21E555072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421F97-B6F2-4D1C-A22F-B2CDB8ECA88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4203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05CBC0C1-43CF-4DC1-9763-F99EE52E3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88CEF-0AD0-41A1-8842-7B09E6668B4D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3933E7D6-FC6F-4C73-B959-E65B182E9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DEA59EAC-ED37-42ED-B856-9ACF27AE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3CE6E4-ABA1-45BD-B551-957434B727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8551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5628889B-00B0-4D7C-9FC8-085C05182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DDC86-0FCD-4B1B-BA16-49B0099D24C9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B7C2E126-79FE-4875-AC78-FB4903F30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1ED8E650-16EA-4AD4-A0BE-74111104F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21F49D-0848-4D72-A91A-91BD5B8193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29952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3E68A6F6-C9B4-4A8C-9D39-B7F08299F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A8AF5-24C3-4685-8AB6-94F3759BFA63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B6FB8E0-D494-4D6D-BA7A-7497CA4E5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5739343D-2A28-4AD8-B793-22B53E7A7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D6D97-5EF0-47AF-914D-BFADED39695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66429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1DA6770-CE56-40C7-A959-539F7C06F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8E388-090C-4C6B-ADF4-2ED86B103839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C32CA73-E6BD-41C3-BE53-7AF45DFAE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0E25B0A-5390-4802-AB41-AE9C78013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7062B1-85EB-44B6-ACA8-9D1DBC0CC1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1930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8C33B883-82B4-4B3E-A052-77914597B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8BA94-50A9-4B62-AA14-2F9CED93BC88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850BAFD-85DE-402E-BDDE-0F94572FB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E364F76-F427-4A58-B6D2-8B97E6C8D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5C991-E3F6-453D-8A56-D6798B89B5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6754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83A545-6F18-4267-B26C-DD237CF1D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964A7-16D8-4C9F-8F35-3146746864A8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74ECEE-B17E-42A2-8D8F-8F0585F24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0B3F72-E2ED-4752-A3A4-28416BB56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5687B-1ADA-4DA1-8515-67EB7BA1F8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57921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29BDFD-6F29-4181-979F-04EFB075B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70B31-3E5F-4C88-A748-EE5982333BD8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60FCEC-33FF-4421-9604-734E62F39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747244-D86D-4A2A-9B77-45325000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FB4A11-81A8-42E1-AF80-9DA451D428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7017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90C0187B-D6BC-4E8A-A094-C51F8B74A08F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6" y="-8468"/>
            <a:chExt cx="9169804" cy="6874935"/>
          </a:xfrm>
        </p:grpSpPr>
        <p:cxnSp>
          <p:nvCxnSpPr>
            <p:cNvPr id="5" name="Straight Connector 16">
              <a:extLst>
                <a:ext uri="{FF2B5EF4-FFF2-40B4-BE49-F238E27FC236}">
                  <a16:creationId xmlns:a16="http://schemas.microsoft.com/office/drawing/2014/main" id="{1C1C799F-9A36-41D2-8C21-EA436C8DFDA5}"/>
                </a:ext>
              </a:extLst>
            </p:cNvPr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>
              <a:extLst>
                <a:ext uri="{FF2B5EF4-FFF2-40B4-BE49-F238E27FC236}">
                  <a16:creationId xmlns:a16="http://schemas.microsoft.com/office/drawing/2014/main" id="{652A673C-599B-4F51-BC03-BEDA0D813FD2}"/>
                </a:ext>
              </a:extLst>
            </p:cNvPr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CA71ED66-35C9-41B3-B323-45ACE5B573B0}"/>
                </a:ext>
              </a:extLst>
            </p:cNvPr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id="{9A6BD7C9-2F3F-4F6D-AFF4-5B18EABD6570}"/>
                </a:ext>
              </a:extLst>
            </p:cNvPr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DB76AC55-F592-4CDB-9F0B-B26ED28C4165}"/>
                </a:ext>
              </a:extLst>
            </p:cNvPr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BCEF012D-0229-433D-88C9-3391EFAAD6ED}"/>
                </a:ext>
              </a:extLst>
            </p:cNvPr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61E85525-0A48-42E5-917E-4F1B9E81CC22}"/>
                </a:ext>
              </a:extLst>
            </p:cNvPr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17AD2A7E-0455-4E51-9E6C-DEBE08805E68}"/>
                </a:ext>
              </a:extLst>
            </p:cNvPr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id="{00B725BA-9AB0-40BD-B678-F74B4366ACC7}"/>
                </a:ext>
              </a:extLst>
            </p:cNvPr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51C722C6-1160-40A3-A717-E482B391A0A6}"/>
                </a:ext>
              </a:extLst>
            </p:cNvPr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233F7C23-2E27-47B2-8192-5CAC8CC6E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C0A9DBC-D4C7-4660-BE56-9989AF4B0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81532757-2499-48AE-88B8-AC0ACC9EC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1F3F1-B4CD-4586-A05B-6DBE5D08B7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4042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06085-A9D8-4E67-BBE5-85BA0A6B6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758A5-9C93-4F4D-B2F2-9D7DDF8A9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87166-0D98-4FCF-B715-92D9044AD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3365C-E02A-4225-BC86-EAD6E55737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67558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97A2C-EF30-4352-8480-72E34F1D5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79FE4-1D90-466E-8726-27F9C2686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1E314-DDDC-47FF-B44A-2AA87CD5E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BE16CF-EF60-4570-A496-7854754FF9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3070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B907E8-6A5C-4504-9D07-6A7066011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A8579B2-666C-40E5-8A65-F0A04D84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8EF482A-282D-49B4-9208-75F7681F7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2C324-11FF-4E1D-B706-BAFDC841BB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532129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88FCE50-16DC-460F-AA94-CDF8513B2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528F9AB-536C-40F7-A432-4A6C1AA6A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514E75-550E-4E21-87A8-1546BC29B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01C59A-A8AF-4CFA-97F0-300DCA40D2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49109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4DFA6AF-72A0-4A72-B81D-EE6C5F221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85C71AA-CA44-4C98-97C5-2BEEE00E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8996A6-796D-4CAF-80BB-1DF96D55E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C3130-BF29-4235-AD8C-A5E1BE47E70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44835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DBBD9B1-4E69-4DBD-92E8-61A20AA40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BB659E4-3675-4F03-9AF1-2087C49A5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26183FB-C6B3-4AA9-8F2D-CC3D368A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9F3FA-2602-46B8-BBED-03AB19A40EC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48798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70B70DC-232F-4B7F-B5CC-B6FB280D5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4FC4A54-B4F5-42FC-BD62-D8D9C18D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06184A-2B50-4382-BC2A-7F8C1529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E0E521-6CFA-45A9-815A-889EDC4985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3469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241C278-1102-43B1-A40D-7CC4112D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9E6C439-DE10-4A42-A958-14D78D078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2BECCD-0378-453A-AAA8-731F3718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A86AA-A5CF-406A-9DF5-606C9BABD8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77171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EA231-487A-4A10-92B8-28D8B654F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B140C-82DC-49A9-AADC-5729BAC3A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E1D51-5856-4FD0-AC0B-673452DAF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37731-2BB0-496D-BA52-7EC070127DE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63341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EA61C133-2698-493B-926D-76EBE599F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A8B12DBA-0A63-427D-A9EF-40FEC7472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46AD540-8467-4B84-969B-10FBF85F7B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26D76BF-A01F-461A-A740-EC28588202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F1E9A6C-DF29-4C6D-906E-85D535D43D9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355A0B4-E5D9-4D1E-873F-48CA36BB2B8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79719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9BE09-9450-4B91-A182-47C6848D2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279DE-E20A-4FC0-90C8-7837A62FE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818B5-15B0-4D9B-9FA0-53A91E332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DD98D-D565-4E7E-8105-60C1812CAD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4991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7E60CA6E-BE38-4E7C-93C7-91532C3AD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8B1F0B6D-C055-4069-B989-2F67375F1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ru-RU" sz="800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5E9FC6B-729C-4F40-B0B6-B8E6EA547F7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82291E5-6121-4253-A796-D575203247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8940F61-5F24-420F-AB3E-1C91FBD46A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799FC7E0-8653-450C-8C6A-835544AECA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173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A94F05-B107-46F5-A1BE-5486C65363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A97B482-5F10-4783-9ACA-BD4962F5E9C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8633F87-1034-44DF-83A8-1313E201F9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2A82BB7-1CD6-492D-9D0A-11063CFBE9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12623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CF58C-6B18-4E9F-8E2C-673079202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C8FF3-68F7-4651-8538-6952C62E1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BB0CD-97B6-4C1A-8679-972C591CF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DB59AD-8AEA-49E0-9A18-BC726DCBCD2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93938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A4F14-D46C-4270-99CC-F5EC40186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3B72C-DFE2-468E-99EE-366F633DE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51FF5-A905-4628-8200-6E5030A92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6A6A74-71FB-45A6-A61A-0BE2E31A9B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16978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271DC843-C2BE-4C60-B44B-701072E5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00D35A94-B100-47E3-B900-CB022E5F6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F630D86F-BE5D-42CE-B79A-EA75623C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6CEB364-6150-408B-B462-96B0FC4F2B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98832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B0962F70-8A5A-4BDE-93EC-D32D1D644F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0FDD0FF3-FAFD-4D8A-BA47-F56415F6E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993C1F7-C471-4537-B0D1-4B7C7FFE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806C3B2-80C6-4A30-A16C-BDCE68C2C7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91534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043B41-A677-4F4C-8986-2721DCD8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B9D895-7A7D-45F5-97E7-9E9A9D903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F58E14-E713-4CA3-9A4A-8C21DE661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F3F5FB7-A383-4839-AD01-EC7F27350C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13348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B9D781-5B8D-4DDE-9E84-90BFDB973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CF09C3-BF4B-424F-B6C9-FAB0C4FE4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5E9972-2285-4956-B90C-420877B1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F21F6ED-73AF-4E9A-9549-7EC8E0B459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841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1D61A9E3-71DF-4C74-8A6D-B26B59A578BA}" type="slidenum">
              <a:rPr lang="zh-CN" alt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7C6A54A7-5284-4B42-B334-224B1982EA2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Текст 2">
            <a:extLst>
              <a:ext uri="{FF2B5EF4-FFF2-40B4-BE49-F238E27FC236}">
                <a16:creationId xmlns:a16="http://schemas.microsoft.com/office/drawing/2014/main" id="{BF064464-132E-4A65-9CC0-B3BA46E5F9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926AD9-CEFB-4BD6-B81C-A0A9FDD67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C552E8-21D1-4DAA-8072-6F9CB6A17DEE}" type="datetimeFigureOut">
              <a:rPr lang="ru-RU"/>
              <a:pPr>
                <a:defRPr/>
              </a:pPr>
              <a:t>04.04.2025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88FD7E-A024-4EBE-8EA4-95D112D9F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D209CC-7C63-42E3-808A-F2A2959708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6F9A00F-2F57-4EF5-AECD-4095E328EC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968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>
            <a:extLst>
              <a:ext uri="{FF2B5EF4-FFF2-40B4-BE49-F238E27FC236}">
                <a16:creationId xmlns:a16="http://schemas.microsoft.com/office/drawing/2014/main" id="{ED78DE7D-A6B8-417E-BC99-0D2FD28FDE9F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-7938"/>
            <a:ext cx="9169401" cy="6873876"/>
            <a:chOff x="-8467" y="-8468"/>
            <a:chExt cx="9169805" cy="6874935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A88B261-B573-418E-9105-E590A30C4D53}"/>
                </a:ext>
              </a:extLst>
            </p:cNvPr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223877F-E45F-4CF7-8C01-1AD13E07C8B3}"/>
                </a:ext>
              </a:extLst>
            </p:cNvPr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52A4792-A74C-4617-8B0F-780D0BF28175}"/>
                </a:ext>
              </a:extLst>
            </p:cNvPr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A5A2AC2-C124-456D-AF5D-4387A28FA900}"/>
                </a:ext>
              </a:extLst>
            </p:cNvPr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59D76AE-0C78-4C09-82AD-CFDF97D76A79}"/>
                </a:ext>
              </a:extLst>
            </p:cNvPr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83D5BF2-B052-4023-9AD8-EFC3EC7C1FB4}"/>
                </a:ext>
              </a:extLst>
            </p:cNvPr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7505ADE-39F9-4F47-9456-A01147F3D360}"/>
                </a:ext>
              </a:extLst>
            </p:cNvPr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07D3F54-523C-4882-80EC-3F50E7AD0679}"/>
                </a:ext>
              </a:extLst>
            </p:cNvPr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912F75-9F65-4650-8DCA-33DC8799E237}"/>
                </a:ext>
              </a:extLst>
            </p:cNvPr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987904B-3012-455C-992C-2AD30B625254}"/>
                </a:ext>
              </a:extLst>
            </p:cNvPr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A83D2D82-1E43-4F36-8689-AAB6083A272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3DE58F49-AFC3-422E-87D9-5631713EE3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282B7-7294-4C7A-B9BE-9FBF8FF019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81B52-C94A-4CF9-B976-9A8DCF500D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9149C-4A9C-4A9A-BB16-1CE8586529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</a:defRPr>
            </a:lvl1pPr>
          </a:lstStyle>
          <a:p>
            <a:fld id="{A3718115-4FFB-4FA0-AB67-82FD2F7900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228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07504" y="1268760"/>
            <a:ext cx="8712968" cy="2376264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BD0D9">
                    <a:tint val="90000"/>
                    <a:satMod val="12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BD0D9">
                    <a:tint val="90000"/>
                    <a:satMod val="12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BD0D9">
                    <a:tint val="90000"/>
                    <a:satMod val="12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BD0D9">
                    <a:tint val="90000"/>
                    <a:satMod val="12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ЧЕЛОВЕКА НА ОКРУЖАЮЩУЮ СРЕДУ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BD0D9">
                    <a:tint val="90000"/>
                    <a:satMod val="12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3886200"/>
            <a:ext cx="3240360" cy="2207096"/>
          </a:xfrm>
        </p:spPr>
        <p:txBody>
          <a:bodyPr>
            <a:normAutofit fontScale="85000" lnSpcReduction="10000"/>
          </a:bodyPr>
          <a:lstStyle/>
          <a:p>
            <a:pPr algn="ctr" eaLnBrk="1" hangingPunct="1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Работу выполнил</a:t>
            </a:r>
          </a:p>
          <a:p>
            <a:pPr algn="ctr" eaLnBrk="1" hangingPunct="1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ученик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класса </a:t>
            </a:r>
          </a:p>
          <a:p>
            <a:pPr algn="ctr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МОАУ СОШ   с. Томичи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Калюжный Родион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Учитель:  Беседина Надежда Николаевна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http://bigslide.ru/images/6/5726/960/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861047"/>
            <a:ext cx="3600400" cy="2700301"/>
          </a:xfrm>
          <a:prstGeom prst="rect">
            <a:avLst/>
          </a:prstGeom>
          <a:noFill/>
        </p:spPr>
      </p:pic>
      <p:pic>
        <p:nvPicPr>
          <p:cNvPr id="31748" name="Picture 4" descr="http://agrihunt.com/wp-content/uploads/2015/09/solar-energy-example-1728x800_c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-171400"/>
            <a:ext cx="4355040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D821DB-A86F-4041-9DCC-7574FB93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altLang="ru-RU" sz="5400" b="1" dirty="0">
                <a:solidFill>
                  <a:prstClr val="black"/>
                </a:solidFill>
                <a:ea typeface="+mn-ea"/>
                <a:cs typeface="+mn-cs"/>
              </a:rPr>
            </a:br>
            <a:br>
              <a:rPr lang="ru-RU" altLang="ru-RU" sz="5400" b="1" dirty="0">
                <a:solidFill>
                  <a:prstClr val="black"/>
                </a:solidFill>
                <a:ea typeface="+mn-ea"/>
                <a:cs typeface="+mn-cs"/>
              </a:rPr>
            </a:br>
            <a:br>
              <a:rPr lang="ru-RU" altLang="ru-RU" sz="5400" b="1" dirty="0">
                <a:solidFill>
                  <a:prstClr val="black"/>
                </a:solidFill>
                <a:ea typeface="+mn-ea"/>
                <a:cs typeface="+mn-cs"/>
              </a:rPr>
            </a:br>
            <a:br>
              <a:rPr lang="ru-RU" altLang="ru-RU" sz="5400" b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altLang="ru-RU" sz="5400" b="1" dirty="0">
                <a:solidFill>
                  <a:prstClr val="black"/>
                </a:solidFill>
                <a:ea typeface="+mn-ea"/>
                <a:cs typeface="+mn-cs"/>
              </a:rPr>
              <a:t>Актуальность</a:t>
            </a:r>
            <a:br>
              <a:rPr lang="ru-RU" altLang="ru-RU" sz="54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5C6922-66EF-480C-8902-8ED38E240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39E58-5D93-4C75-918D-92099BFFF185}"/>
              </a:ext>
            </a:extLst>
          </p:cNvPr>
          <p:cNvSpPr txBox="1"/>
          <p:nvPr/>
        </p:nvSpPr>
        <p:spPr>
          <a:xfrm>
            <a:off x="1907704" y="2636912"/>
            <a:ext cx="458216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Человек стал вторгаться в жизнь природы, не всегда думая о последствиях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093612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194258-9C20-47B3-B083-8459B53F6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2904AC-DB44-4547-B30F-CA3BCBCA6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lnSpc>
                <a:spcPct val="107000"/>
              </a:lnSpc>
              <a:spcAft>
                <a:spcPts val="1000"/>
              </a:spcAft>
              <a:buNone/>
              <a:tabLst>
                <a:tab pos="2514600" algn="l"/>
              </a:tabLst>
            </a:pP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</a:p>
          <a:p>
            <a:pPr marL="342900" lvl="0" indent="-342900">
              <a:lnSpc>
                <a:spcPct val="107000"/>
              </a:lnSpc>
              <a:spcAft>
                <a:spcPts val="1000"/>
              </a:spcAft>
              <a:buFont typeface="+mj-lt"/>
              <a:buAutoNum type="arabicPeriod"/>
              <a:tabLst>
                <a:tab pos="2514600" algn="l"/>
              </a:tabLst>
            </a:pP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собрать и проанализировать информацию об источниках загрязнения окружающей среды;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2514600" algn="l"/>
              </a:tabLst>
            </a:pP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прогнозировать возможные изменения состояния здоровья из-за преобразований внешней среды;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25146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предложить способы решения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 загрязнения природы.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2514600" algn="l"/>
              </a:tabLst>
            </a:pP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9638A-7D08-42E1-A27F-F30D685462AB}"/>
              </a:ext>
            </a:extLst>
          </p:cNvPr>
          <p:cNvSpPr txBox="1"/>
          <p:nvPr/>
        </p:nvSpPr>
        <p:spPr>
          <a:xfrm>
            <a:off x="755576" y="476672"/>
            <a:ext cx="74888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charset="0"/>
              </a:rPr>
              <a:t>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charset="0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charset="0"/>
              </a:rPr>
              <a:t>выяснить как человек влияет на окружающую среду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647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E0AF1-E185-4F65-B6DD-0949FAC7C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274638"/>
            <a:ext cx="7829550" cy="1539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147" name="Содержимое 2">
            <a:extLst>
              <a:ext uri="{FF2B5EF4-FFF2-40B4-BE49-F238E27FC236}">
                <a16:creationId xmlns:a16="http://schemas.microsoft.com/office/drawing/2014/main" id="{2655C90E-4429-4CD3-AD49-4285B730F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357188"/>
            <a:ext cx="8258175" cy="5768975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altLang="ru-RU" b="1" dirty="0"/>
              <a:t> Объект исследования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охрана окружающей среды.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Предмет проекта : действия человека, влияющие на природу</a:t>
            </a:r>
            <a:r>
              <a:rPr lang="ru-RU" altLang="ru-RU" b="1" dirty="0"/>
              <a:t>    </a:t>
            </a:r>
          </a:p>
          <a:p>
            <a:pPr marL="0" indent="0">
              <a:buNone/>
            </a:pPr>
            <a:r>
              <a:rPr lang="ru-RU" altLang="ru-RU" b="1" dirty="0">
                <a:solidFill>
                  <a:srgbClr val="FF0000"/>
                </a:solidFill>
              </a:rPr>
              <a:t>Методы исследования </a:t>
            </a:r>
            <a:r>
              <a:rPr lang="ru-RU" altLang="ru-RU" b="1" dirty="0"/>
              <a:t>:</a:t>
            </a:r>
          </a:p>
          <a:p>
            <a:r>
              <a:rPr lang="ru-RU" altLang="ru-RU" b="1" dirty="0"/>
              <a:t>изучение литературы;</a:t>
            </a:r>
          </a:p>
          <a:p>
            <a:r>
              <a:rPr lang="ru-RU" altLang="ru-RU" b="1" dirty="0"/>
              <a:t> систематизация и обобщение полученных данных;</a:t>
            </a:r>
          </a:p>
          <a:p>
            <a:r>
              <a:rPr lang="ru-RU" altLang="ru-RU" b="1" dirty="0"/>
              <a:t> проведение экспериментов;</a:t>
            </a:r>
          </a:p>
          <a:p>
            <a:r>
              <a:rPr lang="ru-RU" altLang="ru-RU" b="1" dirty="0"/>
              <a:t> анализ результатов и выводы по исследованию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84355-DAEE-4607-A3B9-05D2208A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DDC0DE-DFC1-4886-A81A-FAE4C09B2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1916832"/>
            <a:ext cx="8229600" cy="4525963"/>
          </a:xfr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2514600" algn="l"/>
              </a:tabLst>
              <a:defRPr/>
            </a:pPr>
            <a:endParaRPr kumimoji="0" lang="ru-RU" alt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2514600" algn="l"/>
              </a:tabLst>
              <a:defRPr/>
            </a:pPr>
            <a:endParaRPr lang="ru-RU" altLang="ru-RU" sz="3600" dirty="0">
              <a:solidFill>
                <a:prstClr val="black"/>
              </a:solidFill>
              <a:latin typeface="Calibri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2514600" algn="l"/>
              </a:tabLst>
              <a:defRPr/>
            </a:pPr>
            <a:endParaRPr kumimoji="0" lang="ru-RU" alt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None/>
              <a:tabLst>
                <a:tab pos="2514600" algn="l"/>
              </a:tabLst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alt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предполагаем, что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 в ходе своей жизнедеятельности наносят вред окружающей среде.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lang="ru-RU" dirty="0"/>
          </a:p>
        </p:txBody>
      </p:sp>
      <p:pic>
        <p:nvPicPr>
          <p:cNvPr id="6" name="Picture 4" descr="1264502416929">
            <a:extLst>
              <a:ext uri="{FF2B5EF4-FFF2-40B4-BE49-F238E27FC236}">
                <a16:creationId xmlns:a16="http://schemas.microsoft.com/office/drawing/2014/main" id="{171CBD46-F5B8-4841-ACC9-547B9375A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55776" y="1268760"/>
            <a:ext cx="4896544" cy="2605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6016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1264502416929">
            <a:extLst>
              <a:ext uri="{FF2B5EF4-FFF2-40B4-BE49-F238E27FC236}">
                <a16:creationId xmlns:a16="http://schemas.microsoft.com/office/drawing/2014/main" id="{5F056444-54AB-44C8-92D2-58F7FD62A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flipH="1">
            <a:off x="11268744" y="-50800"/>
            <a:ext cx="360040" cy="2700300"/>
          </a:xfrm>
          <a:prstGeom prst="rect">
            <a:avLst/>
          </a:prstGeo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7BDBC50-0763-4568-BED5-041BF6817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14E13-8A57-4146-B193-023E0642FACC}"/>
              </a:ext>
            </a:extLst>
          </p:cNvPr>
          <p:cNvSpPr txBox="1"/>
          <p:nvPr/>
        </p:nvSpPr>
        <p:spPr>
          <a:xfrm>
            <a:off x="611560" y="1385392"/>
            <a:ext cx="6251520" cy="5335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Загрязнение природной среды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привнесение в среду или возникновение в ней новых (нехарактерных для нее) физических, химических или биологических агентов, или превышение естественного среднего  многолетнего уровня концентрации тех же агентов в рассматриваемый период.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526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44C1B-6B69-42E8-A827-05F129500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0E428F-1C68-45EF-BC59-57B428635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Основные типы загрязнения: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Физические (тепловое, шумовое, электромагнитное, световое, радиоактивное);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Химические (тяжелые металлы, пестициды, пластмассы и др. химические вещества);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Биологические (биогенное, микробиологическое, генетическое);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Информационные (информационный шум, ложная информация, факторы беспокойства).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0011-011-Ekologicheskie-problemy-mira">
            <a:extLst>
              <a:ext uri="{FF2B5EF4-FFF2-40B4-BE49-F238E27FC236}">
                <a16:creationId xmlns:a16="http://schemas.microsoft.com/office/drawing/2014/main" id="{6CB623C7-FB7D-4913-88F2-0A0549429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-664064"/>
            <a:ext cx="807263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3739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D5092E-8DAB-4945-8097-85EA06B38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48C7A9-D09C-4110-97AF-377FB2DFA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Химическое загрязнение окружающей среды презентация 11 класс">
            <a:extLst>
              <a:ext uri="{FF2B5EF4-FFF2-40B4-BE49-F238E27FC236}">
                <a16:creationId xmlns:a16="http://schemas.microsoft.com/office/drawing/2014/main" id="{E6C42F03-663F-4E99-ADB6-A3D917196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"/>
            <a:ext cx="8688964" cy="677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70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775850-B326-45C5-9B96-934E8A2F0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8768"/>
          </a:xfrm>
        </p:spPr>
        <p:txBody>
          <a:bodyPr>
            <a:noAutofit/>
          </a:bodyPr>
          <a:lstStyle/>
          <a:p>
            <a:b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Качество жизни человека зависит от состояния окружающей среды. Чистая вода, свежий воздух и плодородная почва – всё это необходимо людям для полноценного и здорового существования. </a:t>
            </a:r>
            <a:b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52A3C7-C070-4397-9166-877CDBB83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10" descr="post-26-1146135074">
            <a:extLst>
              <a:ext uri="{FF2B5EF4-FFF2-40B4-BE49-F238E27FC236}">
                <a16:creationId xmlns:a16="http://schemas.microsoft.com/office/drawing/2014/main" id="{5DCCC4FE-CE07-48B5-88D9-390F60B9A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39261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be8c6ec5d7ec27ac97abf93aa1c6ba8b">
            <a:extLst>
              <a:ext uri="{FF2B5EF4-FFF2-40B4-BE49-F238E27FC236}">
                <a16:creationId xmlns:a16="http://schemas.microsoft.com/office/drawing/2014/main" id="{2130A08E-2E61-4D05-B3B3-0B1382A7B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19275"/>
            <a:ext cx="4119563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moika-mashin-u-reki-zagryaznenie-okruzhayuschei-sredy-0000825876-preview">
            <a:extLst>
              <a:ext uri="{FF2B5EF4-FFF2-40B4-BE49-F238E27FC236}">
                <a16:creationId xmlns:a16="http://schemas.microsoft.com/office/drawing/2014/main" id="{C84A7DDA-C51F-4388-92A8-A125F1983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92600"/>
            <a:ext cx="424815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319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7B90A8-43A1-4286-A79E-9A581F6E6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20FE1A-8287-440E-A0A1-C502D02677C5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800D1FB-324F-4EFA-9407-5D2EBADFD13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Picture background">
            <a:extLst>
              <a:ext uri="{FF2B5EF4-FFF2-40B4-BE49-F238E27FC236}">
                <a16:creationId xmlns:a16="http://schemas.microsoft.com/office/drawing/2014/main" id="{1AF42D84-39BA-44CB-B6B2-DFE263C8F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892480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26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3C55A3-C7CD-45BC-AA69-5C8C4565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Способы  решения экологических проблем </a:t>
            </a:r>
            <a:endParaRPr lang="ru-RU" b="1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9FCF19-247F-4C71-9148-AA41B4C3631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495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826CC3-BB6A-463F-BFDB-E1A891261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495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D2C80-D04F-48D5-9CFA-4936393FBBB0}"/>
              </a:ext>
            </a:extLst>
          </p:cNvPr>
          <p:cNvSpPr txBox="1"/>
          <p:nvPr/>
        </p:nvSpPr>
        <p:spPr>
          <a:xfrm>
            <a:off x="251520" y="1484784"/>
            <a:ext cx="8064896" cy="4661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1.Вторичная переработка мусора  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Эффективная переработка мусора.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.Переход на экологически безопасное топливо.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Очистка сточных вод. 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Переход к чистым источникам энергии. 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469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65C18A-1BD7-46FE-AA17-F32DD1015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47088"/>
          </a:xfrm>
        </p:spPr>
        <p:txBody>
          <a:bodyPr>
            <a:normAutofit fontScale="90000"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</a:pP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7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ДУМАЕТЕ, КАК ЧЕЛОВЕК ВЛИЯЕТ НА </a:t>
            </a:r>
            <a:r>
              <a:rPr lang="ru-RU" sz="2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ОКРУЖАЮЩУЮ СРЕДУ?</a:t>
            </a:r>
            <a:br>
              <a:rPr lang="ru-R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ru-RU" sz="2700" b="0" i="0" u="sng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ДУМАЕТЕ, КАК ЧЕЛОВЕК ВЛИЯЕТ НА </a:t>
            </a:r>
            <a:r>
              <a:rPr kumimoji="0" 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ОКРУЖАЮЩУЮ СРЕДУ?</a:t>
            </a:r>
            <a:br>
              <a:rPr kumimoji="0" 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8B20F7-6728-497B-94B3-BA2986931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/>
          <a:lstStyle/>
          <a:p>
            <a:pPr algn="ctr"/>
            <a:r>
              <a:rPr kumimoji="0" lang="ru-RU" sz="2400" b="1" i="0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ДУМАЕТЕ, КАК ЧЕЛОВЕК ВЛИЯЕТ НА ОКРУЖАЮЩУЮ СРЕДУ?</a:t>
            </a:r>
            <a:br>
              <a:rPr kumimoji="0" lang="ru-RU" sz="2400" b="1" i="0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4900" b="1" i="0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kumimoji="0" lang="ru-RU" sz="4300" b="1" i="0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6961B21-2C4E-4F9D-8911-F9225DBDD9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1979469"/>
              </p:ext>
            </p:extLst>
          </p:nvPr>
        </p:nvGraphicFramePr>
        <p:xfrm>
          <a:off x="1187624" y="2132856"/>
          <a:ext cx="7200800" cy="445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C17BE79-6844-4361-9F5A-FC2BD81954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3004672"/>
              </p:ext>
            </p:extLst>
          </p:nvPr>
        </p:nvGraphicFramePr>
        <p:xfrm>
          <a:off x="755576" y="1707264"/>
          <a:ext cx="7632848" cy="4757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8571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5E6A7E-114E-45FF-A548-F8FF9AECE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 algn="ctr">
              <a:lnSpc>
                <a:spcPct val="115000"/>
              </a:lnSpc>
            </a:pP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 вы </a:t>
            </a:r>
            <a:r>
              <a:rPr kumimoji="0" lang="ru-RU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думаете,что</a:t>
            </a: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произойдет, если общество  также и продолжит загрязнять окружающую среду</a:t>
            </a:r>
            <a:endParaRPr lang="ru-RU" sz="27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8925AD-A352-4897-9ECD-BA3B45772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C56EEDE-7A21-4AEA-8AC9-D0DD7BE2A5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915245"/>
              </p:ext>
            </p:extLst>
          </p:nvPr>
        </p:nvGraphicFramePr>
        <p:xfrm>
          <a:off x="457200" y="1828800"/>
          <a:ext cx="8291264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2212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D70B78-1BFB-4C06-B251-4B65B47ED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3.?</a:t>
            </a:r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МОЖЕТ СДЕЛАТЬ ЧЕЛОВЕК ДЛЯ ЗАЩИТЫ </a:t>
            </a:r>
            <a:b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700" b="1" i="0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ОКРУЖАЮЩЕЙ СРЕДЫ?</a:t>
            </a:r>
            <a:endParaRPr lang="ru-RU" sz="2700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7204493-C5D7-4B01-870F-29855C363E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4985712"/>
              </p:ext>
            </p:extLst>
          </p:nvPr>
        </p:nvGraphicFramePr>
        <p:xfrm>
          <a:off x="471512" y="1873976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8703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F1A1A-74DF-44A4-8830-A75345672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7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 что-то делаете для окружающей среды?</a:t>
            </a:r>
            <a:br>
              <a:rPr lang="ru-RU" sz="2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7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322674C-0D1E-4F5A-8A9D-7D33B5C095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16116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9001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A827B-0150-4F7F-BEFA-A4E3CBD86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Исследование мусора  в семье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4894F4-9CC7-4A26-AE9E-02E26B006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40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.Изучение  содержания мусора в семье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2.Учет и расчет  мусора в семье за год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3.Анализ полученных данных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027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F24FB7-847D-4012-A12B-368F7AD0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у нас в мусорном ведре?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E3472-900E-4928-8F27-4025782EC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40%- пищевых (органических) отходов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35%-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бумаги,</a:t>
            </a:r>
            <a:r>
              <a:rPr lang="ru-R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т.к.бумага</a:t>
            </a:r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чаще всего сжигается в процессе топки печей.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25% - банки, пластиковые изделия, стекло, полиэтилен, батарейки и др.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702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EAE720-8782-4143-BA44-8C6B68AB6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18470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1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Исследование №1. Бытовые отходы моей семьи.</a:t>
            </a:r>
            <a:r>
              <a:rPr lang="ru-RU" sz="31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 взвешивания мусора за неделю</a:t>
            </a:r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CCEBC2-FC0B-4100-B7BB-5E1642BC9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1кг 255г+518г+1кг160г+673 гр+2 кг300г+372гр+816г= </a:t>
            </a:r>
            <a:r>
              <a:rPr lang="ru-RU" sz="1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7кг94гр</a:t>
            </a:r>
            <a:endParaRPr lang="ru-RU" sz="128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 человек вырабатывает определенное количество мусора.</a:t>
            </a:r>
            <a:endParaRPr lang="ru-RU" sz="1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7кг94г :4=</a:t>
            </a:r>
            <a:r>
              <a:rPr lang="ru-RU" sz="1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1кг773гр</a:t>
            </a:r>
            <a:r>
              <a:rPr lang="ru-RU" sz="1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мусора выкидывает в неделю каждый член нашей семьи.</a:t>
            </a:r>
            <a:endParaRPr lang="ru-RU" sz="1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 вырабатываемого мусора в год 1 человеком.</a:t>
            </a:r>
            <a:endParaRPr lang="ru-RU" sz="1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1кг773 г*</a:t>
            </a:r>
            <a:r>
              <a:rPr lang="ru-RU" sz="1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365 </a:t>
            </a:r>
            <a:r>
              <a:rPr lang="ru-RU" sz="1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дней=</a:t>
            </a:r>
            <a:r>
              <a:rPr lang="ru-RU" sz="1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647кг145г</a:t>
            </a:r>
            <a:endParaRPr lang="ru-RU" sz="12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194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191637-A7DD-43CB-8B8C-4EE7A3362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Данные по  селу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6AE167-9640-4ABB-A44F-FED0E79D0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нашем населенном пункте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проживает </a:t>
            </a: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1266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 (по данным за 2024 год)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Исходя из того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25% мусора(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бумага) в селе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сжигается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,то получается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919285кг 57 г:100*25%=–229821кг 264 мусора сжигается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714463кг664г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мусора вывозится на свалку.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2328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049967-9FF6-4088-99C7-B4D052C6E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381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Альтернативные пути решения экологических проблем:</a:t>
            </a:r>
            <a:br>
              <a:rPr lang="ru-RU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260298-7C0F-468E-AD67-1CD5BCEEF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сортировать мусор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мусора как вторичное сырье или дать мусору вторую жизнь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тправлять мусор в космос или к Солнцу. Да, именно температура Солнца может утилизировать отходы даже самые тугоплавкие.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4129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04B2D-63F4-45CD-BE7C-D8FA68689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Выводы:</a:t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D5C960-D864-4A73-B05D-3FC5C82FF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 негативно влияет на окружающую среду, не задумываясь, что сам является неотъемлемой частью природы.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роблема свалок – вопрос очень острый и весьма актуальный в наши дни, так как если мы не начнем задумываться об утилизации отходов сегодня, то завтра наша планета превратиться в одну большую кучу мусора.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3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51866-60BD-4BA7-A9D1-CF0EAE710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CC8EFD-AF81-4D06-BD24-CA2AFEE85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2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ы подтвердили свою гипотезу :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люди в ходе своей жизнедеятельности наносят вред окружающей среде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люди на Земле несут ответственность за то, что происходит с планетой сегодня, и только совместными усилиями наша цивилизация сможет преодолеть все трудности.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886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14342" name="Picture 6" descr="http://fs00.infourok.ru/images/doc/212/241470/img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536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536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15365" name="Picture 2" descr="risunok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wpapers_ru_Zemlya-v-ruka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836613"/>
            <a:ext cx="4824412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8" descr="http://uslide.ru/images/2/8867/960/img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96011" y="0"/>
            <a:ext cx="9240011" cy="69300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7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9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8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90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91" name="Picture 2" descr="wpapers_ru_Zemlya-v-ruka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0" y="0"/>
            <a:ext cx="8748464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dirty="0">
                <a:latin typeface="Monotype Corsiva" pitchFamily="66" charset="0"/>
              </a:rPr>
              <a:t>Спасибо за внимание.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587</TotalTime>
  <Pages>0</Pages>
  <Words>766</Words>
  <Characters>0</Characters>
  <Application>Microsoft Office PowerPoint</Application>
  <DocSecurity>0</DocSecurity>
  <PresentationFormat>Экран (4:3)</PresentationFormat>
  <Lines>0</Lines>
  <Paragraphs>88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Calibri</vt:lpstr>
      <vt:lpstr>Constantia</vt:lpstr>
      <vt:lpstr>Monotype Corsiva</vt:lpstr>
      <vt:lpstr>Times New Roman</vt:lpstr>
      <vt:lpstr>Trebuchet MS</vt:lpstr>
      <vt:lpstr>Wingdings 2</vt:lpstr>
      <vt:lpstr>Wingdings 3</vt:lpstr>
      <vt:lpstr>Поток</vt:lpstr>
      <vt:lpstr>Тема Office</vt:lpstr>
      <vt:lpstr>Аспект</vt:lpstr>
      <vt:lpstr>    .      ВЛИЯНИЕ ЧЕЛОВЕКА НА ОКРУЖАЮЩУЮ СРЕДУ </vt:lpstr>
      <vt:lpstr>    Актуальность </vt:lpstr>
      <vt:lpstr>Презентация PowerPoint</vt:lpstr>
      <vt:lpstr>Презентация PowerPoint</vt:lpstr>
      <vt:lpstr>Гипотеза </vt:lpstr>
      <vt:lpstr>Презентация PowerPoint</vt:lpstr>
      <vt:lpstr>Презентация PowerPoint</vt:lpstr>
      <vt:lpstr>Презентация PowerPoint</vt:lpstr>
      <vt:lpstr>       Качество жизни человека зависит от состояния окружающей среды. Чистая вода, свежий воздух и плодородная почва – всё это необходимо людям для полноценного и здорового существования.  </vt:lpstr>
      <vt:lpstr>Презентация PowerPoint</vt:lpstr>
      <vt:lpstr>Способы  решения экологических проблем </vt:lpstr>
      <vt:lpstr>                КАК ВЫ ДУМАЕТЕ, КАК ЧЕЛОВЕК ВЛИЯЕТ НА ОКРУЖАЮЩУЮ СРЕДУ?  КАК ВЫ ДУМАЕТЕ, КАК ЧЕЛОВЕК ВЛИЯЕТ НА ОКРУЖАЮЩУЮ СРЕДУ?          </vt:lpstr>
      <vt:lpstr>Как  вы думаете,что произойдет, если общество  также и продолжит загрязнять окружающую среду</vt:lpstr>
      <vt:lpstr>3.?   ЧТО МОЖЕТ СДЕЛАТЬ ЧЕЛОВЕК ДЛЯ ЗАЩИТЫ  ОКРУЖАЮЩЕЙ СРЕДЫ?</vt:lpstr>
      <vt:lpstr>   Вы что-то делаете для окружающей среды? </vt:lpstr>
      <vt:lpstr>Исследование мусора  в семье</vt:lpstr>
      <vt:lpstr>Что у нас в мусорном ведре?</vt:lpstr>
      <vt:lpstr>Исследование №1. Бытовые отходы моей семьи. Результат взвешивания мусора за неделю </vt:lpstr>
      <vt:lpstr>Данные по  селу</vt:lpstr>
      <vt:lpstr>Альтернативные пути решения экологических проблем: </vt:lpstr>
      <vt:lpstr>Выводы: </vt:lpstr>
      <vt:lpstr>ЗАКЛЮЧЕНИЕ</vt:lpstr>
      <vt:lpstr>Презентация PowerPoint</vt:lpstr>
      <vt:lpstr>Презентация PowerPoint</vt:lpstr>
      <vt:lpstr>Презентация PowerPoint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7777</dc:creator>
  <cp:lastModifiedBy>Пользователь</cp:lastModifiedBy>
  <cp:revision>54</cp:revision>
  <cp:lastPrinted>1899-12-30T00:00:00Z</cp:lastPrinted>
  <dcterms:created xsi:type="dcterms:W3CDTF">2006-07-13T01:48:10Z</dcterms:created>
  <dcterms:modified xsi:type="dcterms:W3CDTF">2025-04-04T11:31:34Z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2052-6.6.0.2450</vt:lpwstr>
  </property>
</Properties>
</file>