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23"/>
  </p:notesMasterIdLst>
  <p:sldIdLst>
    <p:sldId id="256" r:id="rId2"/>
    <p:sldId id="257" r:id="rId3"/>
    <p:sldId id="270" r:id="rId4"/>
    <p:sldId id="259" r:id="rId5"/>
    <p:sldId id="274" r:id="rId6"/>
    <p:sldId id="260" r:id="rId7"/>
    <p:sldId id="263" r:id="rId8"/>
    <p:sldId id="269" r:id="rId9"/>
    <p:sldId id="261" r:id="rId10"/>
    <p:sldId id="262" r:id="rId11"/>
    <p:sldId id="265" r:id="rId12"/>
    <p:sldId id="273" r:id="rId13"/>
    <p:sldId id="267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6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C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3842" autoAdjust="0"/>
  </p:normalViewPr>
  <p:slideViewPr>
    <p:cSldViewPr>
      <p:cViewPr varScale="1">
        <p:scale>
          <a:sx n="67" d="100"/>
          <a:sy n="67" d="100"/>
        </p:scale>
        <p:origin x="12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effectLst/>
              </a:rPr>
              <a:t>Считаете ли Вы своих друзей (знакомых) способными совершить преступление?</a:t>
            </a:r>
            <a:endParaRPr lang="ru-RU" sz="1600" dirty="0">
              <a:effectLst/>
            </a:endParaRPr>
          </a:p>
        </c:rich>
      </c:tx>
      <c:layout>
        <c:manualLayout>
          <c:xMode val="edge"/>
          <c:yMode val="edge"/>
          <c:x val="2.6170686013592885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51502305499122236"/>
          <c:y val="0.32676177289255631"/>
          <c:w val="0.43740875413904307"/>
          <c:h val="0.5689291984491565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Считаете ли Вы своих друзей (знакомых) способными совершить преступление?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D0-4AAE-B325-B511F4012D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D0-4AAE-B325-B511F4012DB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5D0-4AAE-B325-B511F4012DB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5D0-4AAE-B325-B511F4012DB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5D0-4AAE-B325-B511F4012D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пожалуй, нет</c:v>
                </c:pt>
                <c:pt idx="1">
                  <c:v>нет</c:v>
                </c:pt>
                <c:pt idx="2">
                  <c:v>пожалуй, да</c:v>
                </c:pt>
                <c:pt idx="3">
                  <c:v>да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8</c:v>
                </c:pt>
                <c:pt idx="2">
                  <c:v>4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5D0-4AAE-B325-B511F4012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433770278255843E-2"/>
          <c:y val="0.31833257840896545"/>
          <c:w val="0.36976956511111969"/>
          <c:h val="0.578882677339888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831491002825428"/>
          <c:y val="3.22052179387475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5858644905088066"/>
          <c:y val="0.30291464528632622"/>
          <c:w val="0.50284448818897642"/>
          <c:h val="0.754266732283464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Много ли у Вас друзей, знакомых в школе?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8D-4FEB-9CAA-3705E4907D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8D-4FEB-9CAA-3705E4907D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8D-4FEB-9CAA-3705E4907D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8D-4FEB-9CAA-3705E4907D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нет</c:v>
                </c:pt>
                <c:pt idx="1">
                  <c:v>достаточно</c:v>
                </c:pt>
                <c:pt idx="2">
                  <c:v>много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10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8D-4FEB-9CAA-3705E4907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0952355602463919"/>
          <c:w val="0.50963135878959187"/>
          <c:h val="9.04764439753607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Много ли у Вас друзей, знакомых?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4B-438A-824E-EC61FF1DDF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4B-438A-824E-EC61FF1DDF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F4B-438A-824E-EC61FF1DDF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F4B-438A-824E-EC61FF1DDF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нет</c:v>
                </c:pt>
                <c:pt idx="1">
                  <c:v>достаточно</c:v>
                </c:pt>
                <c:pt idx="2">
                  <c:v>много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4B-438A-824E-EC61FF1DDFA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91577632183096"/>
          <c:y val="0.873344144310093"/>
          <c:w val="0.87084223678169037"/>
          <c:h val="9.32361222583319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effectLst/>
              </a:rPr>
              <a:t>Случалось ли, что Ваши друзья, знакомые?</a:t>
            </a:r>
            <a:endParaRPr lang="ru-RU" sz="18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412363495559316"/>
          <c:y val="0.16124939418969553"/>
          <c:w val="0.44322260761876131"/>
          <c:h val="0.436799091566315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Случалось ли, что Ваши друзья, знакомые?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8F-46F8-B044-7A2D9AE3B4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8F-46F8-B044-7A2D9AE3B4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8F-46F8-B044-7A2D9AE3B4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8F-46F8-B044-7A2D9AE3B4D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вовлекали в пьянство</c:v>
                </c:pt>
                <c:pt idx="1">
                  <c:v>склоняли к употреблению наркотиков</c:v>
                </c:pt>
                <c:pt idx="2">
                  <c:v>склоняли к совершению преступления</c:v>
                </c:pt>
                <c:pt idx="3">
                  <c:v>не оказывали на меня отрицательного воздействия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4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28F-46F8-B044-7A2D9AE3B4D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787631439643962"/>
          <c:y val="0.65230916371610881"/>
          <c:w val="0.7037688214381409"/>
          <c:h val="0.2889010721836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6475909589130736"/>
          <c:y val="0.17172841279958034"/>
          <c:w val="0.50284448818897642"/>
          <c:h val="0.754266732283464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Авторитет среди друзей для Вас?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1-454F-9D4A-6EA51CDCB5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1-454F-9D4A-6EA51CDCB5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1-454F-9D4A-6EA51CDCB5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1-454F-9D4A-6EA51CDCB5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необходим</c:v>
                </c:pt>
                <c:pt idx="1">
                  <c:v>важен</c:v>
                </c:pt>
                <c:pt idx="2">
                  <c:v>не важен</c:v>
                </c:pt>
                <c:pt idx="3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81-454F-9D4A-6EA51CDCB5D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58335761435312217"/>
          <c:y val="0.30888842211976447"/>
          <c:w val="0.35066098525740325"/>
          <c:h val="0.3871881712217161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Вам лично помогали в вашей учебной организации? </c:v>
                </c:pt>
              </c:strCache>
            </c:strRef>
          </c:tx>
          <c:dPt>
            <c:idx val="0"/>
            <c:bubble3D val="0"/>
            <c:explosion val="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6B-4D48-9F40-4AA5AC870B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6B-4D48-9F40-4AA5AC870B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66B-4D48-9F40-4AA5AC870B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66B-4D48-9F40-4AA5AC870B6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беседы по душам</c:v>
                </c:pt>
                <c:pt idx="1">
                  <c:v>устранили конфликт в   учебном заведении</c:v>
                </c:pt>
                <c:pt idx="2">
                  <c:v>затрудняюсь ответить</c:v>
                </c:pt>
                <c:pt idx="3">
                  <c:v>ничем не помогли\не обращался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4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6B-4D48-9F40-4AA5AC870B6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3947697940969517"/>
          <c:w val="0.89672286883378305"/>
          <c:h val="0.356848660334036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Посещали ли Вы мероприятия, посвященные профилактике преступности?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46-4BF5-BA05-BC44AD5AA8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46-4BF5-BA05-BC44AD5AA8B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46-4BF5-BA05-BC44AD5AA8B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46-4BF5-BA05-BC44AD5AA8B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нет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46-4BF5-BA05-BC44AD5AA8B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Интересны ли вам были подобные мероприятия, остались ли они в вашей памяти?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D9-4B42-9B0E-344670C42F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D9-4B42-9B0E-344670C42F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6D9-4B42-9B0E-344670C42F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6D9-4B42-9B0E-344670C42F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6D9-4B42-9B0E-344670C42F2D}"/>
              </c:ext>
            </c:extLst>
          </c:dPt>
          <c:dLbls>
            <c:dLbl>
              <c:idx val="1"/>
              <c:layout>
                <c:manualLayout>
                  <c:x val="-3.6346085924117887E-2"/>
                  <c:y val="-1.707881610736341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D9-4B42-9B0E-344670C42F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пожалуй, нет</c:v>
                </c:pt>
                <c:pt idx="1">
                  <c:v>нет</c:v>
                </c:pt>
                <c:pt idx="2">
                  <c:v>пожалуй, да</c:v>
                </c:pt>
                <c:pt idx="3">
                  <c:v>да</c:v>
                </c:pt>
                <c:pt idx="4">
                  <c:v>затрудняюсь ответить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</c:v>
                </c:pt>
                <c:pt idx="1">
                  <c:v>2</c:v>
                </c:pt>
                <c:pt idx="2">
                  <c:v>6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6D9-4B42-9B0E-344670C42F2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Повлияли ли это на ваше правовое сознание?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463-414A-A6F8-79C96A9446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463-414A-A6F8-79C96A9446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463-414A-A6F8-79C96A9446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463-414A-A6F8-79C96A9446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пожалуй, нет</c:v>
                </c:pt>
                <c:pt idx="1">
                  <c:v>нет</c:v>
                </c:pt>
                <c:pt idx="2">
                  <c:v>пожалуй, да</c:v>
                </c:pt>
                <c:pt idx="3">
                  <c:v>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15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463-414A-A6F8-79C96A9446B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A77C4-64B6-4179-AC89-8DAA90368676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32C42-9A98-4E92-8826-2AB459BF86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81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532C42-9A98-4E92-8826-2AB459BF86A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95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03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877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61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03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68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1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93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16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07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839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26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0180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54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398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81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190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4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496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990656" cy="4295969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/>
              <a:t>моау</a:t>
            </a:r>
            <a:r>
              <a:rPr lang="ru-RU" sz="3200" dirty="0"/>
              <a:t> «муниципальное общеобразовательное автономное учреждение средняя общеобразовательная школа села </a:t>
            </a:r>
            <a:r>
              <a:rPr lang="ru-RU" sz="3200" dirty="0" err="1"/>
              <a:t>томичи</a:t>
            </a:r>
            <a:r>
              <a:rPr lang="ru-RU" sz="3200" dirty="0"/>
              <a:t>»</a:t>
            </a:r>
            <a:br>
              <a:rPr lang="ru-RU" sz="3200" dirty="0"/>
            </a:br>
            <a:r>
              <a:rPr lang="ru-RU" sz="3200" dirty="0"/>
              <a:t> </a:t>
            </a:r>
            <a:br>
              <a:rPr lang="en-US" sz="3200" dirty="0"/>
            </a:br>
            <a:br>
              <a:rPr lang="en-US" sz="3200" dirty="0"/>
            </a:br>
            <a:r>
              <a:rPr lang="ru-RU" sz="3200" dirty="0"/>
              <a:t>Проектная работа</a:t>
            </a:r>
            <a:br>
              <a:rPr lang="ru-RU" sz="3200" dirty="0"/>
            </a:br>
            <a:r>
              <a:rPr lang="ru-RU" sz="3200" dirty="0"/>
              <a:t>Тема:</a:t>
            </a:r>
            <a:br>
              <a:rPr lang="ru-RU" sz="3200" dirty="0"/>
            </a:br>
            <a:r>
              <a:rPr lang="ru-RU" sz="3200" dirty="0"/>
              <a:t>«Профилактика подростковой преступности»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88024" y="5157192"/>
            <a:ext cx="4112390" cy="1588166"/>
          </a:xfr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algn="r"/>
            <a:r>
              <a:rPr lang="ru-RU" sz="1800" dirty="0">
                <a:latin typeface="+mj-lt"/>
              </a:rPr>
              <a:t>Выполнила: ученик 9 класса</a:t>
            </a:r>
          </a:p>
          <a:p>
            <a:pPr algn="r"/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дЁмшин</a:t>
            </a:r>
            <a:r>
              <a:rPr lang="ru-RU" sz="1800" dirty="0">
                <a:latin typeface="+mj-lt"/>
              </a:rPr>
              <a:t> </a:t>
            </a:r>
            <a:r>
              <a:rPr lang="ru-RU" sz="1800" dirty="0" err="1">
                <a:latin typeface="+mj-lt"/>
              </a:rPr>
              <a:t>глеб</a:t>
            </a:r>
            <a:r>
              <a:rPr lang="ru-RU" sz="1800" dirty="0">
                <a:latin typeface="+mj-lt"/>
              </a:rPr>
              <a:t> </a:t>
            </a:r>
          </a:p>
          <a:p>
            <a:pPr algn="r"/>
            <a:r>
              <a:rPr lang="ru-RU" sz="1800" dirty="0">
                <a:latin typeface="+mj-lt"/>
              </a:rPr>
              <a:t>Руководитель: </a:t>
            </a:r>
            <a:r>
              <a:rPr lang="ru-RU" sz="1800" dirty="0" err="1">
                <a:latin typeface="+mj-lt"/>
              </a:rPr>
              <a:t>шибаршина</a:t>
            </a:r>
            <a:r>
              <a:rPr lang="ru-RU" sz="1800" dirty="0">
                <a:latin typeface="+mj-lt"/>
              </a:rPr>
              <a:t> М. В.</a:t>
            </a:r>
          </a:p>
          <a:p>
            <a:pPr algn="r"/>
            <a:r>
              <a:rPr lang="ru-RU" sz="1800" dirty="0">
                <a:latin typeface="+mj-lt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1187624" y="980728"/>
            <a:ext cx="7272808" cy="4320471"/>
          </a:xfrm>
          <a:solidFill>
            <a:srgbClr val="1CC2D4"/>
          </a:solidFill>
          <a:effectLst>
            <a:softEdge rad="177800"/>
          </a:effectLst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Проблема подростковой преступности является одной из важнейших проблем нашего времени. Во многих регионах нашей страны процент преступлений совершенных подростками достаточно велик.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657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>
            <a:extLst>
              <a:ext uri="{FF2B5EF4-FFF2-40B4-BE49-F238E27FC236}">
                <a16:creationId xmlns:a16="http://schemas.microsoft.com/office/drawing/2014/main" id="{56260A35-20DB-4E82-8B4A-8C6DFE1E2B0A}"/>
              </a:ext>
            </a:extLst>
          </p:cNvPr>
          <p:cNvSpPr txBox="1">
            <a:spLocks/>
          </p:cNvSpPr>
          <p:nvPr/>
        </p:nvSpPr>
        <p:spPr>
          <a:xfrm>
            <a:off x="827584" y="1196752"/>
            <a:ext cx="7677496" cy="4663440"/>
          </a:xfrm>
          <a:prstGeom prst="rect">
            <a:avLst/>
          </a:prstGeom>
          <a:solidFill>
            <a:srgbClr val="1CC2D4"/>
          </a:solidFill>
          <a:effectLst>
            <a:softEdge rad="76200"/>
          </a:effectLst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ru-RU" sz="4400" dirty="0"/>
              <a:t>    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проекта:  определить основные причины подростковой преступности и разработать рекомендации по ее профилактике.</a:t>
            </a:r>
          </a:p>
        </p:txBody>
      </p:sp>
    </p:spTree>
    <p:extLst>
      <p:ext uri="{BB962C8B-B14F-4D97-AF65-F5344CB8AC3E}">
        <p14:creationId xmlns:p14="http://schemas.microsoft.com/office/powerpoint/2010/main" val="270495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953919" cy="794258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Calibri" pitchFamily="34" charset="0"/>
              </a:rPr>
              <a:t>Задачи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126914"/>
            <a:ext cx="7241951" cy="5614454"/>
          </a:xfrm>
          <a:solidFill>
            <a:srgbClr val="1CC2D4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pPr marL="539496" indent="-45720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Проанализировать специальную литературу; </a:t>
            </a:r>
          </a:p>
          <a:p>
            <a:pPr marL="539496" indent="-457200">
              <a:buFont typeface="+mj-lt"/>
              <a:buAutoNum type="arabicPeriod"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выделить важнейшие факторы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влияющие на поведение подростков.</a:t>
            </a:r>
          </a:p>
          <a:p>
            <a:pPr marL="539496" indent="-45720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Провести анкетирование среди учащихся школы с целью выявить их отношение к наиболее распространенным методам профилактики;</a:t>
            </a:r>
          </a:p>
          <a:p>
            <a:pPr marL="539496" indent="-45720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основании специальной литературы и проведенного анкетирования выявить наиболее эффективные методы профилактики и борьбы с подростковой преступности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082290"/>
          </a:xfrm>
        </p:spPr>
        <p:txBody>
          <a:bodyPr/>
          <a:lstStyle/>
          <a:p>
            <a:pPr algn="ctr"/>
            <a:r>
              <a:rPr lang="ru-RU" dirty="0"/>
              <a:t>Гипотеза исследования: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6412" y="1844824"/>
            <a:ext cx="7128793" cy="2664296"/>
          </a:xfrm>
          <a:solidFill>
            <a:srgbClr val="1CC2D4"/>
          </a:solidFill>
          <a:effectLst>
            <a:softEdge rad="101600"/>
          </a:effectLst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 считаем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что методы профилактики должны периодически корректироваться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 как каждое поколение подростков может иметь свои особенности. Для уточнения действенности тех или иных методов следует иметь обратную связь от самих подростков.</a:t>
            </a:r>
          </a:p>
        </p:txBody>
      </p:sp>
    </p:spTree>
    <p:extLst>
      <p:ext uri="{BB962C8B-B14F-4D97-AF65-F5344CB8AC3E}">
        <p14:creationId xmlns:p14="http://schemas.microsoft.com/office/powerpoint/2010/main" val="2840250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1124744"/>
            <a:ext cx="7488832" cy="5328592"/>
          </a:xfrm>
          <a:solidFill>
            <a:srgbClr val="1CC2D4"/>
          </a:solidFill>
          <a:effectLst>
            <a:softEdge rad="88900"/>
          </a:effectLst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Преступность несовершеннолетних – совокупность преступлений, совершенных лицами в возрасте от 14 до 18 лет.</a:t>
            </a:r>
          </a:p>
          <a:p>
            <a:pPr algn="ctr"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возраст учащихся 8 – 11 классов.</a:t>
            </a:r>
          </a:p>
          <a:p>
            <a:pPr>
              <a:buNone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454" y="188640"/>
            <a:ext cx="7097935" cy="129831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Основные причины подростковой преступности: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2486" y="1772816"/>
            <a:ext cx="6809903" cy="4824536"/>
          </a:xfrm>
        </p:spPr>
        <p:txBody>
          <a:bodyPr>
            <a:normAutofit fontScale="92500" lnSpcReduction="20000"/>
          </a:bodyPr>
          <a:lstStyle/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Слабая профилактика правонарушений среди несовершеннолетних.    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Отсутствие воспитательной функции в системе обучения.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Незнание закона. 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Уверенность в безнаказанности.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Безделье, желание повеселиться.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Желание выделиться среди сверстников.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Неблагополучная ситуация.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Давление со стороны друзей.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Употребления алкоголя, наркотиков.</a:t>
            </a:r>
          </a:p>
          <a:p>
            <a:pPr marL="596646" indent="-514350">
              <a:buFont typeface="+mj-lt"/>
              <a:buAutoNum type="arabicPeriod"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272808" cy="12241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Особенности юридической ответственности несовершеннолетних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111998"/>
              </p:ext>
            </p:extLst>
          </p:nvPr>
        </p:nvGraphicFramePr>
        <p:xfrm>
          <a:off x="827584" y="1628800"/>
          <a:ext cx="7560840" cy="4721611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663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9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Уголовная ответственность несовершеннолетних </a:t>
                      </a:r>
                    </a:p>
                    <a:p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подлежит лицо, достигшее ко времени совершения преступления возраста 16 лет.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Лица, достигшие возраста 14 лет, подлежат уголовной ответственности за тяжкие преступления</a:t>
                      </a:r>
                      <a:r>
                        <a:rPr kumimoji="0" lang="ru-RU" sz="2000" b="1" kern="1200" baseline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(убийства, кражи, разбой и т. п.)</a:t>
                      </a:r>
                      <a:endParaRPr kumimoji="0" lang="ru-RU" sz="2000" b="1" kern="12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9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Административная ответственность несовершеннолетних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административной ответственности подлежит лицо, достигшее к моменту совершения административного правонарушения возраста 16 лет</a:t>
                      </a:r>
                      <a:endParaRPr lang="ru-RU" sz="20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188640"/>
            <a:ext cx="7429499" cy="144016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Факторы, влияющие на подростков:</a:t>
            </a:r>
            <a:endParaRPr lang="ru-RU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0871790"/>
              </p:ext>
            </p:extLst>
          </p:nvPr>
        </p:nvGraphicFramePr>
        <p:xfrm>
          <a:off x="1193961" y="1772816"/>
          <a:ext cx="7128793" cy="482453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88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6974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Первый фактор – «семья». 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Не только асоциальность родителей (алкоголиков, наркоманов или криминальных элементов), но и серьезные семейные конфликты, отсутствие контроля над детьми могут стать причиной преступного поведения даже в семьях внешне благополучных. </a:t>
                      </a: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7562">
                <a:tc>
                  <a:txBody>
                    <a:bodyPr/>
                    <a:lstStyle/>
                    <a:p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Второй фактор  – «Школа».</a:t>
                      </a:r>
                      <a:endParaRPr lang="ru-RU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4">
                        <a:lumMod val="5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Подросток может пойти на преступление в результате, например, травли со стороны учителей или других подростков. Желание отомстить, доказать, что ты не такой неудачник, как тебя считают окружающие, могут стать причиной правонарушения. </a:t>
                      </a:r>
                    </a:p>
                  </a:txBody>
                  <a:tcPr>
                    <a:solidFill>
                      <a:schemeClr val="accent4">
                        <a:lumMod val="5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5657209"/>
              </p:ext>
            </p:extLst>
          </p:nvPr>
        </p:nvGraphicFramePr>
        <p:xfrm>
          <a:off x="899592" y="260649"/>
          <a:ext cx="7744374" cy="659735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0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12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Третий фактор – «Улица». </a:t>
                      </a:r>
                    </a:p>
                    <a:p>
                      <a:endParaRPr lang="ru-RU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200" b="0" kern="120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Не все неформальные группы обязательно будут явно побуждать к серьезному нарушению закона, но при этом многие из них считают нормой употреблять алкоголь, принимать наркотики, пусть даже и «легкие», что само по себе может стать причиной преступления. По статистике приблизительно одна шестая часть всех преступлений подростков совершается под воздействием алкогольного или наркотического опьянения.</a:t>
                      </a:r>
                      <a:endParaRPr lang="ru-RU" sz="22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61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Четвёртый фактор –  «Влияние СМИ и массовой культуры». </a:t>
                      </a:r>
                    </a:p>
                    <a:p>
                      <a:endParaRPr lang="ru-RU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Кумирами молодежи зачастую становятся </a:t>
                      </a:r>
                      <a:r>
                        <a:rPr lang="ru-RU" sz="24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блогеры</a:t>
                      </a:r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, музыканты или актеры, ведущие и пропагандирующие </a:t>
                      </a:r>
                      <a:r>
                        <a:rPr lang="ru-RU" sz="24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девиантный</a:t>
                      </a:r>
                      <a:r>
                        <a:rPr lang="ru-RU" sz="24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образ жизни. Здесь можно привести в пример феномен сериала «Бригада», который вышел на экраны в 2002 году и вызвал целую волну преступности.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7" y="188640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Пути решения проблемы подростковой преступности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916832"/>
            <a:ext cx="6853435" cy="4824536"/>
          </a:xfrm>
        </p:spPr>
        <p:txBody>
          <a:bodyPr>
            <a:normAutofit fontScale="92500"/>
          </a:bodyPr>
          <a:lstStyle/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Ликвидировать правовую неграмотность подростков и их родителей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Пропагандировать здоровый образ жизни.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Вести активную работу и агитацию за здоровый образ жизни.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Проводить больше классных часов, нацеленных на профилактику подростковых правонарушений, с привлечением органов ПДН.</a:t>
            </a:r>
          </a:p>
          <a:p>
            <a:pPr marL="596646" lvl="0" indent="-514350">
              <a:buFont typeface="+mj-lt"/>
              <a:buAutoNum type="arabicPeriod"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Вовлекать родителей в жизнь их детей путем организации совместных мероприятий.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97205" y="260648"/>
            <a:ext cx="7429499" cy="1152128"/>
          </a:xfrm>
        </p:spPr>
        <p:txBody>
          <a:bodyPr/>
          <a:lstStyle/>
          <a:p>
            <a:pPr algn="ctr"/>
            <a:r>
              <a:rPr lang="ru-RU" dirty="0"/>
              <a:t>Как это работает на практике?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206631" y="1602558"/>
            <a:ext cx="7037778" cy="5062194"/>
          </a:xfrm>
        </p:spPr>
        <p:txBody>
          <a:bodyPr/>
          <a:lstStyle/>
          <a:p>
            <a:r>
              <a:rPr lang="ru-RU" dirty="0"/>
              <a:t>Для того, чтобы ответить на этот вопрос и выявить действительно эффективные методы профилактики подростковой преступности в школе, мной была составлена анкета*, содержащая 10 вопросов. </a:t>
            </a:r>
          </a:p>
          <a:p>
            <a:r>
              <a:rPr lang="ru-RU" dirty="0"/>
              <a:t>Отвечая на 9 из них, анкетируемый должен выбрать наиболее подходящий ответ из предложенных, а на 1 вопрос необходимо было дать свой ответ.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95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0802" y="116607"/>
            <a:ext cx="6955109" cy="944031"/>
          </a:xfrm>
        </p:spPr>
        <p:txBody>
          <a:bodyPr/>
          <a:lstStyle/>
          <a:p>
            <a:pPr algn="ctr"/>
            <a:r>
              <a:rPr lang="ru-RU" dirty="0"/>
              <a:t>Итоги анкетирования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302209319"/>
              </p:ext>
            </p:extLst>
          </p:nvPr>
        </p:nvGraphicFramePr>
        <p:xfrm>
          <a:off x="5065470" y="1121536"/>
          <a:ext cx="3477555" cy="2697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4243477323"/>
              </p:ext>
            </p:extLst>
          </p:nvPr>
        </p:nvGraphicFramePr>
        <p:xfrm>
          <a:off x="4067944" y="4005064"/>
          <a:ext cx="309634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841535493"/>
              </p:ext>
            </p:extLst>
          </p:nvPr>
        </p:nvGraphicFramePr>
        <p:xfrm>
          <a:off x="899592" y="1108960"/>
          <a:ext cx="3624064" cy="304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220319"/>
            <a:ext cx="7169943" cy="1082290"/>
          </a:xfrm>
        </p:spPr>
        <p:txBody>
          <a:bodyPr/>
          <a:lstStyle/>
          <a:p>
            <a:pPr algn="ctr"/>
            <a:r>
              <a:rPr lang="ru-RU" dirty="0"/>
              <a:t>Итоги анкетирования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23876538"/>
              </p:ext>
            </p:extLst>
          </p:nvPr>
        </p:nvGraphicFramePr>
        <p:xfrm>
          <a:off x="467544" y="1412776"/>
          <a:ext cx="489654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212158143"/>
              </p:ext>
            </p:extLst>
          </p:nvPr>
        </p:nvGraphicFramePr>
        <p:xfrm>
          <a:off x="4860032" y="1556792"/>
          <a:ext cx="38884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6234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429499" cy="1152128"/>
          </a:xfrm>
        </p:spPr>
        <p:txBody>
          <a:bodyPr/>
          <a:lstStyle/>
          <a:p>
            <a:pPr algn="ctr"/>
            <a:r>
              <a:rPr lang="ru-RU" dirty="0"/>
              <a:t>Итоги анкетирования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58550197"/>
              </p:ext>
            </p:extLst>
          </p:nvPr>
        </p:nvGraphicFramePr>
        <p:xfrm>
          <a:off x="467544" y="1396557"/>
          <a:ext cx="381642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325207050"/>
              </p:ext>
            </p:extLst>
          </p:nvPr>
        </p:nvGraphicFramePr>
        <p:xfrm>
          <a:off x="4067944" y="1412776"/>
          <a:ext cx="4009400" cy="2657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698537454"/>
              </p:ext>
            </p:extLst>
          </p:nvPr>
        </p:nvGraphicFramePr>
        <p:xfrm>
          <a:off x="3347864" y="4221088"/>
          <a:ext cx="4824536" cy="2525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1024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6164212" cy="1154298"/>
          </a:xfrm>
        </p:spPr>
        <p:txBody>
          <a:bodyPr/>
          <a:lstStyle/>
          <a:p>
            <a:pPr algn="ctr"/>
            <a:r>
              <a:rPr lang="ru-RU" dirty="0"/>
              <a:t>Итоги анкетирования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651955447"/>
              </p:ext>
            </p:extLst>
          </p:nvPr>
        </p:nvGraphicFramePr>
        <p:xfrm>
          <a:off x="1475656" y="212792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3808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301" y="260648"/>
            <a:ext cx="6809903" cy="1010282"/>
          </a:xfrm>
        </p:spPr>
        <p:txBody>
          <a:bodyPr/>
          <a:lstStyle/>
          <a:p>
            <a:pPr algn="ctr"/>
            <a:r>
              <a:rPr lang="ru-RU" dirty="0"/>
              <a:t>Итоги анкетирования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1270930"/>
            <a:ext cx="7128792" cy="4752528"/>
          </a:xfrm>
          <a:solidFill>
            <a:srgbClr val="1CC2D4"/>
          </a:solidFill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Предложения на 10 вопрос были следующего характера: профилактическое мероприятие театрального или игрового характера (4 человек), тематические экскурсии (3 человек), что-то в социальных сетях\тик-токе и т. д. (3 человек), полезная и вознаграждаемая деятельность (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волонтерство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т. д.) (1 человек), достаточно учебной информации (7 человек), ничего (6 человека).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551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141467" cy="866266"/>
          </a:xfrm>
        </p:spPr>
        <p:txBody>
          <a:bodyPr/>
          <a:lstStyle/>
          <a:p>
            <a:pPr algn="ctr"/>
            <a:r>
              <a:rPr lang="ru-RU" dirty="0"/>
              <a:t>Вывод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9036496" cy="77048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очевидно, что среди опрашиваемых традиционные профилактические методы и приемы  вызвали особый отклик и повлияли на их правовое сознание. При этом тревожными выглядят данные о том, что у некоторых опрошенных друзья оказывали негативное влияние, при этом опрашиваемые признавались, что им важен авторитет в кругу их друзей.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131233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8925" y="332656"/>
            <a:ext cx="7429499" cy="147857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Какие меры профилактики могут быть востребованы в нашей школе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988840"/>
            <a:ext cx="7416824" cy="476091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1) Совместная работа психологов и учителей нашей школы.</a:t>
            </a:r>
          </a:p>
          <a:p>
            <a:r>
              <a:rPr lang="ru-RU" dirty="0"/>
              <a:t>2) Для работы с трудными подростками привлекать сами коллективы учащихся, организовывать различные мероприятия (спортивного, развлекательного характера и т.п.). Главная задача – заинтересовать подростка, не дать ему выпасть из общей деятельности учебного коллектива.</a:t>
            </a:r>
          </a:p>
          <a:p>
            <a:r>
              <a:rPr lang="ru-RU" dirty="0"/>
              <a:t>3) Необходимо организовывать диспуты, беседы на правовые темы, семинары. Однако важно, чтобы такие мероприятия не носили формальный характер, а действительно заинтересовывали подростков. Кроме того, стоит организовывать тематические экскурсии, здесь полезным будет прочная связь и взаимодействие с правоохранительными органами.</a:t>
            </a:r>
          </a:p>
        </p:txBody>
      </p:sp>
    </p:spTree>
    <p:extLst>
      <p:ext uri="{BB962C8B-B14F-4D97-AF65-F5344CB8AC3E}">
        <p14:creationId xmlns:p14="http://schemas.microsoft.com/office/powerpoint/2010/main" val="2170304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7429499" cy="1478570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Какие меры профилактики могут быть востребованы в нашей школе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988840"/>
            <a:ext cx="7025927" cy="449188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Необходимо тем, кто организует профилактическую работу, своевременно осваивать современные технологии, понимать, что происходит в виртуальном пространстве, где большинство подростков проводит большую часть времени. </a:t>
            </a:r>
          </a:p>
          <a:p>
            <a:r>
              <a:rPr lang="ru-RU" dirty="0"/>
              <a:t>Следует шире использовать возможности социальных сетей, но, главное, привлекать самих подростков к такой работе. Все-таки контент для подростков и контент, сделанный подростками, отличается. Последний может быть гораздо более понятен и авторитетен для целевой аудитории.</a:t>
            </a:r>
          </a:p>
        </p:txBody>
      </p:sp>
    </p:spTree>
    <p:extLst>
      <p:ext uri="{BB962C8B-B14F-4D97-AF65-F5344CB8AC3E}">
        <p14:creationId xmlns:p14="http://schemas.microsoft.com/office/powerpoint/2010/main" val="2059285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6260" y="185174"/>
            <a:ext cx="6737972" cy="977618"/>
          </a:xfrm>
        </p:spPr>
        <p:txBody>
          <a:bodyPr/>
          <a:lstStyle/>
          <a:p>
            <a:pPr algn="ctr"/>
            <a:r>
              <a:rPr lang="ru-RU" dirty="0"/>
              <a:t>Вывод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1196752"/>
            <a:ext cx="7416824" cy="55446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Работа над проектом закончена.</a:t>
            </a:r>
          </a:p>
          <a:p>
            <a:pPr algn="ctr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Благодаря своему проекту я понял, что подростковая преступность – «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больная мозоль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современности. Но, как показывает анкетирование, проведенное среди учащихся моей школы, профилактическая работа часто проводится устаревшими методами, не учитывая современные интересы и онлайн пространство, в котором большую часть времени находятся подростки. Такая работа проводится часто только формально, не запоминается и мало влияет на правовое сознание подростков.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774</TotalTime>
  <Words>1104</Words>
  <Application>Microsoft Office PowerPoint</Application>
  <PresentationFormat>Экран (4:3)</PresentationFormat>
  <Paragraphs>83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Tw Cen MT</vt:lpstr>
      <vt:lpstr>Контур</vt:lpstr>
      <vt:lpstr>моау «муниципальное общеобразовательное автономное учреждение средняя общеобразовательная школа села томичи»    Проектная работа Тема: «Профилактика подростковой преступности»</vt:lpstr>
      <vt:lpstr>Презентация PowerPoint</vt:lpstr>
      <vt:lpstr>Презентация PowerPoint</vt:lpstr>
      <vt:lpstr>Задачи </vt:lpstr>
      <vt:lpstr>Гипотеза исследования: </vt:lpstr>
      <vt:lpstr>Презентация PowerPoint</vt:lpstr>
      <vt:lpstr>Основные причины подростковой преступности:</vt:lpstr>
      <vt:lpstr>Особенности юридической ответственности несовершеннолетних</vt:lpstr>
      <vt:lpstr>Факторы, влияющие на подростков:</vt:lpstr>
      <vt:lpstr>Презентация PowerPoint</vt:lpstr>
      <vt:lpstr>Пути решения проблемы подростковой преступности</vt:lpstr>
      <vt:lpstr>Как это работает на практике?</vt:lpstr>
      <vt:lpstr>Итоги анкетирования</vt:lpstr>
      <vt:lpstr>Итоги анкетирования</vt:lpstr>
      <vt:lpstr>Итоги анкетирования</vt:lpstr>
      <vt:lpstr>Итоги анкетирования</vt:lpstr>
      <vt:lpstr>Итоги анкетирования</vt:lpstr>
      <vt:lpstr>Вывод</vt:lpstr>
      <vt:lpstr>Какие меры профилактики могут быть востребованы в нашей школе</vt:lpstr>
      <vt:lpstr>Какие меры профилактики могут быть востребованы в нашей школе</vt:lpstr>
      <vt:lpstr>Вывод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КАЗЁННОЕ ОБЩЕОБРАЗОВАТЕЛЬНОЕ УЧЕРЕЖДЕНИЕ ШАПОШНИКОВСКАЯ СРЕДНЯЯ ОБЩЕОБРАЗОВАТЕЛЬНАЯ ШКОЛА  Проектная работа Тема: «Субъективные причины подростковой преступности» </dc:title>
  <dc:creator>Пользователь</dc:creator>
  <cp:lastModifiedBy>Пользователь</cp:lastModifiedBy>
  <cp:revision>80</cp:revision>
  <dcterms:created xsi:type="dcterms:W3CDTF">2021-03-10T13:45:21Z</dcterms:created>
  <dcterms:modified xsi:type="dcterms:W3CDTF">2025-04-23T06:50:06Z</dcterms:modified>
</cp:coreProperties>
</file>