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1" r:id="rId4"/>
    <p:sldId id="280" r:id="rId5"/>
    <p:sldId id="262" r:id="rId6"/>
    <p:sldId id="263" r:id="rId7"/>
    <p:sldId id="264" r:id="rId8"/>
    <p:sldId id="265" r:id="rId9"/>
    <p:sldId id="266" r:id="rId10"/>
    <p:sldId id="260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DD3D6B7D-3B81-4763-AF59-E8892E285BEC}">
          <p14:sldIdLst>
            <p14:sldId id="256"/>
            <p14:sldId id="282"/>
            <p14:sldId id="281"/>
            <p14:sldId id="280"/>
            <p14:sldId id="262"/>
            <p14:sldId id="263"/>
            <p14:sldId id="264"/>
            <p14:sldId id="265"/>
            <p14:sldId id="266"/>
            <p14:sldId id="260"/>
            <p14:sldId id="26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BF94"/>
    <a:srgbClr val="F7ABCD"/>
    <a:srgbClr val="70885A"/>
    <a:srgbClr val="D0C25C"/>
    <a:srgbClr val="CF92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2136" y="-9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4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75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835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6929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61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403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31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3115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09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83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1849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66E64-763E-4411-A5BB-32806D02EAF9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532A5-9A4B-4D81-B626-B9AAAE4B54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90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microsoft.com/office/2007/relationships/hdphoto" Target="../media/hdphoto1.wdp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887413"/>
            <a:ext cx="656272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16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Колори́т</a:t>
            </a:r>
            <a:r>
              <a:rPr lang="ru-RU" dirty="0" smtClean="0"/>
              <a:t> — от латинского слова «</a:t>
            </a:r>
            <a:r>
              <a:rPr lang="ru-RU" dirty="0" err="1" smtClean="0"/>
              <a:t>color</a:t>
            </a:r>
            <a:r>
              <a:rPr lang="ru-RU" dirty="0" smtClean="0"/>
              <a:t>», что означает «цвет», — это взаимосвязь цветов и их оттенков на картине.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364"/>
            <a:ext cx="9175459" cy="693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99003" y="70465"/>
            <a:ext cx="8676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 smtClean="0">
                <a:solidFill>
                  <a:srgbClr val="8064A2">
                    <a:lumMod val="75000"/>
                  </a:srgbClr>
                </a:solidFill>
              </a:rPr>
              <a:t>Определи вид портрета</a:t>
            </a:r>
            <a:endParaRPr lang="ru-RU" sz="6000" b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15" name="AutoShape 13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8" t="3696" b="4411"/>
          <a:stretch/>
        </p:blipFill>
        <p:spPr bwMode="auto">
          <a:xfrm>
            <a:off x="5015813" y="1484784"/>
            <a:ext cx="3588635" cy="4738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60" t="436" r="-560" b="-436"/>
          <a:stretch/>
        </p:blipFill>
        <p:spPr bwMode="auto">
          <a:xfrm>
            <a:off x="499003" y="1484784"/>
            <a:ext cx="4068743" cy="484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60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887413"/>
            <a:ext cx="656272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16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Колори́т</a:t>
            </a:r>
            <a:r>
              <a:rPr lang="ru-RU" dirty="0" smtClean="0"/>
              <a:t> — от латинского слова «</a:t>
            </a:r>
            <a:r>
              <a:rPr lang="ru-RU" dirty="0" err="1" smtClean="0"/>
              <a:t>color</a:t>
            </a:r>
            <a:r>
              <a:rPr lang="ru-RU" dirty="0" smtClean="0"/>
              <a:t>», что означает «цвет», — это взаимосвязь цветов и их оттенков на картине.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6364"/>
            <a:ext cx="9175459" cy="693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99003" y="70465"/>
            <a:ext cx="8676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 smtClean="0">
                <a:solidFill>
                  <a:srgbClr val="8064A2">
                    <a:lumMod val="75000"/>
                  </a:srgbClr>
                </a:solidFill>
              </a:rPr>
              <a:t>Определи вид портрета</a:t>
            </a:r>
            <a:endParaRPr lang="ru-RU" sz="6000" b="1" dirty="0">
              <a:solidFill>
                <a:srgbClr val="8064A2">
                  <a:lumMod val="75000"/>
                </a:srgbClr>
              </a:solidFill>
            </a:endParaRPr>
          </a:p>
        </p:txBody>
      </p:sp>
      <p:sp>
        <p:nvSpPr>
          <p:cNvPr id="15" name="AutoShape 13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8" t="2879" r="27380" b="3906"/>
          <a:stretch/>
        </p:blipFill>
        <p:spPr bwMode="auto">
          <a:xfrm>
            <a:off x="636182" y="1484784"/>
            <a:ext cx="3239145" cy="4703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3" name="Picture 5" descr="Picture background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1" t="3824" r="24512" b="5608"/>
          <a:stretch/>
        </p:blipFill>
        <p:spPr bwMode="auto">
          <a:xfrm>
            <a:off x="4815649" y="1466068"/>
            <a:ext cx="3774230" cy="470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881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887413"/>
            <a:ext cx="656272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16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Колори́т</a:t>
            </a:r>
            <a:r>
              <a:rPr lang="ru-RU" dirty="0" smtClean="0"/>
              <a:t> — от латинского слова «</a:t>
            </a:r>
            <a:r>
              <a:rPr lang="ru-RU" dirty="0" err="1" smtClean="0"/>
              <a:t>color</a:t>
            </a:r>
            <a:r>
              <a:rPr lang="ru-RU" dirty="0" smtClean="0"/>
              <a:t>», что означает «цвет», — это взаимосвязь цветов и их оттенков на картине.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7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37604"/>
            <a:ext cx="2953935" cy="347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23528" y="552725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Абрам Архипов –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"Девушка с кувшином"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0154" y="379581"/>
            <a:ext cx="757329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chemeClr val="accent4">
                    <a:lumMod val="75000"/>
                  </a:schemeClr>
                </a:solidFill>
              </a:rPr>
              <a:t>Роль цвета в портрете</a:t>
            </a:r>
            <a:endParaRPr lang="ru-RU" sz="6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0" t="1701" r="38095"/>
          <a:stretch/>
        </p:blipFill>
        <p:spPr bwMode="auto">
          <a:xfrm>
            <a:off x="3241440" y="1965035"/>
            <a:ext cx="2770720" cy="3487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230988" y="5557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Валентин Серов </a:t>
            </a: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«Девочка с персиками»</a:t>
            </a:r>
            <a:endParaRPr lang="ru-RU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96" t="6547" r="9904" b="11353"/>
          <a:stretch/>
        </p:blipFill>
        <p:spPr bwMode="auto">
          <a:xfrm>
            <a:off x="6234901" y="1951319"/>
            <a:ext cx="2615944" cy="3501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6072646" y="552725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Виктор Борисов- </a:t>
            </a:r>
            <a:r>
              <a:rPr lang="ru-RU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Мусатов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«Дама в голубом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37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638" y="887413"/>
            <a:ext cx="656272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1663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Колори́т</a:t>
            </a:r>
            <a:r>
              <a:rPr lang="ru-RU" dirty="0" smtClean="0"/>
              <a:t> — от латинского слова «</a:t>
            </a:r>
            <a:r>
              <a:rPr lang="ru-RU" dirty="0" err="1" smtClean="0"/>
              <a:t>color</a:t>
            </a:r>
            <a:r>
              <a:rPr lang="ru-RU" dirty="0" smtClean="0"/>
              <a:t>», что означает «цвет», — это взаимосвязь цветов и их оттенков на картине.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6908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64535" y="1578570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/>
              </a:rPr>
              <a:t>Тон</a:t>
            </a:r>
            <a:r>
              <a:rPr lang="ru-RU" b="1" dirty="0" smtClean="0"/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это основная характеристика цвета, по которой цвет получает своё название (например, красный, жёлтый, зелёный — это всё тона).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46972" y="5484536"/>
            <a:ext cx="3392809" cy="9965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91447" y="300976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>
                <a:solidFill>
                  <a:schemeClr val="accent4">
                    <a:lumMod val="75000"/>
                  </a:schemeClr>
                </a:solidFill>
                <a:effectLst/>
              </a:rPr>
              <a:t>Сте́пень</a:t>
            </a:r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  <a:effectLst/>
              </a:rPr>
              <a:t> светлоты́</a:t>
            </a:r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высветление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или затемнение изначального тона цвета.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8284" y="534654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err="1" smtClean="0">
                <a:solidFill>
                  <a:schemeClr val="accent4">
                    <a:lumMod val="75000"/>
                  </a:schemeClr>
                </a:solidFill>
                <a:effectLst/>
              </a:rPr>
              <a:t>Насы́щенность</a:t>
            </a:r>
            <a:r>
              <a:rPr lang="ru-RU" dirty="0" smtClean="0"/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— это интенсивность и чистота тона цвета.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468012" y="5610875"/>
            <a:ext cx="770701" cy="793702"/>
          </a:xfrm>
          <a:prstGeom prst="ellipse">
            <a:avLst/>
          </a:prstGeom>
          <a:solidFill>
            <a:srgbClr val="70885A"/>
          </a:solidFill>
          <a:ln>
            <a:solidFill>
              <a:srgbClr val="7088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70465"/>
            <a:ext cx="956730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8064A2">
                    <a:lumMod val="75000"/>
                  </a:srgbClr>
                </a:solidFill>
              </a:rPr>
              <a:t> Колорит</a:t>
            </a:r>
            <a:r>
              <a:rPr lang="ru-RU" sz="6600" b="1" dirty="0" smtClean="0">
                <a:solidFill>
                  <a:srgbClr val="8064A2">
                    <a:lumMod val="75000"/>
                  </a:srgbClr>
                </a:solidFill>
              </a:rPr>
              <a:t> </a:t>
            </a:r>
            <a:r>
              <a:rPr lang="ru-RU" sz="3200" b="1" dirty="0" smtClean="0">
                <a:solidFill>
                  <a:srgbClr val="8064A2">
                    <a:lumMod val="75000"/>
                  </a:srgbClr>
                </a:solidFill>
              </a:rPr>
              <a:t>– бывает теплым или холодным, </a:t>
            </a:r>
          </a:p>
          <a:p>
            <a:r>
              <a:rPr lang="ru-RU" sz="3200" b="1" dirty="0" smtClean="0">
                <a:solidFill>
                  <a:srgbClr val="8064A2">
                    <a:lumMod val="75000"/>
                  </a:srgbClr>
                </a:solidFill>
              </a:rPr>
              <a:t>светлым или темным, ярким или приглушенным 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346595" y="5604430"/>
            <a:ext cx="787331" cy="782263"/>
          </a:xfrm>
          <a:prstGeom prst="ellipse">
            <a:avLst/>
          </a:prstGeom>
          <a:solidFill>
            <a:srgbClr val="D0C25C"/>
          </a:solidFill>
          <a:ln>
            <a:solidFill>
              <a:srgbClr val="D0C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893951" y="1621923"/>
            <a:ext cx="3401078" cy="11328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892" b="69691" l="80631" r="951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815" t="59792" r="3027" b="29209"/>
          <a:stretch/>
        </p:blipFill>
        <p:spPr bwMode="auto">
          <a:xfrm>
            <a:off x="7021127" y="1575507"/>
            <a:ext cx="1346765" cy="1225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2" name="Picture 10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0627" b="38895" l="67227" r="788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778" t="29593" r="19736" b="60072"/>
          <a:stretch/>
        </p:blipFill>
        <p:spPr bwMode="auto">
          <a:xfrm>
            <a:off x="6055051" y="1615741"/>
            <a:ext cx="1078875" cy="115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864" b="59332" l="4821" r="183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26" t="49806" r="79920" b="39610"/>
          <a:stretch/>
        </p:blipFill>
        <p:spPr bwMode="auto">
          <a:xfrm>
            <a:off x="4791055" y="1537651"/>
            <a:ext cx="1327209" cy="124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4902220" y="2947457"/>
            <a:ext cx="3392809" cy="10576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20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461" b="18453" l="3753" r="188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76" t="8766" r="79609" b="81394"/>
          <a:stretch/>
        </p:blipFill>
        <p:spPr bwMode="auto">
          <a:xfrm>
            <a:off x="4963164" y="2880554"/>
            <a:ext cx="1190240" cy="110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47" b="19903" l="82203" r="95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945" t="8309" r="3027" b="81014"/>
          <a:stretch/>
        </p:blipFill>
        <p:spPr bwMode="auto">
          <a:xfrm>
            <a:off x="7241973" y="2833022"/>
            <a:ext cx="1171032" cy="1172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347" b="18695" l="66949" r="805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677" t="8311" r="20449" b="81051"/>
          <a:stretch/>
        </p:blipFill>
        <p:spPr bwMode="auto">
          <a:xfrm>
            <a:off x="6059186" y="2782520"/>
            <a:ext cx="1078875" cy="124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902220" y="4181937"/>
            <a:ext cx="3392809" cy="1053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669" b="80661" l="4722" r="185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09" t="70836" r="80910" b="19387"/>
          <a:stretch/>
        </p:blipFill>
        <p:spPr bwMode="auto">
          <a:xfrm>
            <a:off x="5021257" y="4181937"/>
            <a:ext cx="1132147" cy="1164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5182565" y="5560831"/>
            <a:ext cx="809530" cy="825863"/>
          </a:xfrm>
          <a:prstGeom prst="ellipse">
            <a:avLst/>
          </a:prstGeom>
          <a:solidFill>
            <a:srgbClr val="CF927F"/>
          </a:solidFill>
          <a:ln>
            <a:solidFill>
              <a:srgbClr val="CF92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700" b="100000" l="50726" r="645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72" t="90837" r="33813" b="-1096"/>
          <a:stretch/>
        </p:blipFill>
        <p:spPr bwMode="auto">
          <a:xfrm>
            <a:off x="6151752" y="4172387"/>
            <a:ext cx="1090221" cy="106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451" b="79555" l="82640" r="953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047" t="70438" r="3026" b="19432"/>
          <a:stretch/>
        </p:blipFill>
        <p:spPr bwMode="auto">
          <a:xfrm>
            <a:off x="7300003" y="4181937"/>
            <a:ext cx="1117263" cy="1067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93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19" y="-19050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5199555"/>
            <a:ext cx="47525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Тёплый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колори́т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основывается на цветах, которые мы ассоциируем с солнцем, пламенем или осенним лесом. Это жёлтый, оранжевый, красный, а также тёплые оттенки зелёного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Картин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7"/>
          <a:stretch/>
        </p:blipFill>
        <p:spPr bwMode="auto">
          <a:xfrm>
            <a:off x="685706" y="1107513"/>
            <a:ext cx="3740140" cy="401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артинк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010"/>
          <a:stretch/>
        </p:blipFill>
        <p:spPr bwMode="auto">
          <a:xfrm>
            <a:off x="5285296" y="980728"/>
            <a:ext cx="3478153" cy="445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9598" y="0"/>
            <a:ext cx="55830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8064A2">
                    <a:lumMod val="75000"/>
                  </a:srgbClr>
                </a:solidFill>
              </a:rPr>
              <a:t>Теплый колорит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059387" y="5737726"/>
            <a:ext cx="27111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Arial" pitchFamily="34" charset="0"/>
                <a:cs typeface="Arial" pitchFamily="34" charset="0"/>
              </a:rPr>
              <a:t>Сандро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Боттичелли «Портрет молодой женщины»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2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 descr="Картин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2" r="3242" b="18166"/>
          <a:stretch/>
        </p:blipFill>
        <p:spPr bwMode="auto">
          <a:xfrm>
            <a:off x="611560" y="1161616"/>
            <a:ext cx="3532003" cy="4067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5373216"/>
            <a:ext cx="4104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Холодная цветовая гамма подходит для изображения мечтательного, загадочного или печального человека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4" descr="Картинка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0" b="3957"/>
          <a:stretch/>
        </p:blipFill>
        <p:spPr bwMode="auto">
          <a:xfrm>
            <a:off x="5124709" y="1132295"/>
            <a:ext cx="3358816" cy="464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116632"/>
            <a:ext cx="6912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 smtClean="0">
                <a:solidFill>
                  <a:srgbClr val="8064A2">
                    <a:lumMod val="75000"/>
                  </a:srgbClr>
                </a:solidFill>
              </a:rPr>
              <a:t>Холодный </a:t>
            </a:r>
            <a:r>
              <a:rPr lang="ru-RU" sz="6000" b="1" dirty="0" err="1" smtClean="0">
                <a:solidFill>
                  <a:srgbClr val="8064A2">
                    <a:lumMod val="75000"/>
                  </a:srgbClr>
                </a:solidFill>
              </a:rPr>
              <a:t>корлорит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97120" y="6021288"/>
            <a:ext cx="3813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Эдвард Хьюз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«Дозор валькирии»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2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6350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Картинк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4"/>
          <a:stretch/>
        </p:blipFill>
        <p:spPr bwMode="auto">
          <a:xfrm>
            <a:off x="369264" y="1268760"/>
            <a:ext cx="5065765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8866" y="55172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Если в портрете будет больше высветленных оттенков, то образ получится нежным, трепетным, воздушным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14157"/>
            <a:ext cx="591072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8064A2">
                    <a:lumMod val="75000"/>
                  </a:srgbClr>
                </a:solidFill>
              </a:rPr>
              <a:t>Светлый колорит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409684" y="1346340"/>
            <a:ext cx="720080" cy="720080"/>
          </a:xfrm>
          <a:prstGeom prst="ellipse">
            <a:avLst/>
          </a:prstGeom>
          <a:solidFill>
            <a:srgbClr val="F7AB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338714" y="1356062"/>
            <a:ext cx="792088" cy="720080"/>
          </a:xfrm>
          <a:prstGeom prst="ellipse">
            <a:avLst/>
          </a:prstGeom>
          <a:solidFill>
            <a:srgbClr val="F4BF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474822" y="4406326"/>
            <a:ext cx="817258" cy="82287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utoShape 6" descr="https://muzei-mira.com/templates/museum/images/paint/ledi-eniu-sardjent+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57403"/>
            <a:ext cx="3306002" cy="454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20072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i="0" dirty="0" smtClean="0">
                <a:solidFill>
                  <a:srgbClr val="1F1E1E"/>
                </a:solidFill>
                <a:effectLst/>
                <a:latin typeface="Arial" pitchFamily="34" charset="0"/>
                <a:cs typeface="Arial" pitchFamily="34" charset="0"/>
              </a:rPr>
              <a:t>Джон </a:t>
            </a:r>
            <a:r>
              <a:rPr lang="ru-RU" i="0" dirty="0" err="1" smtClean="0">
                <a:solidFill>
                  <a:srgbClr val="1F1E1E"/>
                </a:solidFill>
                <a:effectLst/>
                <a:latin typeface="Arial" pitchFamily="34" charset="0"/>
                <a:cs typeface="Arial" pitchFamily="34" charset="0"/>
              </a:rPr>
              <a:t>Сингер</a:t>
            </a:r>
            <a:r>
              <a:rPr lang="ru-RU" i="0" dirty="0" smtClean="0">
                <a:solidFill>
                  <a:srgbClr val="1F1E1E"/>
                </a:solidFill>
                <a:effectLst/>
                <a:latin typeface="Arial" pitchFamily="34" charset="0"/>
                <a:cs typeface="Arial" pitchFamily="34" charset="0"/>
              </a:rPr>
              <a:t> Сарджент</a:t>
            </a:r>
            <a:r>
              <a:rPr lang="ru-RU" dirty="0">
                <a:solidFill>
                  <a:srgbClr val="1F1E1E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 smtClean="0">
              <a:solidFill>
                <a:srgbClr val="1F1E1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rgbClr val="1F1E1E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dirty="0">
                <a:solidFill>
                  <a:srgbClr val="1F1E1E"/>
                </a:solidFill>
                <a:latin typeface="Arial" pitchFamily="34" charset="0"/>
                <a:cs typeface="Arial" pitchFamily="34" charset="0"/>
              </a:rPr>
              <a:t>Портрет леди </a:t>
            </a:r>
            <a:r>
              <a:rPr lang="ru-RU" dirty="0" err="1">
                <a:solidFill>
                  <a:srgbClr val="1F1E1E"/>
                </a:solidFill>
                <a:latin typeface="Arial" pitchFamily="34" charset="0"/>
                <a:cs typeface="Arial" pitchFamily="34" charset="0"/>
              </a:rPr>
              <a:t>Энью</a:t>
            </a:r>
            <a:r>
              <a:rPr lang="ru-RU" dirty="0">
                <a:solidFill>
                  <a:srgbClr val="1F1E1E"/>
                </a:solidFill>
                <a:latin typeface="Arial" pitchFamily="34" charset="0"/>
                <a:cs typeface="Arial" pitchFamily="34" charset="0"/>
              </a:rPr>
              <a:t>» </a:t>
            </a:r>
            <a:endParaRPr lang="ru-RU" i="0" dirty="0">
              <a:solidFill>
                <a:srgbClr val="1F1E1E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18687" y="4406823"/>
            <a:ext cx="476658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Колорит, состоящий из обилия тёмных оттенков, создаст более мрачное и загадочное настроение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6424" y="5805264"/>
            <a:ext cx="86151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Также использование тёмных тонов в портрете может указывать на важность и серьёзность персоны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03648" y="122781"/>
            <a:ext cx="6192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000" b="1" dirty="0" smtClean="0">
                <a:solidFill>
                  <a:srgbClr val="8064A2">
                    <a:lumMod val="75000"/>
                  </a:srgbClr>
                </a:solidFill>
              </a:rPr>
              <a:t>Темный колорит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0800000">
            <a:off x="4572372" y="1268758"/>
            <a:ext cx="4351283" cy="29768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 descr="Картинк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1" r="12398"/>
          <a:stretch/>
        </p:blipFill>
        <p:spPr bwMode="auto">
          <a:xfrm rot="10800000">
            <a:off x="4572373" y="1096979"/>
            <a:ext cx="4139987" cy="314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115616" y="5301208"/>
            <a:ext cx="2100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Осип </a:t>
            </a:r>
            <a:r>
              <a:rPr lang="ru-RU" dirty="0" err="1" smtClean="0"/>
              <a:t>Браз</a:t>
            </a:r>
            <a:r>
              <a:rPr lang="ru-RU" dirty="0" smtClean="0"/>
              <a:t> «Чехов»</a:t>
            </a:r>
            <a:endParaRPr lang="ru-RU" dirty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1396"/>
            <a:ext cx="3115404" cy="39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664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" y="-25351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5575" y="5777550"/>
            <a:ext cx="84693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Цвет в колорите может быть более насыщенным, то есть в нём будет ярче проявляться изначальный тон, а может быть приглушённым, когда тон цвета теряется и сводится к серому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74406"/>
            <a:ext cx="9198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dirty="0" smtClean="0">
                <a:solidFill>
                  <a:srgbClr val="8064A2">
                    <a:lumMod val="75000"/>
                  </a:srgbClr>
                </a:solidFill>
              </a:rPr>
              <a:t>Колорит яркий и приглушенный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60" y="1195751"/>
            <a:ext cx="3237521" cy="3804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05535" y="5370619"/>
            <a:ext cx="245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Эдгар Дега «Абсент»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8" b="14772"/>
          <a:stretch/>
        </p:blipFill>
        <p:spPr bwMode="auto">
          <a:xfrm>
            <a:off x="5004048" y="1112879"/>
            <a:ext cx="2990487" cy="4178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59" y="4999795"/>
            <a:ext cx="267652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86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" y="1863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" t="8078" r="47743" b="11191"/>
          <a:stretch/>
        </p:blipFill>
        <p:spPr bwMode="auto">
          <a:xfrm>
            <a:off x="395536" y="515999"/>
            <a:ext cx="4104456" cy="535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93295" y="3403309"/>
            <a:ext cx="3744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 создании цветового образа портрета значение имеет фон, его соотношение с цветом лица, волос, одежды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19211" y="692696"/>
            <a:ext cx="42925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8064A2">
                    <a:lumMod val="75000"/>
                  </a:srgbClr>
                </a:solidFill>
              </a:rPr>
              <a:t>Фон в портрете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0572" y="6052118"/>
            <a:ext cx="3951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</a:rPr>
              <a:t>Андре Дерен. «Портрет Анри Матисса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80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37" y="0"/>
            <a:ext cx="9139237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24744"/>
            <a:ext cx="9505056" cy="1143000"/>
          </a:xfrm>
        </p:spPr>
        <p:txBody>
          <a:bodyPr>
            <a:normAutofit fontScale="90000"/>
          </a:bodyPr>
          <a:lstStyle/>
          <a:p>
            <a:pPr marL="571500" indent="-571500" algn="l">
              <a:buFont typeface="Arial" pitchFamily="34" charset="0"/>
              <a:buChar char="•"/>
            </a:pPr>
            <a:r>
              <a:rPr lang="ru-RU" sz="4000" b="1" dirty="0" smtClean="0">
                <a:solidFill>
                  <a:srgbClr val="7030A0"/>
                </a:solidFill>
              </a:rPr>
              <a:t>Цветом можно передать……..человека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802147" y="169138"/>
            <a:ext cx="52979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 smtClean="0">
                <a:solidFill>
                  <a:srgbClr val="8064A2">
                    <a:lumMod val="75000"/>
                  </a:srgbClr>
                </a:solidFill>
              </a:rPr>
              <a:t>Продолжите фразу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4646" y="1916831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ru-RU" sz="3600" b="1" dirty="0">
                <a:solidFill>
                  <a:srgbClr val="7030A0"/>
                </a:solidFill>
                <a:latin typeface="+mj-lt"/>
                <a:ea typeface="+mj-ea"/>
                <a:cs typeface="Arial" pitchFamily="34" charset="0"/>
              </a:rPr>
              <a:t>Холодные тона в портрете передают</a:t>
            </a:r>
            <a:r>
              <a:rPr lang="ru-RU" sz="3600" b="1" dirty="0" smtClean="0">
                <a:solidFill>
                  <a:srgbClr val="7030A0"/>
                </a:solidFill>
                <a:latin typeface="+mj-lt"/>
                <a:ea typeface="+mj-ea"/>
                <a:cs typeface="Arial" pitchFamily="34" charset="0"/>
              </a:rPr>
              <a:t>…</a:t>
            </a:r>
            <a:r>
              <a:rPr lang="ru-RU" sz="3600" b="1" dirty="0">
                <a:solidFill>
                  <a:srgbClr val="7030A0"/>
                </a:solidFill>
                <a:latin typeface="+mj-lt"/>
                <a:ea typeface="+mj-ea"/>
                <a:cs typeface="Arial" pitchFamily="34" charset="0"/>
              </a:rPr>
              <a:t/>
            </a:r>
            <a:br>
              <a:rPr lang="ru-RU" sz="3600" b="1" dirty="0">
                <a:solidFill>
                  <a:srgbClr val="7030A0"/>
                </a:solidFill>
                <a:latin typeface="+mj-lt"/>
                <a:ea typeface="+mj-ea"/>
                <a:cs typeface="Arial" pitchFamily="34" charset="0"/>
              </a:rPr>
            </a:br>
            <a:endParaRPr lang="ru-RU" sz="3600" b="1" dirty="0">
              <a:solidFill>
                <a:srgbClr val="7030A0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4646" y="2834743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ru-RU" sz="3600" b="1" dirty="0">
                <a:solidFill>
                  <a:srgbClr val="7030A0"/>
                </a:solidFill>
                <a:cs typeface="Arial" pitchFamily="34" charset="0"/>
              </a:rPr>
              <a:t>Теплые тона в портрете передают….</a:t>
            </a:r>
            <a:endParaRPr lang="ru-RU" sz="3600" b="1" dirty="0">
              <a:solidFill>
                <a:srgbClr val="7030A0"/>
              </a:solidFill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4646" y="4149080"/>
            <a:ext cx="846712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8064A2">
                    <a:lumMod val="75000"/>
                  </a:srgbClr>
                </a:solidFill>
              </a:rPr>
              <a:t>         Домашнее задание:</a:t>
            </a:r>
          </a:p>
          <a:p>
            <a:r>
              <a:rPr lang="ru-RU" sz="3600" b="1" dirty="0" smtClean="0">
                <a:solidFill>
                  <a:srgbClr val="7030A0"/>
                </a:solidFill>
              </a:rPr>
              <a:t>Найти и рассмотреть портреты с разным колоритом</a:t>
            </a:r>
            <a:endParaRPr lang="ru-RU" sz="1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5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400</Words>
  <Application>Microsoft Office PowerPoint</Application>
  <PresentationFormat>Экран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Цветом можно передать……..человека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PUPSYA</dc:creator>
  <cp:lastModifiedBy>PUPSYA</cp:lastModifiedBy>
  <cp:revision>14</cp:revision>
  <dcterms:created xsi:type="dcterms:W3CDTF">2025-03-24T14:03:41Z</dcterms:created>
  <dcterms:modified xsi:type="dcterms:W3CDTF">2025-03-24T16:36:57Z</dcterms:modified>
</cp:coreProperties>
</file>