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60" r:id="rId4"/>
    <p:sldId id="261" r:id="rId5"/>
    <p:sldId id="262" r:id="rId6"/>
    <p:sldId id="265" r:id="rId7"/>
    <p:sldId id="267" r:id="rId8"/>
    <p:sldId id="266" r:id="rId9"/>
    <p:sldId id="263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57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A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93E8A5-5E44-4513-8062-6F8772820C0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67CF0D0-2114-48D2-A670-D268999D04A6}">
      <dgm:prSet/>
      <dgm:spPr/>
      <dgm:t>
        <a:bodyPr/>
        <a:lstStyle/>
        <a:p>
          <a:pPr rtl="0"/>
          <a:r>
            <a:rPr lang="ru-RU" b="1" dirty="0" smtClean="0"/>
            <a:t>Цель  исследования  достигнута</a:t>
          </a:r>
          <a:endParaRPr lang="ru-RU" dirty="0"/>
        </a:p>
      </dgm:t>
    </dgm:pt>
    <dgm:pt modelId="{3E685688-EAD2-4379-AF97-E2F7E6C377FB}" type="parTrans" cxnId="{C6CE33A6-2A27-4A64-9657-D9C259F41948}">
      <dgm:prSet/>
      <dgm:spPr/>
      <dgm:t>
        <a:bodyPr/>
        <a:lstStyle/>
        <a:p>
          <a:endParaRPr lang="ru-RU"/>
        </a:p>
      </dgm:t>
    </dgm:pt>
    <dgm:pt modelId="{1B668CB2-3A59-48BA-8800-F017141A81E4}" type="sibTrans" cxnId="{C6CE33A6-2A27-4A64-9657-D9C259F41948}">
      <dgm:prSet/>
      <dgm:spPr/>
      <dgm:t>
        <a:bodyPr/>
        <a:lstStyle/>
        <a:p>
          <a:endParaRPr lang="ru-RU"/>
        </a:p>
      </dgm:t>
    </dgm:pt>
    <dgm:pt modelId="{AD836C85-4B4F-4332-920A-2B6E8E25E7E2}">
      <dgm:prSet/>
      <dgm:spPr/>
      <dgm:t>
        <a:bodyPr/>
        <a:lstStyle/>
        <a:p>
          <a:pPr rtl="0"/>
          <a:r>
            <a:rPr lang="ru-RU" b="1" smtClean="0"/>
            <a:t>Задачи  решены</a:t>
          </a:r>
          <a:endParaRPr lang="ru-RU"/>
        </a:p>
      </dgm:t>
    </dgm:pt>
    <dgm:pt modelId="{65D63F70-FF5B-4E91-8B10-B083B4CB5EB8}" type="parTrans" cxnId="{73376931-DF15-4B00-8BB7-908F15D87BA0}">
      <dgm:prSet/>
      <dgm:spPr/>
      <dgm:t>
        <a:bodyPr/>
        <a:lstStyle/>
        <a:p>
          <a:endParaRPr lang="ru-RU"/>
        </a:p>
      </dgm:t>
    </dgm:pt>
    <dgm:pt modelId="{7AC85090-E9CC-4AC9-957B-249B3E6065FB}" type="sibTrans" cxnId="{73376931-DF15-4B00-8BB7-908F15D87BA0}">
      <dgm:prSet/>
      <dgm:spPr/>
      <dgm:t>
        <a:bodyPr/>
        <a:lstStyle/>
        <a:p>
          <a:endParaRPr lang="ru-RU"/>
        </a:p>
      </dgm:t>
    </dgm:pt>
    <dgm:pt modelId="{76447E27-81FB-4CD4-A8D6-01437E739961}">
      <dgm:prSet/>
      <dgm:spPr/>
      <dgm:t>
        <a:bodyPr/>
        <a:lstStyle/>
        <a:p>
          <a:pPr rtl="0"/>
          <a:r>
            <a:rPr lang="ru-RU" b="1" smtClean="0"/>
            <a:t>Гипотеза  исследования  подтвердилась</a:t>
          </a:r>
          <a:endParaRPr lang="ru-RU"/>
        </a:p>
      </dgm:t>
    </dgm:pt>
    <dgm:pt modelId="{78916719-B7A7-4720-BD0B-F31B72194B30}" type="parTrans" cxnId="{91D92232-CA61-4479-9C54-A5CCA097F4B4}">
      <dgm:prSet/>
      <dgm:spPr/>
      <dgm:t>
        <a:bodyPr/>
        <a:lstStyle/>
        <a:p>
          <a:endParaRPr lang="ru-RU"/>
        </a:p>
      </dgm:t>
    </dgm:pt>
    <dgm:pt modelId="{0F8339A3-5AD5-44A3-B90B-FA5CF8B53237}" type="sibTrans" cxnId="{91D92232-CA61-4479-9C54-A5CCA097F4B4}">
      <dgm:prSet/>
      <dgm:spPr/>
      <dgm:t>
        <a:bodyPr/>
        <a:lstStyle/>
        <a:p>
          <a:endParaRPr lang="ru-RU"/>
        </a:p>
      </dgm:t>
    </dgm:pt>
    <dgm:pt modelId="{1BAB2D7E-5418-4562-8199-FE84EF1F5AC3}" type="pres">
      <dgm:prSet presAssocID="{7293E8A5-5E44-4513-8062-6F8772820C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570A6C-B819-492E-BEE4-4B30FDC8A662}" type="pres">
      <dgm:prSet presAssocID="{567CF0D0-2114-48D2-A670-D268999D04A6}" presName="parentText" presStyleLbl="node1" presStyleIdx="0" presStyleCnt="3" custLinFactY="-29713" custLinFactNeighborX="9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23E930-E0A8-415D-B150-5F11E1F0D08E}" type="pres">
      <dgm:prSet presAssocID="{1B668CB2-3A59-48BA-8800-F017141A81E4}" presName="spacer" presStyleCnt="0"/>
      <dgm:spPr/>
    </dgm:pt>
    <dgm:pt modelId="{C5E06EF8-D50C-4D0F-9C77-9F39F7E0CA55}" type="pres">
      <dgm:prSet presAssocID="{AD836C85-4B4F-4332-920A-2B6E8E25E7E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436B2-94E9-4CD9-B824-A62FA32551E1}" type="pres">
      <dgm:prSet presAssocID="{7AC85090-E9CC-4AC9-957B-249B3E6065FB}" presName="spacer" presStyleCnt="0"/>
      <dgm:spPr/>
    </dgm:pt>
    <dgm:pt modelId="{DD41CFFD-3C33-4FAA-AEEA-809F95FDA82A}" type="pres">
      <dgm:prSet presAssocID="{76447E27-81FB-4CD4-A8D6-01437E73996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CE33A6-2A27-4A64-9657-D9C259F41948}" srcId="{7293E8A5-5E44-4513-8062-6F8772820C06}" destId="{567CF0D0-2114-48D2-A670-D268999D04A6}" srcOrd="0" destOrd="0" parTransId="{3E685688-EAD2-4379-AF97-E2F7E6C377FB}" sibTransId="{1B668CB2-3A59-48BA-8800-F017141A81E4}"/>
    <dgm:cxn modelId="{92403375-5049-4812-8921-4D6E49C3BBB9}" type="presOf" srcId="{AD836C85-4B4F-4332-920A-2B6E8E25E7E2}" destId="{C5E06EF8-D50C-4D0F-9C77-9F39F7E0CA55}" srcOrd="0" destOrd="0" presId="urn:microsoft.com/office/officeart/2005/8/layout/vList2"/>
    <dgm:cxn modelId="{C754C71A-9DF4-4411-91B7-9429D5E28EA8}" type="presOf" srcId="{567CF0D0-2114-48D2-A670-D268999D04A6}" destId="{1D570A6C-B819-492E-BEE4-4B30FDC8A662}" srcOrd="0" destOrd="0" presId="urn:microsoft.com/office/officeart/2005/8/layout/vList2"/>
    <dgm:cxn modelId="{73376931-DF15-4B00-8BB7-908F15D87BA0}" srcId="{7293E8A5-5E44-4513-8062-6F8772820C06}" destId="{AD836C85-4B4F-4332-920A-2B6E8E25E7E2}" srcOrd="1" destOrd="0" parTransId="{65D63F70-FF5B-4E91-8B10-B083B4CB5EB8}" sibTransId="{7AC85090-E9CC-4AC9-957B-249B3E6065FB}"/>
    <dgm:cxn modelId="{1BB2289A-D6AB-435B-8F8F-26C00240785C}" type="presOf" srcId="{7293E8A5-5E44-4513-8062-6F8772820C06}" destId="{1BAB2D7E-5418-4562-8199-FE84EF1F5AC3}" srcOrd="0" destOrd="0" presId="urn:microsoft.com/office/officeart/2005/8/layout/vList2"/>
    <dgm:cxn modelId="{763EC17B-D73D-45CF-AE02-9B16343653AB}" type="presOf" srcId="{76447E27-81FB-4CD4-A8D6-01437E739961}" destId="{DD41CFFD-3C33-4FAA-AEEA-809F95FDA82A}" srcOrd="0" destOrd="0" presId="urn:microsoft.com/office/officeart/2005/8/layout/vList2"/>
    <dgm:cxn modelId="{91D92232-CA61-4479-9C54-A5CCA097F4B4}" srcId="{7293E8A5-5E44-4513-8062-6F8772820C06}" destId="{76447E27-81FB-4CD4-A8D6-01437E739961}" srcOrd="2" destOrd="0" parTransId="{78916719-B7A7-4720-BD0B-F31B72194B30}" sibTransId="{0F8339A3-5AD5-44A3-B90B-FA5CF8B53237}"/>
    <dgm:cxn modelId="{096F97D1-71BC-4E0A-B295-5E19BDB2EBA5}" type="presParOf" srcId="{1BAB2D7E-5418-4562-8199-FE84EF1F5AC3}" destId="{1D570A6C-B819-492E-BEE4-4B30FDC8A662}" srcOrd="0" destOrd="0" presId="urn:microsoft.com/office/officeart/2005/8/layout/vList2"/>
    <dgm:cxn modelId="{1E1AF92E-E77C-483A-8ABE-2FC5763CA3CB}" type="presParOf" srcId="{1BAB2D7E-5418-4562-8199-FE84EF1F5AC3}" destId="{7823E930-E0A8-415D-B150-5F11E1F0D08E}" srcOrd="1" destOrd="0" presId="urn:microsoft.com/office/officeart/2005/8/layout/vList2"/>
    <dgm:cxn modelId="{F0A01039-FD22-4FF0-BAA9-6F32EC5883EC}" type="presParOf" srcId="{1BAB2D7E-5418-4562-8199-FE84EF1F5AC3}" destId="{C5E06EF8-D50C-4D0F-9C77-9F39F7E0CA55}" srcOrd="2" destOrd="0" presId="urn:microsoft.com/office/officeart/2005/8/layout/vList2"/>
    <dgm:cxn modelId="{1561FA3D-8FC8-4A18-8A23-0DFBBAC888B9}" type="presParOf" srcId="{1BAB2D7E-5418-4562-8199-FE84EF1F5AC3}" destId="{3F9436B2-94E9-4CD9-B824-A62FA32551E1}" srcOrd="3" destOrd="0" presId="urn:microsoft.com/office/officeart/2005/8/layout/vList2"/>
    <dgm:cxn modelId="{46397E8D-2DB9-44B7-8C96-B74CFA3138AA}" type="presParOf" srcId="{1BAB2D7E-5418-4562-8199-FE84EF1F5AC3}" destId="{DD41CFFD-3C33-4FAA-AEEA-809F95FDA82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70A6C-B819-492E-BEE4-4B30FDC8A662}">
      <dsp:nvSpPr>
        <dsp:cNvPr id="0" name=""/>
        <dsp:cNvSpPr/>
      </dsp:nvSpPr>
      <dsp:spPr>
        <a:xfrm>
          <a:off x="0" y="0"/>
          <a:ext cx="7992888" cy="1668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/>
            <a:t>Цель  исследования  достигнута</a:t>
          </a:r>
          <a:endParaRPr lang="ru-RU" sz="4200" kern="1200" dirty="0"/>
        </a:p>
      </dsp:txBody>
      <dsp:txXfrm>
        <a:off x="81447" y="81447"/>
        <a:ext cx="7829994" cy="1505562"/>
      </dsp:txXfrm>
    </dsp:sp>
    <dsp:sp modelId="{C5E06EF8-D50C-4D0F-9C77-9F39F7E0CA55}">
      <dsp:nvSpPr>
        <dsp:cNvPr id="0" name=""/>
        <dsp:cNvSpPr/>
      </dsp:nvSpPr>
      <dsp:spPr>
        <a:xfrm>
          <a:off x="0" y="1830067"/>
          <a:ext cx="7992888" cy="1668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smtClean="0"/>
            <a:t>Задачи  решены</a:t>
          </a:r>
          <a:endParaRPr lang="ru-RU" sz="4200" kern="1200"/>
        </a:p>
      </dsp:txBody>
      <dsp:txXfrm>
        <a:off x="81447" y="1911514"/>
        <a:ext cx="7829994" cy="1505562"/>
      </dsp:txXfrm>
    </dsp:sp>
    <dsp:sp modelId="{DD41CFFD-3C33-4FAA-AEEA-809F95FDA82A}">
      <dsp:nvSpPr>
        <dsp:cNvPr id="0" name=""/>
        <dsp:cNvSpPr/>
      </dsp:nvSpPr>
      <dsp:spPr>
        <a:xfrm>
          <a:off x="0" y="3619484"/>
          <a:ext cx="7992888" cy="1668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smtClean="0"/>
            <a:t>Гипотеза  исследования  подтвердилась</a:t>
          </a:r>
          <a:endParaRPr lang="ru-RU" sz="4200" kern="1200"/>
        </a:p>
      </dsp:txBody>
      <dsp:txXfrm>
        <a:off x="81447" y="3700931"/>
        <a:ext cx="7829994" cy="1505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14051-CD5E-45F9-AE74-BFBE7A2BE79D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5A9D9-E2CA-47B1-B932-90AE118B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48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5A9D9-E2CA-47B1-B932-90AE118B84D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65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6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67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54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11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188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5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62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03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86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86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28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24D72-1E9E-4F12-ACA8-D8FA6734FEEE}" type="datetimeFigureOut">
              <a:rPr lang="ru-RU" smtClean="0"/>
              <a:t>14.10.2020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3A37E-9433-4E01-8140-A7947C8DDC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0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932"/>
            <a:ext cx="7772400" cy="3501008"/>
          </a:xfrm>
        </p:spPr>
        <p:txBody>
          <a:bodyPr>
            <a:normAutofit/>
          </a:bodyPr>
          <a:lstStyle/>
          <a:p>
            <a:r>
              <a:rPr lang="ru-RU" sz="3100" dirty="0" smtClean="0"/>
              <a:t>Коррекционная работа по развитию внимания у младших школьников </a:t>
            </a:r>
            <a:r>
              <a:rPr lang="ru-RU" sz="3100" dirty="0"/>
              <a:t>с задержкой психического развития на уроках физической культуры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83814" y="2780928"/>
            <a:ext cx="5176664" cy="2952328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Выполнил: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Учитель физкультуры МОУ С(К)ОШИ №4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Нежинцев</a:t>
            </a:r>
            <a:r>
              <a:rPr lang="ru-RU" dirty="0">
                <a:solidFill>
                  <a:schemeClr val="tx1"/>
                </a:solidFill>
              </a:rPr>
              <a:t> Михаил </a:t>
            </a:r>
            <a:r>
              <a:rPr lang="ru-RU" dirty="0" smtClean="0">
                <a:solidFill>
                  <a:schemeClr val="tx1"/>
                </a:solidFill>
              </a:rPr>
              <a:t>Иванович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627796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Магнитогорск</a:t>
            </a:r>
            <a:r>
              <a:rPr lang="ru-RU" dirty="0" smtClean="0"/>
              <a:t>, 2020</a:t>
            </a:r>
            <a:endParaRPr lang="ru-RU" dirty="0"/>
          </a:p>
        </p:txBody>
      </p:sp>
      <p:pic>
        <p:nvPicPr>
          <p:cNvPr id="1026" name="Picture 2" descr="http://forum.materinstvo.ru/uploads/1287581076/post-68800-128763077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69" y="2276872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93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100000">
              <a:srgbClr val="21D6E0">
                <a:alpha val="65000"/>
                <a:lumMod val="74000"/>
                <a:lumOff val="26000"/>
              </a:srgbClr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0"/>
            <a:ext cx="4788023" cy="68580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Объект исследования </a:t>
            </a:r>
            <a:r>
              <a:rPr lang="ru-RU" dirty="0"/>
              <a:t>– процесс развития внимания у младших школьников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Предмет исследования </a:t>
            </a:r>
            <a:r>
              <a:rPr lang="ru-RU" dirty="0"/>
              <a:t>– особенности развития внимания у младших школьников с задержкой психического развития на уроках физической культуры.</a:t>
            </a:r>
          </a:p>
          <a:p>
            <a:endParaRPr lang="ru-RU" dirty="0"/>
          </a:p>
        </p:txBody>
      </p:sp>
      <p:pic>
        <p:nvPicPr>
          <p:cNvPr id="4098" name="Picture 2" descr="http://www.o-detstve.ru/assets/images/userfiles/13259/images/%D0%A4%D0%BE%D1%82%D0%BE-00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030" y="1268760"/>
            <a:ext cx="4248472" cy="369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40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Задачи исследования: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5688632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accent6"/>
                </a:solidFill>
              </a:rPr>
              <a:t>Проанализировать психолого-педагогическую и методическую литературу по проблеме исследования.</a:t>
            </a:r>
          </a:p>
          <a:p>
            <a:pPr lvl="0"/>
            <a:r>
              <a:rPr lang="ru-RU" dirty="0">
                <a:solidFill>
                  <a:srgbClr val="23A104"/>
                </a:solidFill>
              </a:rPr>
              <a:t>Выделить особенности внимания у младших школьников с задержкой психического развития</a:t>
            </a:r>
            <a:r>
              <a:rPr lang="ru-RU" dirty="0" smtClean="0">
                <a:solidFill>
                  <a:srgbClr val="23A104"/>
                </a:solidFill>
              </a:rPr>
              <a:t>.</a:t>
            </a:r>
            <a:endParaRPr lang="ru-RU" dirty="0">
              <a:solidFill>
                <a:srgbClr val="23A104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описать способы повышения внимания младших школьников ЗПР на уроке физической культуры и методику </a:t>
            </a:r>
            <a:r>
              <a:rPr lang="ru-RU" dirty="0" smtClean="0">
                <a:solidFill>
                  <a:srgbClr val="FF0000"/>
                </a:solidFill>
              </a:rPr>
              <a:t>проведения.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8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100000">
              <a:srgbClr val="21D6E0"/>
            </a:gs>
            <a:gs pos="90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2718" y="3068960"/>
            <a:ext cx="7200800" cy="3312368"/>
          </a:xfrm>
        </p:spPr>
        <p:txBody>
          <a:bodyPr/>
          <a:lstStyle/>
          <a:p>
            <a:r>
              <a:rPr lang="ru-RU" dirty="0"/>
              <a:t>Внимание – это характеристика психической деятельности, выражающаяся в сосредоточенности и в направленности сознания на определённый объект. </a:t>
            </a:r>
          </a:p>
        </p:txBody>
      </p:sp>
      <p:pic>
        <p:nvPicPr>
          <p:cNvPr id="4" name="Picture 2" descr="C:\Users\ПАВЕЛ\Desktop\картинки\MOI2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551" y="188640"/>
            <a:ext cx="2071688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92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к\Desktop\пннг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04" y="223454"/>
            <a:ext cx="6264696" cy="660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836712"/>
            <a:ext cx="2771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Виды внимания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884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Свойства внимания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146" name="Picture 2" descr="E: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904"/>
            <a:ext cx="9144000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7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Развитие внимания в онтогенезе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8" name="Picture 4" descr="http://институт-психологии72.рф/static/img/0000/0001/8171/18171687.ob5nm5lok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49148"/>
            <a:ext cx="2664296" cy="400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amadaika.ru/abakan/images/articles/editor/oso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24" y="1886479"/>
            <a:ext cx="3082230" cy="446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ozedu.ru/files/u2305/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7748"/>
            <a:ext cx="2343561" cy="234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0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0"/>
            <a:ext cx="9144000" cy="472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50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23A104"/>
            </a:gs>
            <a:gs pos="0">
              <a:schemeClr val="accent1">
                <a:tint val="44500"/>
                <a:satMod val="160000"/>
              </a:schemeClr>
            </a:gs>
            <a:gs pos="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Возможные причины отвлечения внимания у ребенка: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неполная </a:t>
            </a:r>
            <a:r>
              <a:rPr lang="ru-RU" dirty="0"/>
              <a:t>нагрузка;</a:t>
            </a:r>
          </a:p>
          <a:p>
            <a:r>
              <a:rPr lang="ru-RU" smtClean="0"/>
              <a:t> </a:t>
            </a:r>
            <a:r>
              <a:rPr lang="ru-RU" smtClean="0"/>
              <a:t>недостаточная сформированность</a:t>
            </a:r>
            <a:r>
              <a:rPr lang="ru-RU" dirty="0" smtClean="0"/>
              <a:t> </a:t>
            </a:r>
            <a:r>
              <a:rPr lang="ru-RU" dirty="0"/>
              <a:t>волевых качеств;</a:t>
            </a:r>
          </a:p>
          <a:p>
            <a:r>
              <a:rPr lang="ru-RU" dirty="0" smtClean="0"/>
              <a:t>привычка </a:t>
            </a:r>
            <a:r>
              <a:rPr lang="ru-RU" dirty="0"/>
              <a:t>быть невнимательным (привычная невнимательность связана с отсутствием серьезных интересов, поверхностным отношением к предметам и явлениям);</a:t>
            </a:r>
          </a:p>
          <a:p>
            <a:r>
              <a:rPr lang="ru-RU" dirty="0" smtClean="0"/>
              <a:t> </a:t>
            </a:r>
            <a:r>
              <a:rPr lang="ru-RU" dirty="0"/>
              <a:t>повышенная утомляемость;</a:t>
            </a:r>
          </a:p>
          <a:p>
            <a:r>
              <a:rPr lang="ru-RU" dirty="0" smtClean="0"/>
              <a:t> </a:t>
            </a:r>
            <a:r>
              <a:rPr lang="ru-RU" dirty="0"/>
              <a:t>плохое самочувствие;</a:t>
            </a:r>
          </a:p>
          <a:p>
            <a:r>
              <a:rPr lang="ru-RU" dirty="0" smtClean="0"/>
              <a:t>наличие </a:t>
            </a:r>
            <a:r>
              <a:rPr lang="ru-RU" dirty="0" err="1"/>
              <a:t>психотравмы</a:t>
            </a:r>
            <a:r>
              <a:rPr lang="ru-RU" dirty="0"/>
              <a:t>;</a:t>
            </a:r>
          </a:p>
          <a:p>
            <a:r>
              <a:rPr lang="ru-RU" dirty="0" smtClean="0"/>
              <a:t>монотонная</a:t>
            </a:r>
            <a:r>
              <a:rPr lang="ru-RU" dirty="0"/>
              <a:t>, неинтересная деятельность;</a:t>
            </a:r>
          </a:p>
          <a:p>
            <a:r>
              <a:rPr lang="ru-RU" dirty="0" smtClean="0"/>
              <a:t>неподходящий </a:t>
            </a:r>
            <a:r>
              <a:rPr lang="ru-RU" dirty="0"/>
              <a:t>темп деятельность;</a:t>
            </a:r>
          </a:p>
          <a:p>
            <a:r>
              <a:rPr lang="ru-RU" dirty="0" smtClean="0"/>
              <a:t>наличие </a:t>
            </a:r>
            <a:r>
              <a:rPr lang="ru-RU" dirty="0"/>
              <a:t>интенсивных посторонних раздражителей.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61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00811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Различные особенности проявления расстройств внимания у детей с задержкой психического развития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661248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ru-RU" sz="2400" dirty="0" smtClean="0"/>
              <a:t>Повышенная истощаемость произвольного внимания ;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Недостаточная способность концентрации внимания;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Чрезвычайное ограничение объема внимании ,при котором дети воспринимают недостаточное количество информации ,что приводит к фрагментарности восприятия и искажению результата деятельности;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«неселективное» внимание ,которое проявляется в неумении сосредоточиться на существенных признаках воспринимаемых объектов;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Частая переключаемость внимания .В  этом случае подразумевается  спонтанная реакция детей на разные внешние раздражители .Они долго не могут  сосредоточиться  на выполнении учебных заданий ;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Инертность внимания ,выражающаяся в снижении способности переключать внимание с одного вида деятельности на другой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51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974869"/>
            <a:ext cx="3949835" cy="1224136"/>
          </a:xfrm>
        </p:spPr>
        <p:txBody>
          <a:bodyPr>
            <a:noAutofit/>
          </a:bodyPr>
          <a:lstStyle/>
          <a:p>
            <a:r>
              <a:rPr lang="ru-RU" dirty="0" smtClean="0"/>
              <a:t>Физическая культура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0731" y="4247802"/>
            <a:ext cx="2664296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Развитие внимания</a:t>
            </a:r>
            <a:endParaRPr lang="ru-RU" sz="4400" dirty="0"/>
          </a:p>
        </p:txBody>
      </p:sp>
      <p:pic>
        <p:nvPicPr>
          <p:cNvPr id="2050" name="Picture 2" descr="http://atv.odessa.ua/img/22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0" y="3328666"/>
            <a:ext cx="3939230" cy="315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nedugamnet.ru/sites/default/files/0q_d43b_21969f8a_XL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030" y="116632"/>
            <a:ext cx="4517698" cy="294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4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8" y="476672"/>
            <a:ext cx="7233668" cy="56886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 исследовании приняли участие  учащиеся двух классов КРО в возрасте 9 лет:</a:t>
            </a:r>
          </a:p>
          <a:p>
            <a:r>
              <a:rPr lang="ru-RU" dirty="0" smtClean="0"/>
              <a:t>Учащиеся 4Б класса </a:t>
            </a:r>
            <a:r>
              <a:rPr lang="ru-RU" dirty="0" smtClean="0"/>
              <a:t>МОУ С(К)ОШИ </a:t>
            </a:r>
            <a:r>
              <a:rPr lang="ru-RU" dirty="0" smtClean="0"/>
              <a:t>№4 (8 человек) составили </a:t>
            </a:r>
            <a:r>
              <a:rPr lang="ru-RU" dirty="0" smtClean="0">
                <a:solidFill>
                  <a:srgbClr val="FF0000"/>
                </a:solidFill>
              </a:rPr>
              <a:t>контрольную группу</a:t>
            </a:r>
            <a:r>
              <a:rPr lang="ru-RU" dirty="0" smtClean="0"/>
              <a:t> исследования</a:t>
            </a:r>
          </a:p>
          <a:p>
            <a:r>
              <a:rPr lang="ru-RU" dirty="0" smtClean="0"/>
              <a:t>Учащиеся 4А класса </a:t>
            </a:r>
            <a:r>
              <a:rPr lang="ru-RU" dirty="0" smtClean="0"/>
              <a:t>МОУ С(К)ОШИ </a:t>
            </a:r>
            <a:r>
              <a:rPr lang="ru-RU" dirty="0" smtClean="0"/>
              <a:t>№4(9 человек) составили </a:t>
            </a:r>
            <a:r>
              <a:rPr lang="ru-RU" dirty="0" smtClean="0">
                <a:solidFill>
                  <a:srgbClr val="FF0000"/>
                </a:solidFill>
              </a:rPr>
              <a:t>экспериментальную группу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ВСЕ УЧАСТНИКИ ИМЕЛИ  ЗПР.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87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848" y="522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Исследование внимания на уроках физкультуры</a:t>
            </a:r>
            <a:endParaRPr lang="ru-RU" dirty="0"/>
          </a:p>
        </p:txBody>
      </p:sp>
      <p:pic>
        <p:nvPicPr>
          <p:cNvPr id="3074" name="Picture 2" descr="http://www.krasrab.net/wp-content/uploads/2014/01/Foto-minobr.ulgov_.ru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2690"/>
            <a:ext cx="6479087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11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 корректурной пробы</a:t>
            </a:r>
            <a:endParaRPr lang="ru-RU" dirty="0"/>
          </a:p>
        </p:txBody>
      </p:sp>
      <p:pic>
        <p:nvPicPr>
          <p:cNvPr id="4098" name="Picture 2" descr="http://s4.live4fun.ru/pictures/s3img_7120701_15804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344816" cy="486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Комплекс упражнений по аэробике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2132857"/>
            <a:ext cx="4608512" cy="338437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://megaforum.uz/uploads/inline/43876/5208fd6a565a3_sportdlyadetejvkartinka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71500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98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Комплекс упражнений и игры на внимание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2195736" y="4869160"/>
            <a:ext cx="3312368" cy="21602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://olenka17.dnepredu.com/uploads/editor/1889/92764/sitepage_22/image/1267786618_image00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7"/>
            <a:ext cx="6608012" cy="495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33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000792"/>
              </p:ext>
            </p:extLst>
          </p:nvPr>
        </p:nvGraphicFramePr>
        <p:xfrm>
          <a:off x="539552" y="1124744"/>
          <a:ext cx="799288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7661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uch.znate.ru/tw_files2/urls_8/8/d-7420/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0678" cy="686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70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359</Words>
  <Application>Microsoft Office PowerPoint</Application>
  <PresentationFormat>Экран (4:3)</PresentationFormat>
  <Paragraphs>48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Коррекционная работа по развитию внимания у младших школьников с задержкой психического развития на уроках физической культуры </vt:lpstr>
      <vt:lpstr>Презентация PowerPoint</vt:lpstr>
      <vt:lpstr>Задачи исследования: </vt:lpstr>
      <vt:lpstr>Презентация PowerPoint</vt:lpstr>
      <vt:lpstr>Презентация PowerPoint</vt:lpstr>
      <vt:lpstr>Свойства внимания</vt:lpstr>
      <vt:lpstr>Развитие внимания в онтогенезе</vt:lpstr>
      <vt:lpstr>Презентация PowerPoint</vt:lpstr>
      <vt:lpstr>Возможные причины отвлечения внимания у ребенка: </vt:lpstr>
      <vt:lpstr>Различные особенности проявления расстройств внимания у детей с задержкой психического развития</vt:lpstr>
      <vt:lpstr>Физическая культура</vt:lpstr>
      <vt:lpstr>Презентация PowerPoint</vt:lpstr>
      <vt:lpstr>Исследование внимания на уроках физкультуры</vt:lpstr>
      <vt:lpstr>Метод корректурной пробы</vt:lpstr>
      <vt:lpstr>Комплекс упражнений по аэробике</vt:lpstr>
      <vt:lpstr>Комплекс упражнений и игры на внимание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Коррекционная работа по развитию внимания у младших школьников с задержкой психического развития на уроках физической культуры</dc:title>
  <dc:creator>Сережка</dc:creator>
  <cp:lastModifiedBy>Саша</cp:lastModifiedBy>
  <cp:revision>32</cp:revision>
  <dcterms:created xsi:type="dcterms:W3CDTF">2014-06-09T10:24:55Z</dcterms:created>
  <dcterms:modified xsi:type="dcterms:W3CDTF">2020-10-14T19:00:47Z</dcterms:modified>
</cp:coreProperties>
</file>