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7" r:id="rId9"/>
    <p:sldId id="263" r:id="rId10"/>
    <p:sldId id="264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60"/>
  </p:normalViewPr>
  <p:slideViewPr>
    <p:cSldViewPr>
      <p:cViewPr varScale="1">
        <p:scale>
          <a:sx n="69" d="100"/>
          <a:sy n="69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0C64829-C70E-42C6-BAFB-E99434464DAF}" type="datetimeFigureOut">
              <a:rPr lang="ru-RU" smtClean="0"/>
              <a:t>05.12.2021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16A88B1-FD34-4E18-9002-DCF7D6C2119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8002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solidFill>
                  <a:srgbClr val="FFFF00"/>
                </a:solidFill>
              </a:rPr>
              <a:t>Закрепление техники приема и </a:t>
            </a:r>
            <a:r>
              <a:rPr lang="ru-RU" sz="4900" b="1" dirty="0">
                <a:solidFill>
                  <a:srgbClr val="FFFF00"/>
                </a:solidFill>
              </a:rPr>
              <a:t>передачи мяча.</a:t>
            </a:r>
            <a:br>
              <a:rPr lang="ru-RU" sz="4900" b="1" dirty="0">
                <a:solidFill>
                  <a:srgbClr val="FFFF00"/>
                </a:solidFill>
              </a:rPr>
            </a:br>
            <a:r>
              <a:rPr lang="ru-RU" sz="4900" b="1" dirty="0">
                <a:solidFill>
                  <a:srgbClr val="FFFF00"/>
                </a:solidFill>
              </a:rPr>
              <a:t>Учебная </a:t>
            </a:r>
            <a:r>
              <a:rPr lang="ru-RU" sz="4900" b="1" dirty="0" smtClean="0">
                <a:solidFill>
                  <a:srgbClr val="FFFF00"/>
                </a:solidFill>
              </a:rPr>
              <a:t>игра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Урок физической культуры 8 класс</a:t>
            </a:r>
            <a:endParaRPr lang="ru-RU" sz="27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выполнил </a:t>
            </a:r>
          </a:p>
          <a:p>
            <a:r>
              <a:rPr lang="ru-RU" dirty="0" err="1" smtClean="0">
                <a:solidFill>
                  <a:srgbClr val="002060"/>
                </a:solidFill>
              </a:rPr>
              <a:t>Нежинцев</a:t>
            </a:r>
            <a:r>
              <a:rPr lang="ru-RU" dirty="0" smtClean="0">
                <a:solidFill>
                  <a:srgbClr val="002060"/>
                </a:solidFill>
              </a:rPr>
              <a:t> М.И.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21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Цель: Обучение основным элементам техники волейбола.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Задачи: 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1.Образовательная: </a:t>
            </a:r>
            <a:r>
              <a:rPr lang="ru-RU" sz="3200" b="1" dirty="0" smtClean="0">
                <a:solidFill>
                  <a:srgbClr val="0070C0"/>
                </a:solidFill>
              </a:rPr>
              <a:t>обучение технике верхней и нижней передачи мяча.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2. Развивающая и оздоровительная: </a:t>
            </a:r>
            <a:r>
              <a:rPr lang="ru-RU" sz="3200" b="1" dirty="0" smtClean="0">
                <a:solidFill>
                  <a:srgbClr val="0070C0"/>
                </a:solidFill>
              </a:rPr>
              <a:t>развитие ловкости, прыгучести, быстроты реакции, силы.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3. Воспитательная: </a:t>
            </a:r>
            <a:r>
              <a:rPr lang="ru-RU" sz="3200" b="1" dirty="0" smtClean="0">
                <a:solidFill>
                  <a:srgbClr val="0070C0"/>
                </a:solidFill>
              </a:rPr>
              <a:t>воспитание трудолюбия, чувство коллективизма.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Тип занятия: </a:t>
            </a:r>
            <a:r>
              <a:rPr lang="ru-RU" sz="3200" b="1" dirty="0" smtClean="0">
                <a:solidFill>
                  <a:srgbClr val="002060"/>
                </a:solidFill>
              </a:rPr>
              <a:t>Обучающий.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Метод проведения: </a:t>
            </a:r>
            <a:r>
              <a:rPr lang="ru-RU" sz="3200" b="1" dirty="0" smtClean="0">
                <a:solidFill>
                  <a:srgbClr val="002060"/>
                </a:solidFill>
              </a:rPr>
              <a:t>фронтальный,        групповой, индивидуальный, игровой.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Место проведения: </a:t>
            </a:r>
            <a:r>
              <a:rPr lang="ru-RU" sz="3200" b="1" dirty="0" smtClean="0">
                <a:solidFill>
                  <a:srgbClr val="002060"/>
                </a:solidFill>
              </a:rPr>
              <a:t>Спортивный зал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Инвентарь: </a:t>
            </a:r>
            <a:r>
              <a:rPr lang="ru-RU" sz="3200" b="1" dirty="0" smtClean="0">
                <a:solidFill>
                  <a:srgbClr val="002060"/>
                </a:solidFill>
              </a:rPr>
              <a:t>волейбольные мячи, волейбольная сетка,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свисток.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</a:rPr>
              <a:t>Время проведения: </a:t>
            </a:r>
            <a:r>
              <a:rPr lang="ru-RU" sz="3200" b="1" dirty="0" smtClean="0">
                <a:solidFill>
                  <a:srgbClr val="002060"/>
                </a:solidFill>
              </a:rPr>
              <a:t>40 мин.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29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86409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ПОДГОТОВИТЕЛЬНАЯ ЧАСТЬ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6400800" cy="561662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1.Строевые упражнения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2.Ходьба: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-на носках, руки вверх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-перекаты с пятки на носок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-ходьба на внешней стороне стопы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3.Бег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-бег в медленном темпе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-бег с высоким подниманием бедра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-бег приставным шагом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-бег с выносом прямых ног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-бег с захлестыванием голени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--бег в медленном темпе</a:t>
            </a:r>
          </a:p>
          <a:p>
            <a:r>
              <a:rPr lang="ru-RU" b="1" dirty="0">
                <a:solidFill>
                  <a:srgbClr val="FFFF00"/>
                </a:solidFill>
              </a:rPr>
              <a:t>4</a:t>
            </a:r>
            <a:r>
              <a:rPr lang="ru-RU" b="1" dirty="0" smtClean="0">
                <a:solidFill>
                  <a:srgbClr val="FFFF00"/>
                </a:solidFill>
              </a:rPr>
              <a:t>.ОРУ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-вращение кистями рук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-вращение плеч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-повороты туловища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-вращение туловищем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-вращение колен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-прыжки на месте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1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276872"/>
            <a:ext cx="7408333" cy="38492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       </a:t>
            </a:r>
            <a:r>
              <a:rPr lang="ru-RU" sz="1800" b="1" dirty="0" smtClean="0">
                <a:solidFill>
                  <a:srgbClr val="FF0000"/>
                </a:solidFill>
              </a:rPr>
              <a:t>1.  Повторение техники приема и передачи мяча сверху: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    При передаче мяча сверху игрок в ожидании мяча стоит на согнутых ногах, выставив одну ногу вперед; руки согнуты в локтях, кисти на уровне лица, пальцы слегка напряжены и согнуты. При приеме мяча пальцы охватывают мяч, образуя своеобразную воронку</a:t>
            </a:r>
          </a:p>
          <a:p>
            <a:endParaRPr lang="ru-RU" sz="18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rgbClr val="FF0000"/>
                </a:solidFill>
              </a:rPr>
              <a:t>                        Упражнения с волейбольным мячом: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-Обучение расположению кистей и пальцев рук на мяче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-Передачи вперед – вверх после собственного набрасывания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- Тоже, но мяч набрасывает партнер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- Две-три передачи над собой, передача партнеру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- Передачи мяча в стену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Основная часть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71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7401" y="2674938"/>
            <a:ext cx="693713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smtClean="0">
                <a:solidFill>
                  <a:srgbClr val="FFFF00"/>
                </a:solidFill>
              </a:rPr>
              <a:t>Техника приема передачи мяча сверху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9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Исходная позиция — стоя ровно, на согнутых ногах, с вынесенными вперёд и вверх руками, согнутыми в локтях.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Во время приёма мяча кисти поворачиваются ладонями вверх, пальцами друг к другу.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Подача принимается чуть напряжёнными пальцами кистей, плотно охватывающими мяч. Приём мяча происходит на уровне лица.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Для выталкивания мяча в нужном направлении происходит распрямление коленных, локтевых и запястных суставов.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648072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600" b="1" dirty="0">
                <a:solidFill>
                  <a:srgbClr val="FFFF00"/>
                </a:solidFill>
                <a:ea typeface="+mn-ea"/>
                <a:cs typeface="+mn-cs"/>
              </a:rPr>
              <a:t>Принцип верхней передачи мяча состоит в действиях:</a:t>
            </a:r>
            <a: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2500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7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4600" b="1" dirty="0">
                <a:solidFill>
                  <a:srgbClr val="FFFF00"/>
                </a:solidFill>
              </a:rPr>
              <a:t>2. Повторение  нижней передачи мяча</a:t>
            </a:r>
          </a:p>
          <a:p>
            <a:endParaRPr lang="ru-RU" dirty="0"/>
          </a:p>
          <a:p>
            <a:r>
              <a:rPr lang="ru-RU" b="1" dirty="0">
                <a:solidFill>
                  <a:srgbClr val="002060"/>
                </a:solidFill>
              </a:rPr>
              <a:t>Игрок делает глубокий выпад к мячу, одновременно </a:t>
            </a:r>
            <a:r>
              <a:rPr lang="ru-RU" b="1" dirty="0" smtClean="0">
                <a:solidFill>
                  <a:srgbClr val="002060"/>
                </a:solidFill>
              </a:rPr>
              <a:t>подставляя </a:t>
            </a:r>
            <a:r>
              <a:rPr lang="ru-RU" b="1" dirty="0">
                <a:solidFill>
                  <a:srgbClr val="002060"/>
                </a:solidFill>
              </a:rPr>
              <a:t>руки под мяч. </a:t>
            </a:r>
          </a:p>
          <a:p>
            <a:r>
              <a:rPr lang="ru-RU" b="1" dirty="0">
                <a:solidFill>
                  <a:srgbClr val="002060"/>
                </a:solidFill>
              </a:rPr>
              <a:t>Касание мяча </a:t>
            </a:r>
            <a:r>
              <a:rPr lang="ru-RU" b="1" dirty="0" smtClean="0">
                <a:solidFill>
                  <a:srgbClr val="002060"/>
                </a:solidFill>
              </a:rPr>
              <a:t>приходится </a:t>
            </a:r>
            <a:r>
              <a:rPr lang="ru-RU" b="1" dirty="0">
                <a:solidFill>
                  <a:srgbClr val="002060"/>
                </a:solidFill>
              </a:rPr>
              <a:t>на предплечья у лучезапястных суставов.</a:t>
            </a:r>
          </a:p>
          <a:p>
            <a:r>
              <a:rPr lang="ru-RU" b="1" dirty="0">
                <a:solidFill>
                  <a:srgbClr val="002060"/>
                </a:solidFill>
              </a:rPr>
              <a:t>Упражнение имитации нижней передача мяча. Принять стойку волейболиста, руки перед туловищем в готовности для нижней передачи: сгибать и разгибать ноги, имитируя нижнюю передачу.</a:t>
            </a:r>
          </a:p>
          <a:p>
            <a:pPr marL="0" indent="0">
              <a:buNone/>
            </a:pPr>
            <a:r>
              <a:rPr lang="ru-RU" b="1" dirty="0" smtClean="0"/>
              <a:t>       </a:t>
            </a:r>
            <a:r>
              <a:rPr lang="ru-RU" sz="3400" b="1" dirty="0" smtClean="0">
                <a:solidFill>
                  <a:srgbClr val="FF0000"/>
                </a:solidFill>
              </a:rPr>
              <a:t>Упражнения </a:t>
            </a:r>
            <a:r>
              <a:rPr lang="ru-RU" sz="3400" b="1" dirty="0">
                <a:solidFill>
                  <a:srgbClr val="FF0000"/>
                </a:solidFill>
              </a:rPr>
              <a:t>с волейбольным мячом:</a:t>
            </a:r>
          </a:p>
          <a:p>
            <a:r>
              <a:rPr lang="ru-RU" b="1" dirty="0"/>
              <a:t>- В парах один набрасывает, второй выполняет передачу</a:t>
            </a:r>
          </a:p>
          <a:p>
            <a:r>
              <a:rPr lang="ru-RU" b="1" dirty="0"/>
              <a:t>-Партнер набрасывает в стороны, передача с выпадом</a:t>
            </a:r>
          </a:p>
          <a:p>
            <a:r>
              <a:rPr lang="ru-RU" b="1" dirty="0"/>
              <a:t>-Первый выполняет верхнюю передачу, второй нижнюю</a:t>
            </a:r>
          </a:p>
          <a:p>
            <a:r>
              <a:rPr lang="ru-RU" b="1" dirty="0"/>
              <a:t>- Две  верхних передач над собой – передача мяча снизу партнеру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38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440159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Приём мяча снизу двумя руками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70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80927"/>
            <a:ext cx="7620000" cy="302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8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Волейболист перемещается к месту приёма мяча, присев на одно колено и выставив вторую ногу вперёд для торможения. Вес тела переносится вперёд, на стоящую ногу. Руки направлены параллельно полу и сомкнуты кистями, большие пальцы плотно прижаты друг к другу.</a:t>
            </a:r>
          </a:p>
          <a:p>
            <a:r>
              <a:rPr lang="ru-RU" b="1" dirty="0" smtClean="0"/>
              <a:t>Мяч принимается движением сомкнутых кистей вперёд-вверх, приседая под мяч. Мяч принимается основанием больших пальцев, ближе к запястному суставу. Локти при этом должны быть выпрямлены.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solidFill>
                  <a:srgbClr val="FFFF00"/>
                </a:solidFill>
              </a:rPr>
              <a:t>Техника нижнего приёма мяча двумя руками выполняется следующим образом: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98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</a:t>
            </a:r>
            <a:r>
              <a:rPr lang="ru-RU" b="1" dirty="0">
                <a:solidFill>
                  <a:srgbClr val="C00000"/>
                </a:solidFill>
              </a:rPr>
              <a:t>Вместо подачи, мяч подбрасыванием вводит в игру учитель. </a:t>
            </a:r>
            <a:r>
              <a:rPr lang="ru-RU" b="1" dirty="0" smtClean="0">
                <a:solidFill>
                  <a:srgbClr val="C00000"/>
                </a:solidFill>
              </a:rPr>
              <a:t> Игра разбивается на три части:</a:t>
            </a:r>
          </a:p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1.Мяч принимать и передавать только сверху </a:t>
            </a:r>
            <a:br>
              <a:rPr lang="ru-RU" b="1" dirty="0"/>
            </a:br>
            <a:r>
              <a:rPr lang="ru-RU" b="1" dirty="0"/>
              <a:t>2.Мяч принимать  и передавать только</a:t>
            </a:r>
            <a:br>
              <a:rPr lang="ru-RU" b="1" dirty="0"/>
            </a:br>
            <a:r>
              <a:rPr lang="ru-RU" b="1" dirty="0"/>
              <a:t>снизу</a:t>
            </a:r>
            <a:br>
              <a:rPr lang="ru-RU" b="1" dirty="0"/>
            </a:br>
            <a:r>
              <a:rPr lang="ru-RU" b="1" dirty="0"/>
              <a:t>3.Мяч принимать </a:t>
            </a:r>
            <a:r>
              <a:rPr lang="ru-RU" b="1" dirty="0" smtClean="0"/>
              <a:t>снизу, передачу </a:t>
            </a:r>
            <a:r>
              <a:rPr lang="ru-RU" b="1" dirty="0"/>
              <a:t>и атакующий удар сверху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ea typeface="+mn-ea"/>
                <a:cs typeface="+mn-cs"/>
              </a:rPr>
              <a:t>3</a:t>
            </a:r>
            <a:r>
              <a:rPr lang="ru-RU" sz="4000" b="1" dirty="0" smtClean="0">
                <a:solidFill>
                  <a:srgbClr val="FFFF00"/>
                </a:solidFill>
                <a:ea typeface="+mn-ea"/>
                <a:cs typeface="+mn-cs"/>
              </a:rPr>
              <a:t>. Двусторонняя </a:t>
            </a:r>
            <a:r>
              <a:rPr lang="ru-RU" sz="4000" b="1" dirty="0">
                <a:solidFill>
                  <a:srgbClr val="FFFF00"/>
                </a:solidFill>
                <a:ea typeface="+mn-ea"/>
                <a:cs typeface="+mn-cs"/>
              </a:rPr>
              <a:t>игра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7525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algn="ctr"/>
            <a:endParaRPr lang="ru-RU" dirty="0"/>
          </a:p>
          <a:p>
            <a:pPr marL="0" indent="0" algn="ctr">
              <a:buNone/>
            </a:pPr>
            <a:r>
              <a:rPr lang="ru-RU" sz="2800" b="1" dirty="0" smtClean="0"/>
              <a:t>1. </a:t>
            </a:r>
            <a:r>
              <a:rPr lang="ru-RU" sz="2800" b="1" dirty="0"/>
              <a:t>Построение.</a:t>
            </a:r>
          </a:p>
          <a:p>
            <a:pPr marL="0" indent="0" algn="ctr">
              <a:buNone/>
            </a:pPr>
            <a:r>
              <a:rPr lang="ru-RU" sz="2800" b="1" dirty="0" smtClean="0"/>
              <a:t>2. </a:t>
            </a:r>
            <a:r>
              <a:rPr lang="ru-RU" sz="2800" b="1" dirty="0"/>
              <a:t>Рефлексия</a:t>
            </a:r>
            <a:r>
              <a:rPr lang="ru-RU" sz="2800" b="1" dirty="0" smtClean="0"/>
              <a:t>.</a:t>
            </a:r>
          </a:p>
          <a:p>
            <a:pPr marL="0" indent="0" algn="ctr">
              <a:buNone/>
            </a:pPr>
            <a:r>
              <a:rPr lang="ru-RU" sz="2800" b="1" dirty="0" smtClean="0"/>
              <a:t>3. Подведение </a:t>
            </a:r>
            <a:r>
              <a:rPr lang="ru-RU" sz="2800" b="1" dirty="0"/>
              <a:t>итогов.</a:t>
            </a:r>
          </a:p>
          <a:p>
            <a:pPr marL="0" indent="0" algn="ctr">
              <a:buNone/>
            </a:pPr>
            <a:r>
              <a:rPr lang="ru-RU" sz="2800" b="1" dirty="0" smtClean="0"/>
              <a:t>4. Выставление </a:t>
            </a:r>
            <a:r>
              <a:rPr lang="ru-RU" sz="2800" b="1" dirty="0"/>
              <a:t>оценок</a:t>
            </a:r>
          </a:p>
          <a:p>
            <a:pPr marL="0" indent="0" algn="ctr">
              <a:buNone/>
            </a:pPr>
            <a:r>
              <a:rPr lang="ru-RU" sz="2800" b="1" dirty="0" smtClean="0"/>
              <a:t>5. </a:t>
            </a:r>
            <a:r>
              <a:rPr lang="ru-RU" sz="2800" b="1" dirty="0"/>
              <a:t>Домашнее задание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Заключительная часть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2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980728"/>
            <a:ext cx="4572000" cy="56138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spc="24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spc="240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ДОМАШНЕЕ ЗАДАНИЕ  </a:t>
            </a:r>
            <a:r>
              <a:rPr lang="ru-RU" b="1" spc="240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Комплекс </a:t>
            </a:r>
            <a:r>
              <a:rPr lang="ru-RU" b="1" spc="240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А1:</a:t>
            </a:r>
            <a:r>
              <a:rPr lang="ru-RU" b="1" spc="240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b="1" spc="240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развитие силы и </a:t>
            </a:r>
            <a:r>
              <a:rPr lang="ru-RU" b="1" spc="240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силовой выносливости</a:t>
            </a:r>
            <a:endParaRPr lang="ru-RU" sz="2400" b="1" dirty="0">
              <a:solidFill>
                <a:srgbClr val="00B05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Times New Roman"/>
              <a:buAutoNum type="arabicPeriod"/>
              <a:tabLst>
                <a:tab pos="444500" algn="l"/>
              </a:tabLst>
            </a:pPr>
            <a:r>
              <a:rPr lang="ru-RU" b="1" spc="3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Сгибание и разгибание рук в упоре стоя. - 2x17(д)</a:t>
            </a:r>
            <a:endParaRPr lang="ru-RU" sz="24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Times New Roman"/>
              <a:buAutoNum type="arabicPeriod"/>
              <a:tabLst>
                <a:tab pos="444500" algn="l"/>
              </a:tabLst>
            </a:pPr>
            <a:r>
              <a:rPr lang="ru-RU" b="1" spc="-15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Сгибание и разгибание рук, в упоре лежа на бедрах не отрывая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коленей от пола. - 2x17(д)</a:t>
            </a:r>
            <a:endParaRPr lang="ru-RU" sz="24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Times New Roman"/>
              <a:buAutoNum type="arabicPeriod"/>
              <a:tabLst>
                <a:tab pos="182880" algn="l"/>
                <a:tab pos="444500" algn="l"/>
              </a:tabLst>
            </a:pPr>
            <a:r>
              <a:rPr lang="ru-RU" b="1" spc="-15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Сгибание и разгибание рук, в упоре лежа.-2х24 (м) 2x12 (д).</a:t>
            </a:r>
            <a:endParaRPr lang="ru-RU" sz="24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Times New Roman"/>
              <a:buAutoNum type="arabicPeriod"/>
              <a:tabLst>
                <a:tab pos="182880" algn="l"/>
                <a:tab pos="444500" algn="l"/>
              </a:tabLst>
            </a:pPr>
            <a:r>
              <a:rPr lang="ru-RU" b="1" spc="-2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Из упора лежа руки на скамейке отталкивание с хлопком 20р. (м) 10</a:t>
            </a:r>
            <a:r>
              <a:rPr lang="ru-RU" b="1" spc="-4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р. (д)</a:t>
            </a:r>
            <a:endParaRPr lang="ru-RU" sz="24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Times New Roman"/>
              <a:buAutoNum type="arabicPeriod"/>
              <a:tabLst>
                <a:tab pos="182880" algn="l"/>
                <a:tab pos="444500" algn="l"/>
              </a:tabLst>
            </a:pPr>
            <a:r>
              <a:rPr lang="ru-RU" b="1" spc="-1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Сгибание и разгибание рук в упоре лежа с хлопком. - 17р. (м)</a:t>
            </a:r>
            <a:r>
              <a:rPr lang="ru-RU" b="1" spc="-15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400" b="1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Times New Roman"/>
              <a:buAutoNum type="arabicPeriod"/>
              <a:tabLst>
                <a:tab pos="444500" algn="l"/>
              </a:tabLst>
            </a:pPr>
            <a:r>
              <a:rPr lang="ru-RU" b="1" spc="-1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Из упора стоя на коленях выйти в упор присев.2х20р(м) 2x15(д)</a:t>
            </a:r>
            <a:endParaRPr lang="ru-RU" sz="2400" b="1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58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210</TotalTime>
  <Words>679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   Закрепление техники приема и передачи мяча. Учебная игра  Урок физической культуры 8 класс</vt:lpstr>
      <vt:lpstr>Презентация PowerPoint</vt:lpstr>
      <vt:lpstr>Презентация PowerPoint</vt:lpstr>
      <vt:lpstr>ПОДГОТОВИТЕЛЬНАЯ ЧАСТЬ</vt:lpstr>
      <vt:lpstr>Основная часть</vt:lpstr>
      <vt:lpstr> Техника приема передачи мяча сверху </vt:lpstr>
      <vt:lpstr>Принцип верхней передачи мяча состоит в действиях: </vt:lpstr>
      <vt:lpstr>Презентация PowerPoint</vt:lpstr>
      <vt:lpstr>Приём мяча снизу двумя руками</vt:lpstr>
      <vt:lpstr> Техника нижнего приёма мяча двумя руками выполняется следующим образом:</vt:lpstr>
      <vt:lpstr>3. Двусторонняя игра </vt:lpstr>
      <vt:lpstr>Заключительная часть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59</cp:revision>
  <dcterms:created xsi:type="dcterms:W3CDTF">2021-11-14T08:42:18Z</dcterms:created>
  <dcterms:modified xsi:type="dcterms:W3CDTF">2021-12-05T16:10:01Z</dcterms:modified>
</cp:coreProperties>
</file>