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2.xml" ContentType="application/vnd.openxmlformats-officedocument.presentationml.slide+xml"/>
  <Override PartName="/ppt/slides/slide30.xml" ContentType="application/vnd.openxmlformats-officedocument.presentationml.slide+xml"/>
  <Override PartName="/ppt/slides/slide28.xml" ContentType="application/vnd.openxmlformats-officedocument.presentationml.slide+xml"/>
  <Override PartName="/ppt/slides/slide34.xml" ContentType="application/vnd.openxmlformats-officedocument.presentationml.slide+xml"/>
  <Override PartName="/ppt/slides/slide27.xml" ContentType="application/vnd.openxmlformats-officedocument.presentationml.slide+xml"/>
  <Override PartName="/ppt/slides/slide2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23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33.xml" ContentType="application/vnd.openxmlformats-officedocument.presentationml.slide+xml"/>
  <Override PartName="/ppt/slides/slide20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18.xml" ContentType="application/vnd.openxmlformats-officedocument.presentationml.slide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22.xml" ContentType="application/vnd.openxmlformats-officedocument.presentationml.slide+xml"/>
  <Override PartName="/ppt/slideLayouts/slideLayout6.xml" ContentType="application/vnd.openxmlformats-officedocument.presentationml.slideLayout+xml"/>
  <Override PartName="/docProps/app.xml" ContentType="application/vnd.openxmlformats-officedocument.extended-properties+xml"/>
  <Override PartName="/ppt/slides/slide8.xml" ContentType="application/vnd.openxmlformats-officedocument.presentationml.slide+xml"/>
  <Override PartName="/ppt/slides/slide29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1.xml" ContentType="application/vnd.openxmlformats-officedocument.presentationml.slide+xml"/>
  <Override PartName="/docProps/core.xml" ContentType="application/vnd.openxmlformats-package.core-properties+xml"/>
  <Override PartName="/ppt/slides/slide4.xml" ContentType="application/vnd.openxmlformats-officedocument.presentationml.slide+xml"/>
  <Override PartName="/ppt/slides/slide19.xml" ContentType="application/vnd.openxmlformats-officedocument.presentationml.slide+xml"/>
  <Override PartName="/ppt/viewProps.xml" ContentType="application/vnd.openxmlformats-officedocument.presentationml.viewProps+xml"/>
  <Override PartName="/ppt/slides/slide31.xml" ContentType="application/vnd.openxmlformats-officedocument.presentationml.slide+xml"/>
  <Override PartName="/ppt/slides/slide26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saveSubsetFonts="1">
  <p:sldMasterIdLst>
    <p:sldMasterId id="2147483648" r:id="rId1"/>
  </p:sldMasterIdLst>
  <p:notesMasterIdLst>
    <p:notesMasterId r:id="rId38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B5EC"/>
    <a:srgbClr val="4DC1ED"/>
    <a:srgbClr val="B2B8C2"/>
    <a:srgbClr val="0671B5"/>
    <a:srgbClr val="4BB6E0"/>
    <a:srgbClr val="F6F8F3"/>
  </p:clrMru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Нет стиля, сетка таблицы">
    <a:wholeTbl>
      <a:tcTxStyle>
        <a:fontRef idx="minor">
          <a:srgbClr val="00000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18"/>
    <p:restoredTop sz="94297"/>
  </p:normalViewPr>
  <p:slideViewPr>
    <p:cSldViewPr snapToGrid="0" snapToObjects="1">
      <p:cViewPr varScale="1">
        <p:scale>
          <a:sx n="79" d="100"/>
          <a:sy n="79" d="100"/>
        </p:scale>
        <p:origin x="984" y="77"/>
      </p:cViewPr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-4686"/>
    </p:cViewPr>
  </p:sorter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notesMaster" Target="notesMasters/notesMaster1.xml"/><Relationship Id="rId39" Type="http://schemas.openxmlformats.org/officeDocument/2006/relationships/presProps" Target="presProps.xml" /><Relationship Id="rId40" Type="http://schemas.openxmlformats.org/officeDocument/2006/relationships/tableStyles" Target="tableStyles.xml" /><Relationship Id="rId41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3408CD-6F30-B04D-A8A9-905F69127FBA}" type="datetimeFigureOut">
              <a:rPr lang="ru-RU" smtClean="0"/>
              <a:t>20.07.2024</a:t>
            </a:fld>
            <a:endParaRPr lang="ru-RU"/>
          </a:p>
        </p:txBody>
      </p:sp>
      <p:sp>
        <p:nvSpPr>
          <p:cNvPr id="4" name="Образ слайда 3"/>
          <p:cNvSpPr>
            <a:spLocks noChangeAspect="1" noGrp="1" noRo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44A45D-0113-FD4D-A234-5C0FE4F642E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ChangeAspect="1" noGrp="1" noRo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44A45D-0113-FD4D-A234-5C0FE4F642EF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ChangeAspect="1" noGrp="1" noRo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44A45D-0113-FD4D-A234-5C0FE4F642EF}" type="slidenum">
              <a:rPr lang="ru-RU" smtClean="0"/>
              <a:t>17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Прямоугольник 109"/>
          <p:cNvSpPr/>
          <p:nvPr userDrawn="1"/>
        </p:nvSpPr>
        <p:spPr>
          <a:xfrm rot="5400000">
            <a:off x="-3172048" y="3170678"/>
            <a:ext cx="6858002" cy="516648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 userDrawn="1"/>
        </p:nvSpPr>
        <p:spPr>
          <a:xfrm>
            <a:off x="-13294" y="6351002"/>
            <a:ext cx="12205293" cy="516648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4704838" y="572864"/>
            <a:ext cx="7061860" cy="2487541"/>
          </a:xfrm>
        </p:spPr>
        <p:txBody>
          <a:bodyPr anchor="b"/>
          <a:lstStyle>
            <a:lvl1pPr algn="l">
              <a:defRPr sz="6000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4704838" y="3354199"/>
            <a:ext cx="706186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425302" y="0"/>
            <a:ext cx="3882631" cy="6857999"/>
          </a:xfrm>
          <a:prstGeom prst="rect">
            <a:avLst/>
          </a:prstGeom>
          <a:solidFill>
            <a:srgbClr val="0671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/>
          <a:srcRect t="85129"/>
          <a:stretch/>
        </p:blipFill>
        <p:spPr>
          <a:xfrm>
            <a:off x="1035780" y="3245476"/>
            <a:ext cx="2793635" cy="429843"/>
          </a:xfrm>
          <a:prstGeom prst="rect">
            <a:avLst/>
          </a:prstGeom>
        </p:spPr>
      </p:pic>
      <p:grpSp>
        <p:nvGrpSpPr>
          <p:cNvPr id="111" name="Группа 110"/>
          <p:cNvGrpSpPr/>
          <p:nvPr userDrawn="1"/>
        </p:nvGrpSpPr>
        <p:grpSpPr>
          <a:xfrm>
            <a:off x="-13293" y="5284981"/>
            <a:ext cx="12257115" cy="1203674"/>
            <a:chOff x="-13293" y="5284981"/>
            <a:chExt cx="12257115" cy="1203674"/>
          </a:xfrm>
        </p:grpSpPr>
        <p:sp>
          <p:nvSpPr>
            <p:cNvPr id="15" name="Прямоугольник 14"/>
            <p:cNvSpPr/>
            <p:nvPr userDrawn="1"/>
          </p:nvSpPr>
          <p:spPr>
            <a:xfrm>
              <a:off x="3122026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-13293" y="5284981"/>
              <a:ext cx="7204363" cy="1201084"/>
            </a:xfrm>
            <a:prstGeom prst="rect">
              <a:avLst/>
            </a:prstGeom>
            <a:solidFill>
              <a:srgbClr val="4DC1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 userDrawn="1"/>
          </p:nvSpPr>
          <p:spPr>
            <a:xfrm>
              <a:off x="3122026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 userDrawn="1"/>
          </p:nvSpPr>
          <p:spPr>
            <a:xfrm>
              <a:off x="3716959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 userDrawn="1"/>
          </p:nvSpPr>
          <p:spPr>
            <a:xfrm>
              <a:off x="3716959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 userDrawn="1"/>
          </p:nvSpPr>
          <p:spPr>
            <a:xfrm>
              <a:off x="4311892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 userDrawn="1"/>
          </p:nvSpPr>
          <p:spPr>
            <a:xfrm>
              <a:off x="4311892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 userDrawn="1"/>
          </p:nvSpPr>
          <p:spPr>
            <a:xfrm>
              <a:off x="4906825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 userDrawn="1"/>
          </p:nvSpPr>
          <p:spPr>
            <a:xfrm>
              <a:off x="4906825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 userDrawn="1"/>
          </p:nvSpPr>
          <p:spPr>
            <a:xfrm>
              <a:off x="5483876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 userDrawn="1"/>
          </p:nvSpPr>
          <p:spPr>
            <a:xfrm>
              <a:off x="5483876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 userDrawn="1"/>
          </p:nvSpPr>
          <p:spPr>
            <a:xfrm>
              <a:off x="6078809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/>
            <p:cNvSpPr/>
            <p:nvPr userDrawn="1"/>
          </p:nvSpPr>
          <p:spPr>
            <a:xfrm>
              <a:off x="6078809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/>
            <p:cNvSpPr/>
            <p:nvPr userDrawn="1"/>
          </p:nvSpPr>
          <p:spPr>
            <a:xfrm>
              <a:off x="6682198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/>
            <p:cNvSpPr/>
            <p:nvPr userDrawn="1"/>
          </p:nvSpPr>
          <p:spPr>
            <a:xfrm>
              <a:off x="6682198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/>
            <p:cNvSpPr/>
            <p:nvPr userDrawn="1"/>
          </p:nvSpPr>
          <p:spPr>
            <a:xfrm>
              <a:off x="153878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/>
            <p:cNvSpPr/>
            <p:nvPr userDrawn="1"/>
          </p:nvSpPr>
          <p:spPr>
            <a:xfrm>
              <a:off x="153878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 userDrawn="1"/>
          </p:nvSpPr>
          <p:spPr>
            <a:xfrm>
              <a:off x="748811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 userDrawn="1"/>
          </p:nvSpPr>
          <p:spPr>
            <a:xfrm>
              <a:off x="748811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 userDrawn="1"/>
          </p:nvSpPr>
          <p:spPr>
            <a:xfrm>
              <a:off x="1343744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 userDrawn="1"/>
          </p:nvSpPr>
          <p:spPr>
            <a:xfrm>
              <a:off x="1343744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 userDrawn="1"/>
          </p:nvSpPr>
          <p:spPr>
            <a:xfrm>
              <a:off x="1938677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 userDrawn="1"/>
          </p:nvSpPr>
          <p:spPr>
            <a:xfrm>
              <a:off x="1938677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 userDrawn="1"/>
          </p:nvSpPr>
          <p:spPr>
            <a:xfrm>
              <a:off x="2515728" y="5416165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 userDrawn="1"/>
          </p:nvSpPr>
          <p:spPr>
            <a:xfrm>
              <a:off x="2515728" y="6013764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Прямоугольник 79"/>
            <p:cNvSpPr/>
            <p:nvPr userDrawn="1"/>
          </p:nvSpPr>
          <p:spPr>
            <a:xfrm>
              <a:off x="3122026" y="539329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Прямоугольник 81"/>
            <p:cNvSpPr/>
            <p:nvPr userDrawn="1"/>
          </p:nvSpPr>
          <p:spPr>
            <a:xfrm>
              <a:off x="10233033" y="541380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Прямоугольник 82"/>
            <p:cNvSpPr/>
            <p:nvPr userDrawn="1"/>
          </p:nvSpPr>
          <p:spPr>
            <a:xfrm>
              <a:off x="7106254" y="5287571"/>
              <a:ext cx="5085746" cy="1201084"/>
            </a:xfrm>
            <a:prstGeom prst="rect">
              <a:avLst/>
            </a:prstGeom>
            <a:solidFill>
              <a:srgbClr val="4DC1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Прямоугольник 83"/>
            <p:cNvSpPr/>
            <p:nvPr userDrawn="1"/>
          </p:nvSpPr>
          <p:spPr>
            <a:xfrm>
              <a:off x="10233033" y="601140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Прямоугольник 84"/>
            <p:cNvSpPr/>
            <p:nvPr userDrawn="1"/>
          </p:nvSpPr>
          <p:spPr>
            <a:xfrm>
              <a:off x="10827966" y="541380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Прямоугольник 85"/>
            <p:cNvSpPr/>
            <p:nvPr userDrawn="1"/>
          </p:nvSpPr>
          <p:spPr>
            <a:xfrm>
              <a:off x="10827966" y="601140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Прямоугольник 86"/>
            <p:cNvSpPr/>
            <p:nvPr userDrawn="1"/>
          </p:nvSpPr>
          <p:spPr>
            <a:xfrm>
              <a:off x="11422899" y="541380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Прямоугольник 87"/>
            <p:cNvSpPr/>
            <p:nvPr userDrawn="1"/>
          </p:nvSpPr>
          <p:spPr>
            <a:xfrm>
              <a:off x="11422899" y="601140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Прямоугольник 94"/>
            <p:cNvSpPr/>
            <p:nvPr userDrawn="1"/>
          </p:nvSpPr>
          <p:spPr>
            <a:xfrm>
              <a:off x="10229074" y="5408761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Прямоугольник 96"/>
            <p:cNvSpPr/>
            <p:nvPr userDrawn="1"/>
          </p:nvSpPr>
          <p:spPr>
            <a:xfrm>
              <a:off x="7264885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Прямоугольник 97"/>
            <p:cNvSpPr/>
            <p:nvPr userDrawn="1"/>
          </p:nvSpPr>
          <p:spPr>
            <a:xfrm>
              <a:off x="7264885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Прямоугольник 98"/>
            <p:cNvSpPr/>
            <p:nvPr userDrawn="1"/>
          </p:nvSpPr>
          <p:spPr>
            <a:xfrm>
              <a:off x="7859818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Прямоугольник 99"/>
            <p:cNvSpPr/>
            <p:nvPr userDrawn="1"/>
          </p:nvSpPr>
          <p:spPr>
            <a:xfrm>
              <a:off x="7859818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Прямоугольник 100"/>
            <p:cNvSpPr/>
            <p:nvPr userDrawn="1"/>
          </p:nvSpPr>
          <p:spPr>
            <a:xfrm>
              <a:off x="8454751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Прямоугольник 101"/>
            <p:cNvSpPr/>
            <p:nvPr userDrawn="1"/>
          </p:nvSpPr>
          <p:spPr>
            <a:xfrm>
              <a:off x="8454751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Прямоугольник 102"/>
            <p:cNvSpPr/>
            <p:nvPr userDrawn="1"/>
          </p:nvSpPr>
          <p:spPr>
            <a:xfrm>
              <a:off x="9049684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Прямоугольник 103"/>
            <p:cNvSpPr/>
            <p:nvPr userDrawn="1"/>
          </p:nvSpPr>
          <p:spPr>
            <a:xfrm>
              <a:off x="9049684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Прямоугольник 104"/>
            <p:cNvSpPr/>
            <p:nvPr userDrawn="1"/>
          </p:nvSpPr>
          <p:spPr>
            <a:xfrm>
              <a:off x="9626735" y="5405225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Прямоугольник 105"/>
            <p:cNvSpPr/>
            <p:nvPr userDrawn="1"/>
          </p:nvSpPr>
          <p:spPr>
            <a:xfrm>
              <a:off x="9626735" y="6002824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Прямоугольник 106"/>
            <p:cNvSpPr/>
            <p:nvPr userDrawn="1"/>
          </p:nvSpPr>
          <p:spPr>
            <a:xfrm>
              <a:off x="11934478" y="540845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Прямоугольник 107"/>
            <p:cNvSpPr/>
            <p:nvPr userDrawn="1"/>
          </p:nvSpPr>
          <p:spPr>
            <a:xfrm>
              <a:off x="11934478" y="60060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/>
          <a:stretch/>
        </p:blipFill>
        <p:spPr>
          <a:xfrm>
            <a:off x="1965490" y="4045465"/>
            <a:ext cx="859582" cy="867578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4453467" y="479213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/>
          <a:stretch/>
        </p:blipFill>
        <p:spPr>
          <a:xfrm>
            <a:off x="1040267" y="720976"/>
            <a:ext cx="2652700" cy="24567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Прямоугольник 109"/>
          <p:cNvSpPr/>
          <p:nvPr userDrawn="1"/>
        </p:nvSpPr>
        <p:spPr>
          <a:xfrm rot="5400000">
            <a:off x="-3172048" y="3170678"/>
            <a:ext cx="6858002" cy="516648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9" name="Прямоугольник 108"/>
          <p:cNvSpPr/>
          <p:nvPr userDrawn="1"/>
        </p:nvSpPr>
        <p:spPr>
          <a:xfrm>
            <a:off x="-13294" y="6351002"/>
            <a:ext cx="12205293" cy="516648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425302" y="0"/>
            <a:ext cx="5084501" cy="6857999"/>
          </a:xfrm>
          <a:prstGeom prst="rect">
            <a:avLst/>
          </a:prstGeom>
          <a:solidFill>
            <a:srgbClr val="0671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11" name="Группа 110"/>
          <p:cNvGrpSpPr/>
          <p:nvPr userDrawn="1"/>
        </p:nvGrpSpPr>
        <p:grpSpPr>
          <a:xfrm>
            <a:off x="-13293" y="5284981"/>
            <a:ext cx="12257115" cy="1203674"/>
            <a:chOff x="-13293" y="5284981"/>
            <a:chExt cx="12257115" cy="1203674"/>
          </a:xfrm>
        </p:grpSpPr>
        <p:sp>
          <p:nvSpPr>
            <p:cNvPr id="15" name="Прямоугольник 14"/>
            <p:cNvSpPr/>
            <p:nvPr userDrawn="1"/>
          </p:nvSpPr>
          <p:spPr>
            <a:xfrm>
              <a:off x="3122026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-13293" y="5284981"/>
              <a:ext cx="7204363" cy="1201084"/>
            </a:xfrm>
            <a:prstGeom prst="rect">
              <a:avLst/>
            </a:prstGeom>
            <a:solidFill>
              <a:srgbClr val="4DC1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 userDrawn="1"/>
          </p:nvSpPr>
          <p:spPr>
            <a:xfrm>
              <a:off x="3122026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 userDrawn="1"/>
          </p:nvSpPr>
          <p:spPr>
            <a:xfrm>
              <a:off x="3716959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 userDrawn="1"/>
          </p:nvSpPr>
          <p:spPr>
            <a:xfrm>
              <a:off x="3716959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 userDrawn="1"/>
          </p:nvSpPr>
          <p:spPr>
            <a:xfrm>
              <a:off x="4311892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 userDrawn="1"/>
          </p:nvSpPr>
          <p:spPr>
            <a:xfrm>
              <a:off x="4311892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 userDrawn="1"/>
          </p:nvSpPr>
          <p:spPr>
            <a:xfrm>
              <a:off x="4906825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 userDrawn="1"/>
          </p:nvSpPr>
          <p:spPr>
            <a:xfrm>
              <a:off x="4906825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 userDrawn="1"/>
          </p:nvSpPr>
          <p:spPr>
            <a:xfrm>
              <a:off x="5483876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 userDrawn="1"/>
          </p:nvSpPr>
          <p:spPr>
            <a:xfrm>
              <a:off x="5483876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 userDrawn="1"/>
          </p:nvSpPr>
          <p:spPr>
            <a:xfrm>
              <a:off x="6078809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/>
            <p:cNvSpPr/>
            <p:nvPr userDrawn="1"/>
          </p:nvSpPr>
          <p:spPr>
            <a:xfrm>
              <a:off x="6078809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/>
            <p:cNvSpPr/>
            <p:nvPr userDrawn="1"/>
          </p:nvSpPr>
          <p:spPr>
            <a:xfrm>
              <a:off x="6682198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/>
            <p:cNvSpPr/>
            <p:nvPr userDrawn="1"/>
          </p:nvSpPr>
          <p:spPr>
            <a:xfrm>
              <a:off x="6682198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/>
            <p:cNvSpPr/>
            <p:nvPr userDrawn="1"/>
          </p:nvSpPr>
          <p:spPr>
            <a:xfrm>
              <a:off x="153878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/>
            <p:cNvSpPr/>
            <p:nvPr userDrawn="1"/>
          </p:nvSpPr>
          <p:spPr>
            <a:xfrm>
              <a:off x="153878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 userDrawn="1"/>
          </p:nvSpPr>
          <p:spPr>
            <a:xfrm>
              <a:off x="748811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 userDrawn="1"/>
          </p:nvSpPr>
          <p:spPr>
            <a:xfrm>
              <a:off x="748811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 userDrawn="1"/>
          </p:nvSpPr>
          <p:spPr>
            <a:xfrm>
              <a:off x="1343744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 userDrawn="1"/>
          </p:nvSpPr>
          <p:spPr>
            <a:xfrm>
              <a:off x="1343744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 userDrawn="1"/>
          </p:nvSpPr>
          <p:spPr>
            <a:xfrm>
              <a:off x="1938677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 userDrawn="1"/>
          </p:nvSpPr>
          <p:spPr>
            <a:xfrm>
              <a:off x="1938677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 userDrawn="1"/>
          </p:nvSpPr>
          <p:spPr>
            <a:xfrm>
              <a:off x="2515728" y="5416165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 userDrawn="1"/>
          </p:nvSpPr>
          <p:spPr>
            <a:xfrm>
              <a:off x="2515728" y="6013764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Прямоугольник 79"/>
            <p:cNvSpPr/>
            <p:nvPr userDrawn="1"/>
          </p:nvSpPr>
          <p:spPr>
            <a:xfrm>
              <a:off x="3122026" y="539329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Прямоугольник 81"/>
            <p:cNvSpPr/>
            <p:nvPr userDrawn="1"/>
          </p:nvSpPr>
          <p:spPr>
            <a:xfrm>
              <a:off x="10233033" y="541380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Прямоугольник 82"/>
            <p:cNvSpPr/>
            <p:nvPr userDrawn="1"/>
          </p:nvSpPr>
          <p:spPr>
            <a:xfrm>
              <a:off x="7106254" y="5287571"/>
              <a:ext cx="5085746" cy="1201084"/>
            </a:xfrm>
            <a:prstGeom prst="rect">
              <a:avLst/>
            </a:prstGeom>
            <a:solidFill>
              <a:srgbClr val="4DC1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Прямоугольник 83"/>
            <p:cNvSpPr/>
            <p:nvPr userDrawn="1"/>
          </p:nvSpPr>
          <p:spPr>
            <a:xfrm>
              <a:off x="10233033" y="601140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5" name="Прямоугольник 84"/>
            <p:cNvSpPr/>
            <p:nvPr userDrawn="1"/>
          </p:nvSpPr>
          <p:spPr>
            <a:xfrm>
              <a:off x="10827966" y="541380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Прямоугольник 85"/>
            <p:cNvSpPr/>
            <p:nvPr userDrawn="1"/>
          </p:nvSpPr>
          <p:spPr>
            <a:xfrm>
              <a:off x="10827966" y="601140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Прямоугольник 86"/>
            <p:cNvSpPr/>
            <p:nvPr userDrawn="1"/>
          </p:nvSpPr>
          <p:spPr>
            <a:xfrm>
              <a:off x="11422899" y="541380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Прямоугольник 87"/>
            <p:cNvSpPr/>
            <p:nvPr userDrawn="1"/>
          </p:nvSpPr>
          <p:spPr>
            <a:xfrm>
              <a:off x="11422899" y="601140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Прямоугольник 94"/>
            <p:cNvSpPr/>
            <p:nvPr userDrawn="1"/>
          </p:nvSpPr>
          <p:spPr>
            <a:xfrm>
              <a:off x="10229074" y="5408761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7" name="Прямоугольник 96"/>
            <p:cNvSpPr/>
            <p:nvPr userDrawn="1"/>
          </p:nvSpPr>
          <p:spPr>
            <a:xfrm>
              <a:off x="7264885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Прямоугольник 97"/>
            <p:cNvSpPr/>
            <p:nvPr userDrawn="1"/>
          </p:nvSpPr>
          <p:spPr>
            <a:xfrm>
              <a:off x="7264885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Прямоугольник 98"/>
            <p:cNvSpPr/>
            <p:nvPr userDrawn="1"/>
          </p:nvSpPr>
          <p:spPr>
            <a:xfrm>
              <a:off x="7859818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Прямоугольник 99"/>
            <p:cNvSpPr/>
            <p:nvPr userDrawn="1"/>
          </p:nvSpPr>
          <p:spPr>
            <a:xfrm>
              <a:off x="7859818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Прямоугольник 100"/>
            <p:cNvSpPr/>
            <p:nvPr userDrawn="1"/>
          </p:nvSpPr>
          <p:spPr>
            <a:xfrm>
              <a:off x="8454751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Прямоугольник 101"/>
            <p:cNvSpPr/>
            <p:nvPr userDrawn="1"/>
          </p:nvSpPr>
          <p:spPr>
            <a:xfrm>
              <a:off x="8454751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3" name="Прямоугольник 102"/>
            <p:cNvSpPr/>
            <p:nvPr userDrawn="1"/>
          </p:nvSpPr>
          <p:spPr>
            <a:xfrm>
              <a:off x="9049684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4" name="Прямоугольник 103"/>
            <p:cNvSpPr/>
            <p:nvPr userDrawn="1"/>
          </p:nvSpPr>
          <p:spPr>
            <a:xfrm>
              <a:off x="9049684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Прямоугольник 104"/>
            <p:cNvSpPr/>
            <p:nvPr userDrawn="1"/>
          </p:nvSpPr>
          <p:spPr>
            <a:xfrm>
              <a:off x="9626735" y="5405225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Прямоугольник 105"/>
            <p:cNvSpPr/>
            <p:nvPr userDrawn="1"/>
          </p:nvSpPr>
          <p:spPr>
            <a:xfrm>
              <a:off x="9626735" y="6002824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Прямоугольник 106"/>
            <p:cNvSpPr/>
            <p:nvPr userDrawn="1"/>
          </p:nvSpPr>
          <p:spPr>
            <a:xfrm>
              <a:off x="11934478" y="540845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Прямоугольник 107"/>
            <p:cNvSpPr/>
            <p:nvPr userDrawn="1"/>
          </p:nvSpPr>
          <p:spPr>
            <a:xfrm>
              <a:off x="11934478" y="60060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527199" y="-532061"/>
            <a:ext cx="4982604" cy="1423602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КЛЮЧЕВЫЕ СЛОВА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5691524" y="1137231"/>
            <a:ext cx="3957603" cy="3775812"/>
          </a:xfrm>
        </p:spPr>
        <p:txBody>
          <a:bodyPr/>
          <a:lstStyle>
            <a:lvl1pPr marL="342900" indent="-342900" algn="l">
              <a:buClr>
                <a:srgbClr val="0AB5EC"/>
              </a:buClr>
              <a:buFont typeface="Системный шрифт, обычный"/>
              <a:buChar char="✦"/>
              <a:defRPr sz="2400">
                <a:solidFill>
                  <a:schemeClr val="bg2">
                    <a:lumMod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 rot="5400000">
            <a:off x="-3352747" y="3351377"/>
            <a:ext cx="6858002" cy="155249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-13294" y="6351002"/>
            <a:ext cx="12205293" cy="516648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 rot="16200000">
            <a:off x="-2606144" y="2684024"/>
            <a:ext cx="6904071" cy="1463184"/>
          </a:xfrm>
          <a:prstGeom prst="rect">
            <a:avLst/>
          </a:prstGeom>
          <a:solidFill>
            <a:srgbClr val="0671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" name="Группа 6"/>
          <p:cNvGrpSpPr/>
          <p:nvPr userDrawn="1"/>
        </p:nvGrpSpPr>
        <p:grpSpPr>
          <a:xfrm>
            <a:off x="-13293" y="5559301"/>
            <a:ext cx="12257115" cy="1203674"/>
            <a:chOff x="-13293" y="5284981"/>
            <a:chExt cx="12257115" cy="1203674"/>
          </a:xfrm>
        </p:grpSpPr>
        <p:sp>
          <p:nvSpPr>
            <p:cNvPr id="8" name="Прямоугольник 7"/>
            <p:cNvSpPr/>
            <p:nvPr userDrawn="1"/>
          </p:nvSpPr>
          <p:spPr>
            <a:xfrm>
              <a:off x="3122026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/>
            <p:cNvSpPr/>
            <p:nvPr userDrawn="1"/>
          </p:nvSpPr>
          <p:spPr>
            <a:xfrm>
              <a:off x="-13293" y="5284981"/>
              <a:ext cx="7204363" cy="1201084"/>
            </a:xfrm>
            <a:prstGeom prst="rect">
              <a:avLst/>
            </a:prstGeom>
            <a:solidFill>
              <a:srgbClr val="4DC1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/>
            <p:cNvSpPr/>
            <p:nvPr userDrawn="1"/>
          </p:nvSpPr>
          <p:spPr>
            <a:xfrm>
              <a:off x="3122026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/>
            <p:cNvSpPr/>
            <p:nvPr userDrawn="1"/>
          </p:nvSpPr>
          <p:spPr>
            <a:xfrm>
              <a:off x="3716959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 userDrawn="1"/>
          </p:nvSpPr>
          <p:spPr>
            <a:xfrm>
              <a:off x="3716959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 userDrawn="1"/>
          </p:nvSpPr>
          <p:spPr>
            <a:xfrm>
              <a:off x="4311892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4311892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 userDrawn="1"/>
          </p:nvSpPr>
          <p:spPr>
            <a:xfrm>
              <a:off x="4906825" y="54247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/>
            <p:cNvSpPr/>
            <p:nvPr userDrawn="1"/>
          </p:nvSpPr>
          <p:spPr>
            <a:xfrm>
              <a:off x="4906825" y="60223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 userDrawn="1"/>
          </p:nvSpPr>
          <p:spPr>
            <a:xfrm>
              <a:off x="5483876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 userDrawn="1"/>
          </p:nvSpPr>
          <p:spPr>
            <a:xfrm>
              <a:off x="5483876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 userDrawn="1"/>
          </p:nvSpPr>
          <p:spPr>
            <a:xfrm>
              <a:off x="6078809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 userDrawn="1"/>
          </p:nvSpPr>
          <p:spPr>
            <a:xfrm>
              <a:off x="6078809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 userDrawn="1"/>
          </p:nvSpPr>
          <p:spPr>
            <a:xfrm>
              <a:off x="6682198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 userDrawn="1"/>
          </p:nvSpPr>
          <p:spPr>
            <a:xfrm>
              <a:off x="6682198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 userDrawn="1"/>
          </p:nvSpPr>
          <p:spPr>
            <a:xfrm>
              <a:off x="153878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 userDrawn="1"/>
          </p:nvSpPr>
          <p:spPr>
            <a:xfrm>
              <a:off x="153878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 userDrawn="1"/>
          </p:nvSpPr>
          <p:spPr>
            <a:xfrm>
              <a:off x="748811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 userDrawn="1"/>
          </p:nvSpPr>
          <p:spPr>
            <a:xfrm>
              <a:off x="748811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/>
            <p:cNvSpPr/>
            <p:nvPr userDrawn="1"/>
          </p:nvSpPr>
          <p:spPr>
            <a:xfrm>
              <a:off x="1343744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рямоугольник 27"/>
            <p:cNvSpPr/>
            <p:nvPr userDrawn="1"/>
          </p:nvSpPr>
          <p:spPr>
            <a:xfrm>
              <a:off x="1343744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рямоугольник 28"/>
            <p:cNvSpPr/>
            <p:nvPr userDrawn="1"/>
          </p:nvSpPr>
          <p:spPr>
            <a:xfrm>
              <a:off x="1938677" y="542045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/>
            <p:cNvSpPr/>
            <p:nvPr userDrawn="1"/>
          </p:nvSpPr>
          <p:spPr>
            <a:xfrm>
              <a:off x="1938677" y="60180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рямоугольник 30"/>
            <p:cNvSpPr/>
            <p:nvPr userDrawn="1"/>
          </p:nvSpPr>
          <p:spPr>
            <a:xfrm>
              <a:off x="2515728" y="5416165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 userDrawn="1"/>
          </p:nvSpPr>
          <p:spPr>
            <a:xfrm>
              <a:off x="2515728" y="6013764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 userDrawn="1"/>
          </p:nvSpPr>
          <p:spPr>
            <a:xfrm>
              <a:off x="3122026" y="539329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 userDrawn="1"/>
          </p:nvSpPr>
          <p:spPr>
            <a:xfrm>
              <a:off x="10233033" y="541380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 userDrawn="1"/>
          </p:nvSpPr>
          <p:spPr>
            <a:xfrm>
              <a:off x="7106254" y="5287571"/>
              <a:ext cx="5085746" cy="1201084"/>
            </a:xfrm>
            <a:prstGeom prst="rect">
              <a:avLst/>
            </a:prstGeom>
            <a:solidFill>
              <a:srgbClr val="4DC1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 userDrawn="1"/>
          </p:nvSpPr>
          <p:spPr>
            <a:xfrm>
              <a:off x="10233033" y="601140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 userDrawn="1"/>
          </p:nvSpPr>
          <p:spPr>
            <a:xfrm>
              <a:off x="10827966" y="541380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 userDrawn="1"/>
          </p:nvSpPr>
          <p:spPr>
            <a:xfrm>
              <a:off x="10827966" y="601140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Прямоугольник 38"/>
            <p:cNvSpPr/>
            <p:nvPr userDrawn="1"/>
          </p:nvSpPr>
          <p:spPr>
            <a:xfrm>
              <a:off x="11422899" y="541380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ямоугольник 39"/>
            <p:cNvSpPr/>
            <p:nvPr userDrawn="1"/>
          </p:nvSpPr>
          <p:spPr>
            <a:xfrm>
              <a:off x="11422899" y="601140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 userDrawn="1"/>
          </p:nvSpPr>
          <p:spPr>
            <a:xfrm>
              <a:off x="10229074" y="5408761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 userDrawn="1"/>
          </p:nvSpPr>
          <p:spPr>
            <a:xfrm>
              <a:off x="7264885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 userDrawn="1"/>
          </p:nvSpPr>
          <p:spPr>
            <a:xfrm>
              <a:off x="7264885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 userDrawn="1"/>
          </p:nvSpPr>
          <p:spPr>
            <a:xfrm>
              <a:off x="7859818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 44"/>
            <p:cNvSpPr/>
            <p:nvPr userDrawn="1"/>
          </p:nvSpPr>
          <p:spPr>
            <a:xfrm>
              <a:off x="7859818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Прямоугольник 45"/>
            <p:cNvSpPr/>
            <p:nvPr userDrawn="1"/>
          </p:nvSpPr>
          <p:spPr>
            <a:xfrm>
              <a:off x="8454751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Прямоугольник 46"/>
            <p:cNvSpPr/>
            <p:nvPr userDrawn="1"/>
          </p:nvSpPr>
          <p:spPr>
            <a:xfrm>
              <a:off x="8454751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Прямоугольник 47"/>
            <p:cNvSpPr/>
            <p:nvPr userDrawn="1"/>
          </p:nvSpPr>
          <p:spPr>
            <a:xfrm>
              <a:off x="9049684" y="5409517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 48"/>
            <p:cNvSpPr/>
            <p:nvPr userDrawn="1"/>
          </p:nvSpPr>
          <p:spPr>
            <a:xfrm>
              <a:off x="9049684" y="600711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 49"/>
            <p:cNvSpPr/>
            <p:nvPr userDrawn="1"/>
          </p:nvSpPr>
          <p:spPr>
            <a:xfrm>
              <a:off x="9626735" y="5405225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Прямоугольник 50"/>
            <p:cNvSpPr/>
            <p:nvPr userDrawn="1"/>
          </p:nvSpPr>
          <p:spPr>
            <a:xfrm>
              <a:off x="9626735" y="6002824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Прямоугольник 51"/>
            <p:cNvSpPr/>
            <p:nvPr userDrawn="1"/>
          </p:nvSpPr>
          <p:spPr>
            <a:xfrm>
              <a:off x="11934478" y="540845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Прямоугольник 52"/>
            <p:cNvSpPr/>
            <p:nvPr userDrawn="1"/>
          </p:nvSpPr>
          <p:spPr>
            <a:xfrm>
              <a:off x="11934478" y="6006049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" name="Заголовок 1"/>
          <p:cNvSpPr txBox="1"/>
          <p:nvPr userDrawn="1"/>
        </p:nvSpPr>
        <p:spPr>
          <a:xfrm rot="16200000">
            <a:off x="-1662674" y="2050709"/>
            <a:ext cx="4982604" cy="8083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САМОЕ ГЛАВНОЕ</a:t>
            </a:r>
          </a:p>
        </p:txBody>
      </p:sp>
      <p:sp>
        <p:nvSpPr>
          <p:cNvPr id="56" name="Текст 55"/>
          <p:cNvSpPr>
            <a:spLocks noGrp="1"/>
          </p:cNvSpPr>
          <p:nvPr>
            <p:ph type="body" sz="quarter" idx="10"/>
          </p:nvPr>
        </p:nvSpPr>
        <p:spPr>
          <a:xfrm>
            <a:off x="1732730" y="411720"/>
            <a:ext cx="10202095" cy="4982605"/>
          </a:xfrm>
        </p:spPr>
        <p:txBody>
          <a:bodyPr/>
          <a:lstStyle>
            <a:lvl1pPr marL="457200" indent="-457200">
              <a:buClr>
                <a:srgbClr val="0AB5EC"/>
              </a:buClr>
              <a:buFont typeface="Системный шрифт, обычный"/>
              <a:buChar char="✦"/>
              <a:defRPr>
                <a:latin typeface="Arial" pitchFamily="34" charset="0" panose="020B0604020202020204"/>
                <a:cs typeface="Arial" pitchFamily="34" charset="0" panose="020B0604020202020204"/>
              </a:defRPr>
            </a:lvl1pPr>
            <a:lvl2pPr marL="800100" indent="-342900">
              <a:buClr>
                <a:srgbClr val="0AB5EC"/>
              </a:buClr>
              <a:buFont typeface="Системный шрифт, обычный"/>
              <a:buChar char="✦"/>
              <a:defRPr>
                <a:latin typeface="Arial" pitchFamily="34" charset="0" panose="020B0604020202020204"/>
                <a:cs typeface="Arial" pitchFamily="34" charset="0" panose="020B0604020202020204"/>
              </a:defRPr>
            </a:lvl2pPr>
            <a:lvl3pPr marL="1257300" indent="-342900">
              <a:buClr>
                <a:srgbClr val="0AB5EC"/>
              </a:buClr>
              <a:buFont typeface="Системный шрифт, обычный"/>
              <a:buChar char="✦"/>
              <a:defRPr>
                <a:latin typeface="Arial" pitchFamily="34" charset="0" panose="020B0604020202020204"/>
                <a:cs typeface="Arial" pitchFamily="34" charset="0" panose="020B0604020202020204"/>
              </a:defRPr>
            </a:lvl3pPr>
            <a:lvl4pPr marL="1657350" indent="-285750">
              <a:buClr>
                <a:srgbClr val="0AB5EC"/>
              </a:buClr>
              <a:buFont typeface="Системный шрифт, обычный"/>
              <a:buChar char="✦"/>
              <a:defRPr>
                <a:latin typeface="Arial" pitchFamily="34" charset="0" panose="020B0604020202020204"/>
                <a:cs typeface="Arial" pitchFamily="34" charset="0" panose="020B0604020202020204"/>
              </a:defRPr>
            </a:lvl4pPr>
            <a:lvl5pPr marL="2114550" indent="-285750">
              <a:buClr>
                <a:srgbClr val="0AB5EC"/>
              </a:buClr>
              <a:buFont typeface="Системный шрифт, обычный"/>
              <a:buChar char="✦"/>
              <a:defRPr>
                <a:latin typeface="Arial" pitchFamily="34" charset="0" panose="020B0604020202020204"/>
                <a:cs typeface="Arial" pitchFamily="34" charset="0" panose="020B0604020202020204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 rot="5400000">
            <a:off x="-3217461" y="3216091"/>
            <a:ext cx="6858002" cy="425822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-13294" y="6351002"/>
            <a:ext cx="12205293" cy="516648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 userDrawn="1"/>
        </p:nvSpPr>
        <p:spPr>
          <a:xfrm rot="5400000">
            <a:off x="1182352" y="423469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 userDrawn="1"/>
        </p:nvSpPr>
        <p:spPr>
          <a:xfrm rot="5400000">
            <a:off x="584753" y="423469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 userDrawn="1"/>
        </p:nvSpPr>
        <p:spPr>
          <a:xfrm rot="5400000">
            <a:off x="1182352" y="1018402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 userDrawn="1"/>
        </p:nvSpPr>
        <p:spPr>
          <a:xfrm rot="5400000">
            <a:off x="584753" y="1018402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 userDrawn="1"/>
        </p:nvSpPr>
        <p:spPr>
          <a:xfrm rot="5400000">
            <a:off x="1182352" y="1621791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 userDrawn="1"/>
        </p:nvSpPr>
        <p:spPr>
          <a:xfrm rot="5400000">
            <a:off x="584753" y="1621791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 userDrawn="1"/>
        </p:nvSpPr>
        <p:spPr>
          <a:xfrm rot="5400000">
            <a:off x="1189000" y="5172626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 userDrawn="1"/>
        </p:nvSpPr>
        <p:spPr>
          <a:xfrm rot="5400000">
            <a:off x="-1380606" y="3851859"/>
            <a:ext cx="4811199" cy="1201084"/>
          </a:xfrm>
          <a:prstGeom prst="rect">
            <a:avLst/>
          </a:prstGeom>
          <a:solidFill>
            <a:srgbClr val="4DC1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 userDrawn="1"/>
        </p:nvSpPr>
        <p:spPr>
          <a:xfrm rot="5400000">
            <a:off x="591401" y="5172626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 userDrawn="1"/>
        </p:nvSpPr>
        <p:spPr>
          <a:xfrm rot="5400000">
            <a:off x="1189000" y="5767559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 userDrawn="1"/>
        </p:nvSpPr>
        <p:spPr>
          <a:xfrm rot="5400000">
            <a:off x="591401" y="5767559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 userDrawn="1"/>
        </p:nvSpPr>
        <p:spPr>
          <a:xfrm rot="5400000">
            <a:off x="1189000" y="6362492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 userDrawn="1"/>
        </p:nvSpPr>
        <p:spPr>
          <a:xfrm rot="5400000">
            <a:off x="591401" y="6362492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 userDrawn="1"/>
        </p:nvSpPr>
        <p:spPr>
          <a:xfrm rot="5400000">
            <a:off x="1194048" y="5168667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 userDrawn="1"/>
        </p:nvSpPr>
        <p:spPr>
          <a:xfrm rot="5400000">
            <a:off x="1193292" y="2204478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 rot="5400000">
            <a:off x="595693" y="2204478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 userDrawn="1"/>
        </p:nvSpPr>
        <p:spPr>
          <a:xfrm rot="5400000">
            <a:off x="1193292" y="2799411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 userDrawn="1"/>
        </p:nvSpPr>
        <p:spPr>
          <a:xfrm rot="5400000">
            <a:off x="595693" y="2799411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 userDrawn="1"/>
        </p:nvSpPr>
        <p:spPr>
          <a:xfrm rot="5400000">
            <a:off x="1193292" y="3394344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 userDrawn="1"/>
        </p:nvSpPr>
        <p:spPr>
          <a:xfrm rot="5400000">
            <a:off x="595693" y="3394344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 rot="5400000">
            <a:off x="1193292" y="3989277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 userDrawn="1"/>
        </p:nvSpPr>
        <p:spPr>
          <a:xfrm rot="5400000">
            <a:off x="595693" y="3989277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 userDrawn="1"/>
        </p:nvSpPr>
        <p:spPr>
          <a:xfrm rot="5400000">
            <a:off x="1197584" y="4566328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 userDrawn="1"/>
        </p:nvSpPr>
        <p:spPr>
          <a:xfrm rot="5400000">
            <a:off x="599985" y="4566328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 rot="16200000">
            <a:off x="-1143002" y="1531036"/>
            <a:ext cx="4335992" cy="1201085"/>
          </a:xfrm>
          <a:prstGeom prst="rect">
            <a:avLst/>
          </a:prstGeom>
          <a:solidFill>
            <a:srgbClr val="0671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/>
          <p:cNvSpPr txBox="1"/>
          <p:nvPr userDrawn="1"/>
        </p:nvSpPr>
        <p:spPr>
          <a:xfrm rot="16200000">
            <a:off x="-1274054" y="1727403"/>
            <a:ext cx="4335993" cy="80835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ОПОРНЫЙ КОНСПЕКТ</a:t>
            </a:r>
          </a:p>
        </p:txBody>
      </p:sp>
      <p:sp>
        <p:nvSpPr>
          <p:cNvPr id="54" name="Заголовок 1"/>
          <p:cNvSpPr>
            <a:spLocks noGrp="1"/>
          </p:cNvSpPr>
          <p:nvPr>
            <p:ph type="title"/>
          </p:nvPr>
        </p:nvSpPr>
        <p:spPr>
          <a:xfrm>
            <a:off x="2051359" y="281291"/>
            <a:ext cx="9448095" cy="1325563"/>
          </a:xfrm>
        </p:spPr>
        <p:txBody>
          <a:bodyPr>
            <a:normAutofit/>
          </a:bodyPr>
          <a:lstStyle>
            <a:lvl1pPr algn="just">
              <a:defRPr sz="2900" b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grpSp>
        <p:nvGrpSpPr>
          <p:cNvPr id="55" name="Группа 54"/>
          <p:cNvGrpSpPr/>
          <p:nvPr userDrawn="1"/>
        </p:nvGrpSpPr>
        <p:grpSpPr>
          <a:xfrm>
            <a:off x="1963850" y="220795"/>
            <a:ext cx="9587689" cy="1446553"/>
            <a:chOff x="523200" y="357295"/>
            <a:chExt cx="11019433" cy="1446553"/>
          </a:xfrm>
          <a:solidFill>
            <a:srgbClr val="B2B8C2"/>
          </a:solidFill>
        </p:grpSpPr>
        <p:sp>
          <p:nvSpPr>
            <p:cNvPr id="57" name="Прямоугольник 56"/>
            <p:cNvSpPr/>
            <p:nvPr userDrawn="1"/>
          </p:nvSpPr>
          <p:spPr>
            <a:xfrm>
              <a:off x="523200" y="357295"/>
              <a:ext cx="11015534" cy="118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8" name="Прямоугольник 57"/>
            <p:cNvSpPr/>
            <p:nvPr userDrawn="1"/>
          </p:nvSpPr>
          <p:spPr>
            <a:xfrm rot="5400000">
              <a:off x="-135858" y="1025990"/>
              <a:ext cx="1436915" cy="118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Прямоугольник 58"/>
            <p:cNvSpPr/>
            <p:nvPr userDrawn="1"/>
          </p:nvSpPr>
          <p:spPr>
            <a:xfrm rot="5400000">
              <a:off x="10764370" y="1025991"/>
              <a:ext cx="1436915" cy="118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Прямоугольник 59"/>
            <p:cNvSpPr/>
            <p:nvPr userDrawn="1"/>
          </p:nvSpPr>
          <p:spPr>
            <a:xfrm>
              <a:off x="527099" y="1685048"/>
              <a:ext cx="11015534" cy="118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7" name="Текст 6"/>
          <p:cNvSpPr>
            <a:spLocks noGrp="1"/>
          </p:cNvSpPr>
          <p:nvPr>
            <p:ph type="body" sz="quarter" idx="10"/>
          </p:nvPr>
        </p:nvSpPr>
        <p:spPr>
          <a:xfrm>
            <a:off x="2051050" y="2046288"/>
            <a:ext cx="9396413" cy="4032250"/>
          </a:xfrm>
        </p:spPr>
        <p:txBody>
          <a:bodyPr/>
          <a:lstStyle>
            <a:lvl1pPr>
              <a:defRPr>
                <a:latin typeface="Arial" pitchFamily="34" charset="0" panose="020B0604020202020204"/>
                <a:cs typeface="Arial" pitchFamily="34" charset="0" panose="020B0604020202020204"/>
              </a:defRPr>
            </a:lvl1pPr>
            <a:lvl2pPr>
              <a:defRPr>
                <a:latin typeface="Arial" pitchFamily="34" charset="0" panose="020B0604020202020204"/>
                <a:cs typeface="Arial" pitchFamily="34" charset="0" panose="020B0604020202020204"/>
              </a:defRPr>
            </a:lvl2pPr>
            <a:lvl3pPr>
              <a:defRPr>
                <a:latin typeface="Arial" pitchFamily="34" charset="0" panose="020B0604020202020204"/>
                <a:cs typeface="Arial" pitchFamily="34" charset="0" panose="020B0604020202020204"/>
              </a:defRPr>
            </a:lvl3pPr>
            <a:lvl4pPr>
              <a:defRPr>
                <a:latin typeface="Arial" pitchFamily="34" charset="0" panose="020B0604020202020204"/>
                <a:cs typeface="Arial" pitchFamily="34" charset="0" panose="020B0604020202020204"/>
              </a:defRPr>
            </a:lvl4pPr>
            <a:lvl5pPr>
              <a:defRPr>
                <a:latin typeface="Arial" pitchFamily="34" charset="0" panose="020B0604020202020204"/>
                <a:cs typeface="Arial" pitchFamily="34" charset="0" panose="020B0604020202020204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 rot="5400000">
            <a:off x="-3217461" y="3216091"/>
            <a:ext cx="6858002" cy="425822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 userDrawn="1"/>
        </p:nvSpPr>
        <p:spPr>
          <a:xfrm>
            <a:off x="-13294" y="6351002"/>
            <a:ext cx="12205293" cy="516648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 userDrawn="1"/>
        </p:nvSpPr>
        <p:spPr>
          <a:xfrm rot="5400000">
            <a:off x="1182352" y="423469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 userDrawn="1"/>
        </p:nvSpPr>
        <p:spPr>
          <a:xfrm rot="5400000">
            <a:off x="584753" y="423469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 userDrawn="1"/>
        </p:nvSpPr>
        <p:spPr>
          <a:xfrm rot="5400000">
            <a:off x="1182352" y="1018402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 userDrawn="1"/>
        </p:nvSpPr>
        <p:spPr>
          <a:xfrm rot="5400000">
            <a:off x="584753" y="1018402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 userDrawn="1"/>
        </p:nvSpPr>
        <p:spPr>
          <a:xfrm rot="5400000">
            <a:off x="1182352" y="1621791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 userDrawn="1"/>
        </p:nvSpPr>
        <p:spPr>
          <a:xfrm rot="5400000">
            <a:off x="584753" y="1621791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 userDrawn="1"/>
        </p:nvSpPr>
        <p:spPr>
          <a:xfrm rot="5400000">
            <a:off x="1189000" y="5172626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 userDrawn="1"/>
        </p:nvSpPr>
        <p:spPr>
          <a:xfrm rot="5400000">
            <a:off x="-1380606" y="3851859"/>
            <a:ext cx="4811199" cy="1201084"/>
          </a:xfrm>
          <a:prstGeom prst="rect">
            <a:avLst/>
          </a:prstGeom>
          <a:solidFill>
            <a:srgbClr val="4DC1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 userDrawn="1"/>
        </p:nvSpPr>
        <p:spPr>
          <a:xfrm rot="5400000">
            <a:off x="591401" y="5172626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 userDrawn="1"/>
        </p:nvSpPr>
        <p:spPr>
          <a:xfrm rot="5400000">
            <a:off x="1189000" y="5767559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ямоугольник 37"/>
          <p:cNvSpPr/>
          <p:nvPr userDrawn="1"/>
        </p:nvSpPr>
        <p:spPr>
          <a:xfrm rot="5400000">
            <a:off x="591401" y="5767559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 userDrawn="1"/>
        </p:nvSpPr>
        <p:spPr>
          <a:xfrm rot="5400000">
            <a:off x="1189000" y="6362492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 userDrawn="1"/>
        </p:nvSpPr>
        <p:spPr>
          <a:xfrm rot="5400000">
            <a:off x="591401" y="6362492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Прямоугольник 40"/>
          <p:cNvSpPr/>
          <p:nvPr userDrawn="1"/>
        </p:nvSpPr>
        <p:spPr>
          <a:xfrm rot="5400000">
            <a:off x="1194048" y="5168667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 userDrawn="1"/>
        </p:nvSpPr>
        <p:spPr>
          <a:xfrm rot="5400000">
            <a:off x="1193292" y="2204478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 userDrawn="1"/>
        </p:nvSpPr>
        <p:spPr>
          <a:xfrm rot="5400000">
            <a:off x="595693" y="2204478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 userDrawn="1"/>
        </p:nvSpPr>
        <p:spPr>
          <a:xfrm rot="5400000">
            <a:off x="1193292" y="2799411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 userDrawn="1"/>
        </p:nvSpPr>
        <p:spPr>
          <a:xfrm rot="5400000">
            <a:off x="595693" y="2799411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Прямоугольник 45"/>
          <p:cNvSpPr/>
          <p:nvPr userDrawn="1"/>
        </p:nvSpPr>
        <p:spPr>
          <a:xfrm rot="5400000">
            <a:off x="1193292" y="3394344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 userDrawn="1"/>
        </p:nvSpPr>
        <p:spPr>
          <a:xfrm rot="5400000">
            <a:off x="595693" y="3394344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Прямоугольник 47"/>
          <p:cNvSpPr/>
          <p:nvPr userDrawn="1"/>
        </p:nvSpPr>
        <p:spPr>
          <a:xfrm rot="5400000">
            <a:off x="1193292" y="3989277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Прямоугольник 48"/>
          <p:cNvSpPr/>
          <p:nvPr userDrawn="1"/>
        </p:nvSpPr>
        <p:spPr>
          <a:xfrm rot="5400000">
            <a:off x="595693" y="3989277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 userDrawn="1"/>
        </p:nvSpPr>
        <p:spPr>
          <a:xfrm rot="5400000">
            <a:off x="1197584" y="4566328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Прямоугольник 50"/>
          <p:cNvSpPr/>
          <p:nvPr userDrawn="1"/>
        </p:nvSpPr>
        <p:spPr>
          <a:xfrm rot="5400000">
            <a:off x="599985" y="4566328"/>
            <a:ext cx="309344" cy="311252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 rot="16200000">
            <a:off x="-1143002" y="1531036"/>
            <a:ext cx="4335992" cy="1201085"/>
          </a:xfrm>
          <a:prstGeom prst="rect">
            <a:avLst/>
          </a:prstGeom>
          <a:solidFill>
            <a:srgbClr val="0671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/>
          <p:cNvSpPr txBox="1"/>
          <p:nvPr userDrawn="1"/>
        </p:nvSpPr>
        <p:spPr>
          <a:xfrm rot="16200000">
            <a:off x="-1274054" y="1727403"/>
            <a:ext cx="4335993" cy="80835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ОПОРНЫЙ КОНСПЕКТ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0"/>
          </p:nvPr>
        </p:nvSpPr>
        <p:spPr>
          <a:xfrm>
            <a:off x="1943100" y="179388"/>
            <a:ext cx="10025063" cy="6042025"/>
          </a:xfrm>
        </p:spPr>
        <p:txBody>
          <a:bodyPr/>
          <a:lstStyle>
            <a:lvl1pPr>
              <a:defRPr>
                <a:latin typeface="Arial" pitchFamily="34" charset="0" panose="020B0604020202020204"/>
                <a:cs typeface="Arial" pitchFamily="34" charset="0" panose="020B0604020202020204"/>
              </a:defRPr>
            </a:lvl1pPr>
            <a:lvl2pPr>
              <a:defRPr>
                <a:latin typeface="Arial" pitchFamily="34" charset="0" panose="020B0604020202020204"/>
                <a:cs typeface="Arial" pitchFamily="34" charset="0" panose="020B0604020202020204"/>
              </a:defRPr>
            </a:lvl2pPr>
            <a:lvl3pPr>
              <a:defRPr>
                <a:latin typeface="Arial" pitchFamily="34" charset="0" panose="020B0604020202020204"/>
                <a:cs typeface="Arial" pitchFamily="34" charset="0" panose="020B0604020202020204"/>
              </a:defRPr>
            </a:lvl3pPr>
            <a:lvl4pPr>
              <a:defRPr>
                <a:latin typeface="Arial" pitchFamily="34" charset="0" panose="020B0604020202020204"/>
                <a:cs typeface="Arial" pitchFamily="34" charset="0" panose="020B0604020202020204"/>
              </a:defRPr>
            </a:lvl4pPr>
            <a:lvl5pPr>
              <a:defRPr>
                <a:latin typeface="Arial" pitchFamily="34" charset="0" panose="020B0604020202020204"/>
                <a:cs typeface="Arial" pitchFamily="34" charset="0" panose="020B0604020202020204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71945" y="412329"/>
            <a:ext cx="10858993" cy="1325563"/>
          </a:xfrm>
        </p:spPr>
        <p:txBody>
          <a:bodyPr>
            <a:normAutofit/>
          </a:bodyPr>
          <a:lstStyle>
            <a:lvl1pPr algn="just">
              <a:defRPr sz="4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1946" y="1898248"/>
            <a:ext cx="10858994" cy="4547423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pitchFamily="34" charset="0" panose="020B0604020202020204"/>
                <a:cs typeface="Arial" pitchFamily="34" charset="0" panose="020B0604020202020204"/>
              </a:defRPr>
            </a:lvl1pPr>
            <a:lvl2pPr>
              <a:defRPr>
                <a:solidFill>
                  <a:schemeClr val="tx2"/>
                </a:solidFill>
                <a:latin typeface="Arial" pitchFamily="34" charset="0" panose="020B0604020202020204"/>
                <a:cs typeface="Arial" pitchFamily="34" charset="0" panose="020B0604020202020204"/>
              </a:defRPr>
            </a:lvl2pPr>
            <a:lvl3pPr>
              <a:defRPr>
                <a:solidFill>
                  <a:schemeClr val="tx2"/>
                </a:solidFill>
                <a:latin typeface="Arial" pitchFamily="34" charset="0" panose="020B0604020202020204"/>
                <a:cs typeface="Arial" pitchFamily="34" charset="0" panose="020B0604020202020204"/>
              </a:defRPr>
            </a:lvl3pPr>
            <a:lvl4pPr>
              <a:defRPr>
                <a:solidFill>
                  <a:schemeClr val="tx2"/>
                </a:solidFill>
                <a:latin typeface="Arial" pitchFamily="34" charset="0" panose="020B0604020202020204"/>
                <a:cs typeface="Arial" pitchFamily="34" charset="0" panose="020B0604020202020204"/>
              </a:defRPr>
            </a:lvl4pPr>
            <a:lvl5pPr>
              <a:defRPr>
                <a:solidFill>
                  <a:schemeClr val="tx2"/>
                </a:solidFill>
                <a:latin typeface="Arial" pitchFamily="34" charset="0" panose="020B0604020202020204"/>
                <a:cs typeface="Arial" pitchFamily="34" charset="0" panose="020B0604020202020204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Прямоугольник 8"/>
          <p:cNvSpPr/>
          <p:nvPr userDrawn="1"/>
        </p:nvSpPr>
        <p:spPr>
          <a:xfrm rot="5400000">
            <a:off x="-3172048" y="3170678"/>
            <a:ext cx="6858002" cy="516648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-13294" y="6351002"/>
            <a:ext cx="12205293" cy="516648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"/>
          <p:cNvGrpSpPr/>
          <p:nvPr userDrawn="1"/>
        </p:nvGrpSpPr>
        <p:grpSpPr>
          <a:xfrm>
            <a:off x="10887" y="6351002"/>
            <a:ext cx="4810495" cy="516648"/>
            <a:chOff x="10887" y="6351002"/>
            <a:chExt cx="4810495" cy="516648"/>
          </a:xfrm>
        </p:grpSpPr>
        <p:sp>
          <p:nvSpPr>
            <p:cNvPr id="43" name="Прямоугольник 42"/>
            <p:cNvSpPr/>
            <p:nvPr userDrawn="1"/>
          </p:nvSpPr>
          <p:spPr>
            <a:xfrm>
              <a:off x="3137666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 userDrawn="1"/>
          </p:nvSpPr>
          <p:spPr>
            <a:xfrm>
              <a:off x="10887" y="6351002"/>
              <a:ext cx="4810495" cy="516648"/>
            </a:xfrm>
            <a:prstGeom prst="rect">
              <a:avLst/>
            </a:prstGeom>
            <a:solidFill>
              <a:srgbClr val="4DC1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Прямоугольник 45"/>
            <p:cNvSpPr/>
            <p:nvPr userDrawn="1"/>
          </p:nvSpPr>
          <p:spPr>
            <a:xfrm>
              <a:off x="3732599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Прямоугольник 47"/>
            <p:cNvSpPr/>
            <p:nvPr userDrawn="1"/>
          </p:nvSpPr>
          <p:spPr>
            <a:xfrm>
              <a:off x="4327532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Прямоугольник 49"/>
            <p:cNvSpPr/>
            <p:nvPr userDrawn="1"/>
          </p:nvSpPr>
          <p:spPr>
            <a:xfrm>
              <a:off x="3133707" y="6472192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Прямоугольник 50"/>
            <p:cNvSpPr/>
            <p:nvPr userDrawn="1"/>
          </p:nvSpPr>
          <p:spPr>
            <a:xfrm>
              <a:off x="169518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Прямоугольник 52"/>
            <p:cNvSpPr/>
            <p:nvPr userDrawn="1"/>
          </p:nvSpPr>
          <p:spPr>
            <a:xfrm>
              <a:off x="764451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рямоугольник 54"/>
            <p:cNvSpPr/>
            <p:nvPr userDrawn="1"/>
          </p:nvSpPr>
          <p:spPr>
            <a:xfrm>
              <a:off x="1359384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Прямоугольник 56"/>
            <p:cNvSpPr/>
            <p:nvPr userDrawn="1"/>
          </p:nvSpPr>
          <p:spPr>
            <a:xfrm>
              <a:off x="1954317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Прямоугольник 58"/>
            <p:cNvSpPr/>
            <p:nvPr userDrawn="1"/>
          </p:nvSpPr>
          <p:spPr>
            <a:xfrm>
              <a:off x="2531368" y="64686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obj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1743234" y="412329"/>
            <a:ext cx="9787703" cy="1325563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1946" y="1898248"/>
            <a:ext cx="10858994" cy="454742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2"/>
          <a:stretch/>
        </p:blipFill>
        <p:spPr>
          <a:xfrm>
            <a:off x="515277" y="332203"/>
            <a:ext cx="1227958" cy="1405689"/>
          </a:xfrm>
          <a:prstGeom prst="rect">
            <a:avLst/>
          </a:prstGeom>
        </p:spPr>
      </p:pic>
      <p:sp>
        <p:nvSpPr>
          <p:cNvPr id="10" name="Прямоугольник 9"/>
          <p:cNvSpPr/>
          <p:nvPr userDrawn="1"/>
        </p:nvSpPr>
        <p:spPr>
          <a:xfrm rot="5400000">
            <a:off x="-3172048" y="3170678"/>
            <a:ext cx="6858002" cy="516648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-13294" y="6351002"/>
            <a:ext cx="12205293" cy="516648"/>
          </a:xfrm>
          <a:prstGeom prst="rect">
            <a:avLst/>
          </a:prstGeom>
          <a:solidFill>
            <a:srgbClr val="B2B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0887" y="6351002"/>
            <a:ext cx="4810495" cy="516648"/>
            <a:chOff x="10887" y="6351002"/>
            <a:chExt cx="4810495" cy="516648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3137666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10887" y="6351002"/>
              <a:ext cx="4810495" cy="516648"/>
            </a:xfrm>
            <a:prstGeom prst="rect">
              <a:avLst/>
            </a:prstGeom>
            <a:solidFill>
              <a:srgbClr val="4DC1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 userDrawn="1"/>
          </p:nvSpPr>
          <p:spPr>
            <a:xfrm>
              <a:off x="3732599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/>
            <p:cNvSpPr/>
            <p:nvPr userDrawn="1"/>
          </p:nvSpPr>
          <p:spPr>
            <a:xfrm>
              <a:off x="4327532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 userDrawn="1"/>
          </p:nvSpPr>
          <p:spPr>
            <a:xfrm>
              <a:off x="3133707" y="6472192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 userDrawn="1"/>
          </p:nvSpPr>
          <p:spPr>
            <a:xfrm>
              <a:off x="169518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 userDrawn="1"/>
          </p:nvSpPr>
          <p:spPr>
            <a:xfrm>
              <a:off x="764451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 userDrawn="1"/>
          </p:nvSpPr>
          <p:spPr>
            <a:xfrm>
              <a:off x="1359384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 userDrawn="1"/>
          </p:nvSpPr>
          <p:spPr>
            <a:xfrm>
              <a:off x="1954317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/>
            <p:cNvSpPr/>
            <p:nvPr userDrawn="1"/>
          </p:nvSpPr>
          <p:spPr>
            <a:xfrm>
              <a:off x="2531368" y="64686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71945" y="412329"/>
            <a:ext cx="10858993" cy="1325563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1" name="Рисунок 4"/>
          <p:cNvSpPr>
            <a:spLocks noGrp="1"/>
          </p:cNvSpPr>
          <p:nvPr>
            <p:ph type="pic" sz="quarter" idx="11"/>
          </p:nvPr>
        </p:nvSpPr>
        <p:spPr>
          <a:xfrm>
            <a:off x="1731265" y="1895575"/>
            <a:ext cx="8253984" cy="2573338"/>
          </a:xfrm>
        </p:spPr>
        <p:txBody>
          <a:bodyPr/>
          <a:lstStyle/>
          <a:p>
            <a:endParaRPr lang="ru-RU"/>
          </a:p>
        </p:txBody>
      </p:sp>
      <p:sp>
        <p:nvSpPr>
          <p:cNvPr id="12" name="Рисунок 4"/>
          <p:cNvSpPr>
            <a:spLocks noGrp="1"/>
          </p:cNvSpPr>
          <p:nvPr>
            <p:ph type="pic" sz="quarter" idx="12"/>
          </p:nvPr>
        </p:nvSpPr>
        <p:spPr>
          <a:xfrm>
            <a:off x="3362038" y="4005592"/>
            <a:ext cx="5424487" cy="2573338"/>
          </a:xfrm>
        </p:spPr>
        <p:txBody>
          <a:bodyPr/>
          <a:lstStyle/>
          <a:p>
            <a:endParaRPr lang="ru-RU"/>
          </a:p>
        </p:txBody>
      </p:sp>
      <p:grpSp>
        <p:nvGrpSpPr>
          <p:cNvPr id="10" name="Группа 9"/>
          <p:cNvGrpSpPr/>
          <p:nvPr userDrawn="1"/>
        </p:nvGrpSpPr>
        <p:grpSpPr>
          <a:xfrm>
            <a:off x="1" y="6599676"/>
            <a:ext cx="3050930" cy="258324"/>
            <a:chOff x="10887" y="6351002"/>
            <a:chExt cx="4810495" cy="516648"/>
          </a:xfrm>
        </p:grpSpPr>
        <p:sp>
          <p:nvSpPr>
            <p:cNvPr id="13" name="Прямоугольник 12"/>
            <p:cNvSpPr/>
            <p:nvPr userDrawn="1"/>
          </p:nvSpPr>
          <p:spPr>
            <a:xfrm>
              <a:off x="3137666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10887" y="6351002"/>
              <a:ext cx="4810495" cy="516648"/>
            </a:xfrm>
            <a:prstGeom prst="rect">
              <a:avLst/>
            </a:prstGeom>
            <a:solidFill>
              <a:srgbClr val="4DC1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 userDrawn="1"/>
          </p:nvSpPr>
          <p:spPr>
            <a:xfrm>
              <a:off x="3732599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/>
            <p:cNvSpPr/>
            <p:nvPr userDrawn="1"/>
          </p:nvSpPr>
          <p:spPr>
            <a:xfrm>
              <a:off x="4327532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 userDrawn="1"/>
          </p:nvSpPr>
          <p:spPr>
            <a:xfrm>
              <a:off x="3133707" y="6472192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 userDrawn="1"/>
          </p:nvSpPr>
          <p:spPr>
            <a:xfrm>
              <a:off x="169518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 userDrawn="1"/>
          </p:nvSpPr>
          <p:spPr>
            <a:xfrm>
              <a:off x="764451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 userDrawn="1"/>
          </p:nvSpPr>
          <p:spPr>
            <a:xfrm>
              <a:off x="1359384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рямоугольник 25"/>
            <p:cNvSpPr/>
            <p:nvPr userDrawn="1"/>
          </p:nvSpPr>
          <p:spPr>
            <a:xfrm>
              <a:off x="1954317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рямоугольник 26"/>
            <p:cNvSpPr/>
            <p:nvPr userDrawn="1"/>
          </p:nvSpPr>
          <p:spPr>
            <a:xfrm>
              <a:off x="2531368" y="64686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9" name="Группа 38"/>
          <p:cNvGrpSpPr/>
          <p:nvPr userDrawn="1"/>
        </p:nvGrpSpPr>
        <p:grpSpPr>
          <a:xfrm rot="5400000">
            <a:off x="10575473" y="1396303"/>
            <a:ext cx="3050930" cy="258324"/>
            <a:chOff x="10887" y="6351002"/>
            <a:chExt cx="4810495" cy="516648"/>
          </a:xfrm>
        </p:grpSpPr>
        <p:sp>
          <p:nvSpPr>
            <p:cNvPr id="40" name="Прямоугольник 39"/>
            <p:cNvSpPr/>
            <p:nvPr userDrawn="1"/>
          </p:nvSpPr>
          <p:spPr>
            <a:xfrm>
              <a:off x="3137666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рямоугольник 40"/>
            <p:cNvSpPr/>
            <p:nvPr userDrawn="1"/>
          </p:nvSpPr>
          <p:spPr>
            <a:xfrm>
              <a:off x="10887" y="6351002"/>
              <a:ext cx="4810495" cy="516648"/>
            </a:xfrm>
            <a:prstGeom prst="rect">
              <a:avLst/>
            </a:prstGeom>
            <a:solidFill>
              <a:srgbClr val="4DC1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Прямоугольник 41"/>
            <p:cNvSpPr/>
            <p:nvPr userDrawn="1"/>
          </p:nvSpPr>
          <p:spPr>
            <a:xfrm>
              <a:off x="3732599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 userDrawn="1"/>
          </p:nvSpPr>
          <p:spPr>
            <a:xfrm>
              <a:off x="4327532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Прямоугольник 43"/>
            <p:cNvSpPr/>
            <p:nvPr userDrawn="1"/>
          </p:nvSpPr>
          <p:spPr>
            <a:xfrm>
              <a:off x="3133707" y="6472192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Прямоугольник 44"/>
            <p:cNvSpPr/>
            <p:nvPr userDrawn="1"/>
          </p:nvSpPr>
          <p:spPr>
            <a:xfrm>
              <a:off x="169518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Прямоугольник 45"/>
            <p:cNvSpPr/>
            <p:nvPr userDrawn="1"/>
          </p:nvSpPr>
          <p:spPr>
            <a:xfrm>
              <a:off x="764451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Прямоугольник 46"/>
            <p:cNvSpPr/>
            <p:nvPr userDrawn="1"/>
          </p:nvSpPr>
          <p:spPr>
            <a:xfrm>
              <a:off x="1359384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8" name="Прямоугольник 47"/>
            <p:cNvSpPr/>
            <p:nvPr userDrawn="1"/>
          </p:nvSpPr>
          <p:spPr>
            <a:xfrm>
              <a:off x="1954317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Прямоугольник 48"/>
            <p:cNvSpPr/>
            <p:nvPr userDrawn="1"/>
          </p:nvSpPr>
          <p:spPr>
            <a:xfrm>
              <a:off x="2531368" y="64686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66503" y="279071"/>
            <a:ext cx="10858994" cy="1822103"/>
          </a:xfrm>
        </p:spPr>
        <p:txBody>
          <a:bodyPr/>
          <a:lstStyle>
            <a:lvl1pPr marL="0" indent="0" algn="just">
              <a:buNone/>
              <a:defRPr>
                <a:solidFill>
                  <a:schemeClr val="tx2"/>
                </a:solidFill>
              </a:defRPr>
            </a:lvl1pPr>
            <a:lvl2pPr marL="457200" indent="0" algn="just">
              <a:buNone/>
              <a:defRPr>
                <a:solidFill>
                  <a:schemeClr val="tx2"/>
                </a:solidFill>
              </a:defRPr>
            </a:lvl2pPr>
            <a:lvl3pPr marL="914400" indent="0" algn="just">
              <a:buNone/>
              <a:defRPr>
                <a:solidFill>
                  <a:schemeClr val="tx2"/>
                </a:solidFill>
              </a:defRPr>
            </a:lvl3pPr>
            <a:lvl4pPr marL="1371600" indent="0" algn="just">
              <a:buNone/>
              <a:defRPr>
                <a:solidFill>
                  <a:schemeClr val="tx2"/>
                </a:solidFill>
              </a:defRPr>
            </a:lvl4pPr>
            <a:lvl5pPr marL="1828800" indent="0" algn="just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grpSp>
        <p:nvGrpSpPr>
          <p:cNvPr id="21" name="Группа 20"/>
          <p:cNvGrpSpPr/>
          <p:nvPr userDrawn="1"/>
        </p:nvGrpSpPr>
        <p:grpSpPr>
          <a:xfrm>
            <a:off x="-11267" y="-1"/>
            <a:ext cx="12203267" cy="6858001"/>
            <a:chOff x="-11267" y="-1"/>
            <a:chExt cx="12203267" cy="6858001"/>
          </a:xfrm>
          <a:solidFill>
            <a:schemeClr val="bg1">
              <a:lumMod val="95000"/>
            </a:schemeClr>
          </a:solidFill>
        </p:grpSpPr>
        <p:sp>
          <p:nvSpPr>
            <p:cNvPr id="22" name="Прямоугольник 21"/>
            <p:cNvSpPr/>
            <p:nvPr userDrawn="1"/>
          </p:nvSpPr>
          <p:spPr>
            <a:xfrm>
              <a:off x="0" y="1"/>
              <a:ext cx="12192000" cy="279070"/>
            </a:xfrm>
            <a:prstGeom prst="rect">
              <a:avLst/>
            </a:prstGeom>
            <a:solidFill>
              <a:srgbClr val="B2B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3" name="Прямоугольник 22"/>
            <p:cNvSpPr/>
            <p:nvPr userDrawn="1"/>
          </p:nvSpPr>
          <p:spPr>
            <a:xfrm>
              <a:off x="0" y="6578930"/>
              <a:ext cx="12192000" cy="279070"/>
            </a:xfrm>
            <a:prstGeom prst="rect">
              <a:avLst/>
            </a:prstGeom>
            <a:solidFill>
              <a:srgbClr val="B2B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 userDrawn="1"/>
          </p:nvSpPr>
          <p:spPr>
            <a:xfrm rot="5400000">
              <a:off x="-3298067" y="3286799"/>
              <a:ext cx="6858000" cy="284400"/>
            </a:xfrm>
            <a:prstGeom prst="rect">
              <a:avLst/>
            </a:prstGeom>
            <a:solidFill>
              <a:srgbClr val="B2B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 userDrawn="1"/>
          </p:nvSpPr>
          <p:spPr>
            <a:xfrm rot="5400000">
              <a:off x="8620800" y="3286799"/>
              <a:ext cx="6858000" cy="284400"/>
            </a:xfrm>
            <a:prstGeom prst="rect">
              <a:avLst/>
            </a:prstGeom>
            <a:solidFill>
              <a:srgbClr val="B2B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5352238" y="2819227"/>
            <a:ext cx="6146800" cy="304165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1"/>
          </p:nvPr>
        </p:nvSpPr>
        <p:spPr>
          <a:xfrm>
            <a:off x="655236" y="3198943"/>
            <a:ext cx="3741666" cy="221723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just">
              <a:buNone/>
              <a:defRPr/>
            </a:lvl1pPr>
            <a:lvl2pPr marL="457200" indent="0" algn="just">
              <a:buNone/>
              <a:defRPr/>
            </a:lvl2pPr>
            <a:lvl3pPr marL="914400" indent="0" algn="just">
              <a:buNone/>
              <a:defRPr/>
            </a:lvl3pPr>
            <a:lvl4pPr marL="1371600" indent="0" algn="just">
              <a:buNone/>
              <a:defRPr/>
            </a:lvl4pPr>
            <a:lvl5pPr marL="1828800" indent="0" algn="just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671945" y="412329"/>
            <a:ext cx="10858993" cy="852267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1945" y="1397855"/>
            <a:ext cx="10858994" cy="1870640"/>
          </a:xfrm>
          <a:solidFill>
            <a:schemeClr val="tx1">
              <a:lumMod val="40000"/>
              <a:lumOff val="60000"/>
            </a:schemeClr>
          </a:solidFill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0"/>
          </p:nvPr>
        </p:nvSpPr>
        <p:spPr>
          <a:xfrm>
            <a:off x="649794" y="3401754"/>
            <a:ext cx="5330825" cy="2904699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Рисунок 4"/>
          <p:cNvSpPr>
            <a:spLocks noGrp="1"/>
          </p:cNvSpPr>
          <p:nvPr>
            <p:ph type="pic" sz="quarter" idx="11"/>
          </p:nvPr>
        </p:nvSpPr>
        <p:spPr>
          <a:xfrm>
            <a:off x="6096000" y="3401753"/>
            <a:ext cx="5330825" cy="2904699"/>
          </a:xfrm>
        </p:spPr>
        <p:txBody>
          <a:bodyPr/>
          <a:lstStyle/>
          <a:p>
            <a:endParaRPr lang="ru-RU"/>
          </a:p>
        </p:txBody>
      </p:sp>
      <p:sp>
        <p:nvSpPr>
          <p:cNvPr id="60" name="Прямоугольник 59"/>
          <p:cNvSpPr/>
          <p:nvPr userDrawn="1"/>
        </p:nvSpPr>
        <p:spPr>
          <a:xfrm rot="5400000">
            <a:off x="11638649" y="2137250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 userDrawn="1"/>
        </p:nvSpPr>
        <p:spPr>
          <a:xfrm rot="5400000">
            <a:off x="11638649" y="1602334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 userDrawn="1"/>
        </p:nvSpPr>
        <p:spPr>
          <a:xfrm rot="5400000">
            <a:off x="11639658" y="1869792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 userDrawn="1"/>
        </p:nvSpPr>
        <p:spPr>
          <a:xfrm rot="5400000">
            <a:off x="11638649" y="2939624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 userDrawn="1"/>
        </p:nvSpPr>
        <p:spPr>
          <a:xfrm rot="5400000">
            <a:off x="11638649" y="2404708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 userDrawn="1"/>
        </p:nvSpPr>
        <p:spPr>
          <a:xfrm rot="5400000">
            <a:off x="11639658" y="2672166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бъект 2"/>
          <p:cNvSpPr>
            <a:spLocks noGrp="1"/>
          </p:cNvSpPr>
          <p:nvPr>
            <p:ph idx="11"/>
          </p:nvPr>
        </p:nvSpPr>
        <p:spPr>
          <a:xfrm>
            <a:off x="4946215" y="5140094"/>
            <a:ext cx="6790767" cy="1244903"/>
          </a:xfrm>
          <a:solidFill>
            <a:schemeClr val="tx1">
              <a:lumMod val="40000"/>
              <a:lumOff val="60000"/>
            </a:schemeClr>
          </a:solidFill>
        </p:spPr>
        <p:txBody>
          <a:bodyPr/>
          <a:lstStyle>
            <a:lvl1pPr marL="0" indent="0" algn="l">
              <a:buNone/>
              <a:defRPr>
                <a:solidFill>
                  <a:schemeClr val="tx2"/>
                </a:solidFill>
              </a:defRPr>
            </a:lvl1pPr>
            <a:lvl2pPr marL="457200" indent="0" algn="l">
              <a:buNone/>
              <a:defRPr>
                <a:solidFill>
                  <a:schemeClr val="tx2"/>
                </a:solidFill>
              </a:defRPr>
            </a:lvl2pPr>
            <a:lvl3pPr marL="914400" indent="0" algn="l">
              <a:buNone/>
              <a:defRPr>
                <a:solidFill>
                  <a:schemeClr val="tx2"/>
                </a:solidFill>
              </a:defRPr>
            </a:lvl3pPr>
            <a:lvl4pPr marL="1371600" indent="0" algn="l">
              <a:buNone/>
              <a:defRPr>
                <a:solidFill>
                  <a:schemeClr val="tx2"/>
                </a:solidFill>
              </a:defRPr>
            </a:lvl4pPr>
            <a:lvl5pPr marL="1828800" indent="0" algn="l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3" name="Рисунок 4"/>
          <p:cNvSpPr>
            <a:spLocks noGrp="1"/>
          </p:cNvSpPr>
          <p:nvPr>
            <p:ph type="pic" sz="quarter" idx="12"/>
          </p:nvPr>
        </p:nvSpPr>
        <p:spPr>
          <a:xfrm>
            <a:off x="443751" y="3845858"/>
            <a:ext cx="3307978" cy="253914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4" name="Объект 2"/>
          <p:cNvSpPr>
            <a:spLocks noGrp="1"/>
          </p:cNvSpPr>
          <p:nvPr>
            <p:ph idx="13"/>
          </p:nvPr>
        </p:nvSpPr>
        <p:spPr>
          <a:xfrm>
            <a:off x="443751" y="400120"/>
            <a:ext cx="6790767" cy="1244903"/>
          </a:xfrm>
          <a:solidFill>
            <a:schemeClr val="tx1">
              <a:lumMod val="40000"/>
              <a:lumOff val="60000"/>
            </a:schemeClr>
          </a:solidFill>
        </p:spPr>
        <p:txBody>
          <a:bodyPr/>
          <a:lstStyle>
            <a:lvl1pPr marL="0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r">
              <a:buNone/>
              <a:defRPr>
                <a:solidFill>
                  <a:schemeClr val="tx2"/>
                </a:solidFill>
              </a:defRPr>
            </a:lvl2pPr>
            <a:lvl3pPr marL="914400" indent="0" algn="r">
              <a:buNone/>
              <a:defRPr>
                <a:solidFill>
                  <a:schemeClr val="tx2"/>
                </a:solidFill>
              </a:defRPr>
            </a:lvl3pPr>
            <a:lvl4pPr marL="1371600" indent="0" algn="r">
              <a:buNone/>
              <a:defRPr>
                <a:solidFill>
                  <a:schemeClr val="tx2"/>
                </a:solidFill>
              </a:defRPr>
            </a:lvl4pPr>
            <a:lvl5pPr marL="1828800" indent="0" algn="r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5" name="Рисунок 4"/>
          <p:cNvSpPr>
            <a:spLocks noGrp="1"/>
          </p:cNvSpPr>
          <p:nvPr>
            <p:ph type="pic" sz="quarter" idx="14"/>
          </p:nvPr>
        </p:nvSpPr>
        <p:spPr>
          <a:xfrm>
            <a:off x="8341598" y="400120"/>
            <a:ext cx="3307978" cy="253914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15"/>
          </p:nvPr>
        </p:nvSpPr>
        <p:spPr>
          <a:xfrm>
            <a:off x="3838575" y="2379663"/>
            <a:ext cx="4403725" cy="24606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8" name="Прямоугольник 57"/>
          <p:cNvSpPr/>
          <p:nvPr userDrawn="1"/>
        </p:nvSpPr>
        <p:spPr>
          <a:xfrm rot="5400000">
            <a:off x="7333330" y="1114476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 userDrawn="1"/>
        </p:nvSpPr>
        <p:spPr>
          <a:xfrm rot="5400000">
            <a:off x="7334339" y="1381934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 userDrawn="1"/>
        </p:nvSpPr>
        <p:spPr>
          <a:xfrm rot="5400000">
            <a:off x="7331312" y="565439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/>
          <p:cNvSpPr/>
          <p:nvPr userDrawn="1"/>
        </p:nvSpPr>
        <p:spPr>
          <a:xfrm rot="5400000">
            <a:off x="7332321" y="832897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 userDrawn="1"/>
        </p:nvSpPr>
        <p:spPr>
          <a:xfrm rot="5400000">
            <a:off x="4633673" y="5825050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 userDrawn="1"/>
        </p:nvSpPr>
        <p:spPr>
          <a:xfrm rot="5400000">
            <a:off x="4634682" y="6092508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 userDrawn="1"/>
        </p:nvSpPr>
        <p:spPr>
          <a:xfrm rot="5400000">
            <a:off x="4631655" y="5276013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 userDrawn="1"/>
        </p:nvSpPr>
        <p:spPr>
          <a:xfrm rot="5400000">
            <a:off x="4632664" y="5543471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640461" y="281291"/>
            <a:ext cx="10858993" cy="1325563"/>
          </a:xfrm>
        </p:spPr>
        <p:txBody>
          <a:bodyPr>
            <a:normAutofit/>
          </a:bodyPr>
          <a:lstStyle>
            <a:lvl1pPr algn="just">
              <a:defRPr sz="4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grpSp>
        <p:nvGrpSpPr>
          <p:cNvPr id="20" name="Группа 19"/>
          <p:cNvGrpSpPr/>
          <p:nvPr userDrawn="1"/>
        </p:nvGrpSpPr>
        <p:grpSpPr>
          <a:xfrm>
            <a:off x="532106" y="220795"/>
            <a:ext cx="11019433" cy="1446553"/>
            <a:chOff x="523200" y="357295"/>
            <a:chExt cx="11019433" cy="1446553"/>
          </a:xfrm>
          <a:solidFill>
            <a:schemeClr val="bg1">
              <a:lumMod val="95000"/>
            </a:schemeClr>
          </a:solidFill>
        </p:grpSpPr>
        <p:sp>
          <p:nvSpPr>
            <p:cNvPr id="21" name="Прямоугольник 20"/>
            <p:cNvSpPr/>
            <p:nvPr userDrawn="1"/>
          </p:nvSpPr>
          <p:spPr>
            <a:xfrm>
              <a:off x="523200" y="357295"/>
              <a:ext cx="11015534" cy="118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Прямоугольник 21"/>
            <p:cNvSpPr/>
            <p:nvPr userDrawn="1"/>
          </p:nvSpPr>
          <p:spPr>
            <a:xfrm rot="5400000">
              <a:off x="-135858" y="1025990"/>
              <a:ext cx="1436915" cy="118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 userDrawn="1"/>
          </p:nvSpPr>
          <p:spPr>
            <a:xfrm rot="5400000">
              <a:off x="10764370" y="1025991"/>
              <a:ext cx="1436915" cy="118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 userDrawn="1"/>
          </p:nvSpPr>
          <p:spPr>
            <a:xfrm>
              <a:off x="527099" y="1685048"/>
              <a:ext cx="11015534" cy="1188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273050" y="1306286"/>
            <a:ext cx="6497637" cy="5347028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8" name="Рисунок 7"/>
          <p:cNvSpPr>
            <a:spLocks noGrp="1"/>
          </p:cNvSpPr>
          <p:nvPr>
            <p:ph type="pic" sz="quarter" idx="11"/>
          </p:nvPr>
        </p:nvSpPr>
        <p:spPr>
          <a:xfrm>
            <a:off x="6770688" y="214313"/>
            <a:ext cx="4960937" cy="6245225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273051" y="178605"/>
            <a:ext cx="6497638" cy="1325563"/>
          </a:xfrm>
        </p:spPr>
        <p:txBody>
          <a:bodyPr>
            <a:normAutofit/>
          </a:bodyPr>
          <a:lstStyle>
            <a:lvl1pPr algn="just">
              <a:defRPr sz="4000" b="1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grpSp>
        <p:nvGrpSpPr>
          <p:cNvPr id="5" name="Группа 4"/>
          <p:cNvGrpSpPr/>
          <p:nvPr userDrawn="1"/>
        </p:nvGrpSpPr>
        <p:grpSpPr>
          <a:xfrm rot="5400000">
            <a:off x="10963554" y="1044415"/>
            <a:ext cx="2329132" cy="240303"/>
            <a:chOff x="10887" y="6351002"/>
            <a:chExt cx="4810495" cy="516648"/>
          </a:xfrm>
        </p:grpSpPr>
        <p:sp>
          <p:nvSpPr>
            <p:cNvPr id="7" name="Прямоугольник 6"/>
            <p:cNvSpPr/>
            <p:nvPr userDrawn="1"/>
          </p:nvSpPr>
          <p:spPr>
            <a:xfrm>
              <a:off x="3137666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/>
            <p:cNvSpPr/>
            <p:nvPr userDrawn="1"/>
          </p:nvSpPr>
          <p:spPr>
            <a:xfrm>
              <a:off x="10887" y="6351002"/>
              <a:ext cx="4810495" cy="516648"/>
            </a:xfrm>
            <a:prstGeom prst="rect">
              <a:avLst/>
            </a:prstGeom>
            <a:solidFill>
              <a:srgbClr val="4DC1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/>
            <p:cNvSpPr/>
            <p:nvPr userDrawn="1"/>
          </p:nvSpPr>
          <p:spPr>
            <a:xfrm>
              <a:off x="3732599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рямоугольник 11"/>
            <p:cNvSpPr/>
            <p:nvPr userDrawn="1"/>
          </p:nvSpPr>
          <p:spPr>
            <a:xfrm>
              <a:off x="4327532" y="6477240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 userDrawn="1"/>
          </p:nvSpPr>
          <p:spPr>
            <a:xfrm>
              <a:off x="3133707" y="6472192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/>
            <p:cNvSpPr/>
            <p:nvPr userDrawn="1"/>
          </p:nvSpPr>
          <p:spPr>
            <a:xfrm>
              <a:off x="169518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 userDrawn="1"/>
          </p:nvSpPr>
          <p:spPr>
            <a:xfrm>
              <a:off x="764451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/>
            <p:cNvSpPr/>
            <p:nvPr userDrawn="1"/>
          </p:nvSpPr>
          <p:spPr>
            <a:xfrm>
              <a:off x="1359384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рямоугольник 16"/>
            <p:cNvSpPr/>
            <p:nvPr userDrawn="1"/>
          </p:nvSpPr>
          <p:spPr>
            <a:xfrm>
              <a:off x="1954317" y="6472948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/>
            <p:cNvSpPr/>
            <p:nvPr userDrawn="1"/>
          </p:nvSpPr>
          <p:spPr>
            <a:xfrm>
              <a:off x="2531368" y="6468656"/>
              <a:ext cx="309344" cy="311252"/>
            </a:xfrm>
            <a:prstGeom prst="rect">
              <a:avLst/>
            </a:prstGeom>
            <a:solidFill>
              <a:srgbClr val="0AB5E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9" name="Прямоугольник 18"/>
          <p:cNvSpPr/>
          <p:nvPr userDrawn="1"/>
        </p:nvSpPr>
        <p:spPr>
          <a:xfrm rot="5400000">
            <a:off x="12046362" y="2375507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 userDrawn="1"/>
        </p:nvSpPr>
        <p:spPr>
          <a:xfrm rot="5400000">
            <a:off x="12047371" y="2642965"/>
            <a:ext cx="149777" cy="144769"/>
          </a:xfrm>
          <a:prstGeom prst="rect">
            <a:avLst/>
          </a:prstGeom>
          <a:solidFill>
            <a:srgbClr val="0AB5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1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 userDrawn="1"/>
        </p:nvGrpSpPr>
        <p:grpSpPr>
          <a:xfrm>
            <a:off x="-11267" y="-1"/>
            <a:ext cx="12203267" cy="6858001"/>
            <a:chOff x="-11267" y="-1"/>
            <a:chExt cx="12203267" cy="6858001"/>
          </a:xfrm>
          <a:solidFill>
            <a:schemeClr val="bg1">
              <a:lumMod val="95000"/>
            </a:schemeClr>
          </a:solidFill>
        </p:grpSpPr>
        <p:sp>
          <p:nvSpPr>
            <p:cNvPr id="6" name="Прямоугольник 5"/>
            <p:cNvSpPr/>
            <p:nvPr userDrawn="1"/>
          </p:nvSpPr>
          <p:spPr>
            <a:xfrm>
              <a:off x="0" y="1"/>
              <a:ext cx="12192000" cy="279070"/>
            </a:xfrm>
            <a:prstGeom prst="rect">
              <a:avLst/>
            </a:prstGeom>
            <a:solidFill>
              <a:srgbClr val="B2B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" name="Прямоугольник 6"/>
            <p:cNvSpPr/>
            <p:nvPr userDrawn="1"/>
          </p:nvSpPr>
          <p:spPr>
            <a:xfrm>
              <a:off x="0" y="6578930"/>
              <a:ext cx="12192000" cy="279070"/>
            </a:xfrm>
            <a:prstGeom prst="rect">
              <a:avLst/>
            </a:prstGeom>
            <a:solidFill>
              <a:srgbClr val="B2B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/>
            <p:cNvSpPr/>
            <p:nvPr userDrawn="1"/>
          </p:nvSpPr>
          <p:spPr>
            <a:xfrm rot="5400000">
              <a:off x="-3298067" y="3286799"/>
              <a:ext cx="6858000" cy="284400"/>
            </a:xfrm>
            <a:prstGeom prst="rect">
              <a:avLst/>
            </a:prstGeom>
            <a:solidFill>
              <a:srgbClr val="B2B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/>
            <p:cNvSpPr/>
            <p:nvPr userDrawn="1"/>
          </p:nvSpPr>
          <p:spPr>
            <a:xfrm rot="5400000">
              <a:off x="8620800" y="3286799"/>
              <a:ext cx="6858000" cy="284400"/>
            </a:xfrm>
            <a:prstGeom prst="rect">
              <a:avLst/>
            </a:prstGeom>
            <a:solidFill>
              <a:srgbClr val="B2B8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bg>
      <p:bgPr>
        <a:solidFill>
          <a:srgbClr val="F6F8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 panose="020B0604020202020204"/>
        <a:buNone/>
        <a:defRPr sz="2800" kern="1200">
          <a:solidFill>
            <a:schemeClr val="tx2"/>
          </a:solidFill>
          <a:latin typeface="Arial" pitchFamily="34" charset="0" panose="020B0604020202020204"/>
          <a:ea typeface="+mn-ea"/>
          <a:cs typeface="Arial" pitchFamily="34" charset="0" panose="020B0604020202020204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None/>
        <a:defRPr sz="2400" kern="1200">
          <a:solidFill>
            <a:schemeClr val="tx2"/>
          </a:solidFill>
          <a:latin typeface="Arial" pitchFamily="34" charset="0" panose="020B0604020202020204"/>
          <a:ea typeface="+mn-ea"/>
          <a:cs typeface="Arial" pitchFamily="34" charset="0" panose="020B0604020202020204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None/>
        <a:defRPr sz="2000" kern="1200">
          <a:solidFill>
            <a:schemeClr val="tx2"/>
          </a:solidFill>
          <a:latin typeface="Arial" pitchFamily="34" charset="0" panose="020B0604020202020204"/>
          <a:ea typeface="+mn-ea"/>
          <a:cs typeface="Arial" pitchFamily="34" charset="0" panose="020B0604020202020204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None/>
        <a:defRPr sz="1800" kern="1200">
          <a:solidFill>
            <a:schemeClr val="tx2"/>
          </a:solidFill>
          <a:latin typeface="Arial" pitchFamily="34" charset="0" panose="020B0604020202020204"/>
          <a:ea typeface="+mn-ea"/>
          <a:cs typeface="Arial" pitchFamily="34" charset="0" panose="020B0604020202020204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None/>
        <a:defRPr sz="1800" kern="1200">
          <a:solidFill>
            <a:schemeClr val="tx2"/>
          </a:solidFill>
          <a:latin typeface="Arial" pitchFamily="34" charset="0" panose="020B0604020202020204"/>
          <a:ea typeface="+mn-ea"/>
          <a:cs typeface="Arial" pitchFamily="34" charset="0" panose="020B0604020202020204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8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343400" y="540472"/>
            <a:ext cx="7940040" cy="2888528"/>
          </a:xfrm>
        </p:spPr>
        <p:txBody>
          <a:bodyPr>
            <a:normAutofit fontScale="90000"/>
          </a:bodyPr>
          <a:lstStyle/>
          <a:p>
            <a:r>
              <a:rPr lang="ru-RU" altLang="ru-RU" dirty="0"/>
              <a:t>СИСТЕМЫ СЧИСЛЕНИЯ, РОДСТВЕННЫЕ ДВОИЧНОЙ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4370430" y="3699632"/>
            <a:ext cx="7061860" cy="1655762"/>
          </a:xfrm>
        </p:spPr>
        <p:txBody>
          <a:bodyPr/>
          <a:lstStyle/>
          <a:p>
            <a:r>
              <a:rPr lang="ru-RU" altLang="ru-RU" dirty="0"/>
              <a:t>СИСТЕМЫ СЧИСЛЕНИЯ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КЛЮЧЕВЫЕ СЛОВА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691524" y="1137231"/>
            <a:ext cx="6076406" cy="3775812"/>
          </a:xfrm>
        </p:spPr>
        <p:txBody>
          <a:bodyPr>
            <a:normAutofit/>
          </a:bodyPr>
          <a:lstStyle/>
          <a:p>
            <a:r>
              <a:rPr lang="ru-RU" altLang="ru-RU" dirty="0"/>
              <a:t>восьмеричная система счисления</a:t>
            </a:r>
          </a:p>
          <a:p>
            <a:r>
              <a:rPr lang="ru-RU" altLang="ru-RU" dirty="0"/>
              <a:t>двоичная триада</a:t>
            </a:r>
          </a:p>
          <a:p>
            <a:r>
              <a:rPr lang="ru-RU" altLang="ru-RU" dirty="0"/>
              <a:t>шестнадцатеричная система счисления</a:t>
            </a:r>
          </a:p>
          <a:p>
            <a:r>
              <a:rPr lang="ru-RU" altLang="ru-RU" dirty="0"/>
              <a:t>двоичная тетрада</a:t>
            </a:r>
          </a:p>
          <a:p>
            <a:pPr marL="0" indent="0">
              <a:buNone/>
            </a:pPr>
            <a:endParaRPr lang="ru-RU" alt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947" y="0"/>
            <a:ext cx="10858993" cy="1325563"/>
          </a:xfrm>
        </p:spPr>
        <p:txBody>
          <a:bodyPr>
            <a:normAutofit/>
          </a:bodyPr>
          <a:lstStyle/>
          <a:p>
            <a:pPr algn="l"/>
            <a:r>
              <a:rPr lang="ru-RU" sz="4000" dirty="0">
                <a:ea typeface="+mn-ea"/>
                <a:cs typeface="Arial" pitchFamily="34" charset="0" panose="020B0604020202020204"/>
              </a:rPr>
              <a:t>СИСТЕМА СЧИСЛЕНИЯ С ОСНОВАНИЕМ </a:t>
            </a:r>
            <a:r>
              <a:rPr lang="ru-RU" sz="7200" dirty="0">
                <a:ea typeface="+mn-ea"/>
                <a:cs typeface="Arial" pitchFamily="34" charset="0" panose="020B0604020202020204"/>
              </a:rPr>
              <a:t>8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Основание: </a:t>
            </a:r>
            <a:r>
              <a:rPr lang="ru-RU" b="1" dirty="0"/>
              <a:t>8</a:t>
            </a:r>
          </a:p>
          <a:p>
            <a:r>
              <a:rPr lang="ru-RU" dirty="0"/>
              <a:t>Алфавит: </a:t>
            </a:r>
            <a:r>
              <a:rPr lang="ru-RU" b="1" dirty="0"/>
              <a:t>0, 1, </a:t>
            </a:r>
            <a:r>
              <a:rPr lang="en-US" b="1" dirty="0"/>
              <a:t>…, </a:t>
            </a:r>
            <a:r>
              <a:rPr lang="ru-RU" b="1" dirty="0"/>
              <a:t>7</a:t>
            </a:r>
            <a:endParaRPr lang="en-US" b="1" dirty="0"/>
          </a:p>
          <a:p>
            <a:r>
              <a:rPr lang="ru-RU" dirty="0"/>
              <a:t>Базис: </a:t>
            </a:r>
            <a:r>
              <a:rPr lang="en-US" b="1" dirty="0"/>
              <a:t>1</a:t>
            </a:r>
            <a:r>
              <a:rPr lang="ru-RU" b="1" i="1" dirty="0"/>
              <a:t>, </a:t>
            </a:r>
            <a:r>
              <a:rPr lang="ru-RU" b="1" dirty="0"/>
              <a:t>8, 8</a:t>
            </a:r>
            <a:r>
              <a:rPr lang="en-US" b="1" baseline="30000" dirty="0"/>
              <a:t>2</a:t>
            </a:r>
            <a:r>
              <a:rPr lang="ru-RU" b="1" dirty="0"/>
              <a:t>, 8</a:t>
            </a:r>
            <a:r>
              <a:rPr lang="en-US" b="1" baseline="30000" dirty="0"/>
              <a:t>3</a:t>
            </a:r>
            <a:r>
              <a:rPr lang="ru-RU" b="1" dirty="0"/>
              <a:t>, … </a:t>
            </a:r>
          </a:p>
          <a:p>
            <a:r>
              <a:rPr lang="ru-RU" dirty="0"/>
              <a:t>Название: </a:t>
            </a:r>
            <a:r>
              <a:rPr lang="ru-RU" b="1" dirty="0"/>
              <a:t>восьмеричная</a:t>
            </a:r>
          </a:p>
          <a:p>
            <a:pPr>
              <a:spcBef>
                <a:spcPct val="50000"/>
              </a:spcBef>
            </a:pPr>
            <a:r>
              <a:rPr lang="ru-RU" altLang="ru-RU" b="1" dirty="0"/>
              <a:t>Восьмеричная </a:t>
            </a:r>
            <a:r>
              <a:rPr lang="ru-RU" altLang="ru-RU" dirty="0"/>
              <a:t>– восемь единиц одного разряда составляют одну единицу старшего разряда.</a:t>
            </a:r>
          </a:p>
          <a:p>
            <a:pPr>
              <a:spcBef>
                <a:spcPct val="50000"/>
              </a:spcBef>
            </a:pPr>
            <a:r>
              <a:rPr lang="ru-RU" altLang="ru-RU" b="1" dirty="0"/>
              <a:t>Позиционная</a:t>
            </a:r>
            <a:r>
              <a:rPr lang="ru-RU" altLang="ru-RU" dirty="0"/>
              <a:t> – одна и та же цифра получает разные количественные значения в зависимости от позиции, которую она занимает в записи числа.</a:t>
            </a:r>
          </a:p>
          <a:p>
            <a:endParaRPr lang="ru-RU" dirty="0"/>
          </a:p>
        </p:txBody>
      </p:sp>
      <p:pic>
        <p:nvPicPr>
          <p:cNvPr id="4" name="Picture 2" descr="Глава 8 Альтернативы десятке . Код. Тайный язык информатики"/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7531257" y="1646551"/>
            <a:ext cx="3829050" cy="23336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77893" y="5230026"/>
            <a:ext cx="60675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chemeClr val="tx2"/>
                </a:solidFill>
              </a:rPr>
              <a:t>2·512 + 7·64 + 1·8 +1 = 1489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4678" y="1914299"/>
            <a:ext cx="5514079" cy="156966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Используйте веса восьмеричных разрядов при переводе восьмеричных чисел в десятичную систему счисления!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7607956" y="1914299"/>
            <a:ext cx="4006850" cy="30166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28073" y="3760862"/>
            <a:ext cx="2200847" cy="2115495"/>
          </a:xfrm>
          <a:prstGeom prst="rect">
            <a:avLst/>
          </a:prstGeom>
        </p:spPr>
      </p:pic>
      <p:sp>
        <p:nvSpPr>
          <p:cNvPr id="10" name="Заголовок 1"/>
          <p:cNvSpPr txBox="1"/>
          <p:nvPr/>
        </p:nvSpPr>
        <p:spPr>
          <a:xfrm>
            <a:off x="844678" y="168232"/>
            <a:ext cx="1085899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ПЕРЕВОД А</a:t>
            </a:r>
            <a:r>
              <a:rPr lang="ru-RU" baseline="-25000" dirty="0"/>
              <a:t>8</a:t>
            </a:r>
            <a:r>
              <a:rPr lang="ru-RU" dirty="0"/>
              <a:t> </a:t>
            </a:r>
            <a:r>
              <a:rPr lang="ru-RU" dirty="0">
                <a:sym typeface="Symbol" pitchFamily="18" charset="2" panose="05050102010706020507"/>
              </a:rPr>
              <a:t></a:t>
            </a:r>
            <a:r>
              <a:rPr lang="ru-RU" dirty="0"/>
              <a:t> А</a:t>
            </a:r>
            <a:r>
              <a:rPr lang="ru-RU" baseline="-25000" dirty="0"/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ChangeArrowheads="1"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altLang="ru-RU" sz="4400" dirty="0"/>
              <a:t>ПЕРЕВОД ДЕСЯТИЧНОГО ЧИСЛА </a:t>
            </a:r>
            <a:br>
              <a:rPr lang="ru-RU" altLang="ru-RU" sz="4400" dirty="0"/>
            </a:br>
            <a:r>
              <a:rPr lang="ru-RU" altLang="ru-RU" sz="4400" dirty="0"/>
              <a:t>В ВОСЬМЕРИЧНУЮ СИСТЕМУ СЧИСЛЕНИЯ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lnSpc>
                <a:spcPct val="80000"/>
              </a:lnSpc>
              <a:spcBef>
                <a:spcPct val="30000"/>
              </a:spcBef>
              <a:buFont typeface="+mj-lt"/>
              <a:buAutoNum type="arabicParenR"/>
            </a:pPr>
            <a:r>
              <a:rPr lang="ru-RU" altLang="ru-RU" dirty="0"/>
              <a:t>последовательно выполняйте деление исходного десятичного числа и получаемых целых частных на 8 до тех пор, пока не получится частное, равное нулю</a:t>
            </a:r>
          </a:p>
          <a:p>
            <a:pPr marL="514350" indent="-514350">
              <a:lnSpc>
                <a:spcPct val="80000"/>
              </a:lnSpc>
              <a:spcBef>
                <a:spcPct val="30000"/>
              </a:spcBef>
              <a:buFont typeface="+mj-lt"/>
              <a:buAutoNum type="arabicParenR"/>
            </a:pPr>
            <a:r>
              <a:rPr lang="ru-RU" altLang="ru-RU" dirty="0"/>
              <a:t>образуйте запись исходного десятичного числа в восьмеричной системе счисления, выписав поочередно все полученные остатки, начиная с последнего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43620" y="330162"/>
            <a:ext cx="10515600" cy="1325562"/>
          </a:xfrm>
        </p:spPr>
        <p:txBody>
          <a:bodyPr>
            <a:normAutofit/>
          </a:bodyPr>
          <a:lstStyle/>
          <a:p>
            <a:pPr algn="l"/>
            <a:r>
              <a:rPr lang="ru-RU" b="1" dirty="0"/>
              <a:t>ДЕЛЕНИЕ НА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91439" y="1968127"/>
            <a:ext cx="11159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tx2"/>
                </a:solidFill>
              </a:rPr>
              <a:t>103</a:t>
            </a:r>
            <a:endParaRPr lang="ru-RU" dirty="0">
              <a:solidFill>
                <a:schemeClr val="tx2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5996185" y="2102731"/>
            <a:ext cx="887203" cy="1052512"/>
            <a:chOff x="2245895" y="1690688"/>
            <a:chExt cx="887203" cy="1052512"/>
          </a:xfrm>
        </p:grpSpPr>
        <p:cxnSp>
          <p:nvCxnSpPr>
            <p:cNvPr id="5" name="Прямая соединительная линия 4"/>
            <p:cNvCxnSpPr>
              <a:cxnSpLocks/>
            </p:cNvCxnSpPr>
            <p:nvPr/>
          </p:nvCxnSpPr>
          <p:spPr>
            <a:xfrm>
              <a:off x="2245895" y="1690688"/>
              <a:ext cx="11154" cy="1052512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>
              <a:cxnSpLocks/>
            </p:cNvCxnSpPr>
            <p:nvPr/>
          </p:nvCxnSpPr>
          <p:spPr>
            <a:xfrm rot="16200000">
              <a:off x="2695074" y="1802982"/>
              <a:ext cx="0" cy="876049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5948436" y="1926848"/>
            <a:ext cx="8711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tx2"/>
                </a:solidFill>
              </a:rPr>
              <a:t>8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78353" y="2507627"/>
            <a:ext cx="8613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tx2"/>
                </a:solidFill>
              </a:rPr>
              <a:t>1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31289" y="2474963"/>
            <a:ext cx="8613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tx2"/>
                </a:solidFill>
              </a:rPr>
              <a:t>8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14" name="Прямая соединительная линия 13"/>
          <p:cNvCxnSpPr>
            <a:cxnSpLocks/>
          </p:cNvCxnSpPr>
          <p:nvPr/>
        </p:nvCxnSpPr>
        <p:spPr>
          <a:xfrm>
            <a:off x="4934124" y="2661070"/>
            <a:ext cx="241030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cxnSpLocks/>
          </p:cNvCxnSpPr>
          <p:nvPr/>
        </p:nvCxnSpPr>
        <p:spPr>
          <a:xfrm>
            <a:off x="5145954" y="3155243"/>
            <a:ext cx="689810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838270" y="3037769"/>
            <a:ext cx="12328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tx2"/>
                </a:solidFill>
              </a:rPr>
              <a:t>23</a:t>
            </a:r>
            <a:endParaRPr lang="ru-RU" dirty="0">
              <a:solidFill>
                <a:schemeClr val="tx2"/>
              </a:solidFill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6978076" y="2737568"/>
            <a:ext cx="887203" cy="1052512"/>
            <a:chOff x="2245895" y="1690688"/>
            <a:chExt cx="887203" cy="1052512"/>
          </a:xfrm>
        </p:grpSpPr>
        <p:cxnSp>
          <p:nvCxnSpPr>
            <p:cNvPr id="22" name="Прямая соединительная линия 21"/>
            <p:cNvCxnSpPr>
              <a:cxnSpLocks/>
            </p:cNvCxnSpPr>
            <p:nvPr/>
          </p:nvCxnSpPr>
          <p:spPr>
            <a:xfrm>
              <a:off x="2245895" y="1690688"/>
              <a:ext cx="11154" cy="1052512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>
              <a:cxnSpLocks/>
            </p:cNvCxnSpPr>
            <p:nvPr/>
          </p:nvCxnSpPr>
          <p:spPr>
            <a:xfrm rot="16200000">
              <a:off x="2695074" y="1802982"/>
              <a:ext cx="0" cy="876049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7025012" y="2518614"/>
            <a:ext cx="8711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tx2"/>
                </a:solidFill>
              </a:rPr>
              <a:t>8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134816" y="3150696"/>
            <a:ext cx="8711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tx2"/>
                </a:solidFill>
              </a:rPr>
              <a:t>1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256608" y="2519539"/>
            <a:ext cx="8711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tx2"/>
                </a:solidFill>
              </a:rPr>
              <a:t>2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28" name="Прямая соединительная линия 27"/>
          <p:cNvCxnSpPr>
            <a:cxnSpLocks/>
          </p:cNvCxnSpPr>
          <p:nvPr/>
        </p:nvCxnSpPr>
        <p:spPr>
          <a:xfrm>
            <a:off x="6186243" y="3262694"/>
            <a:ext cx="238284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cxnSpLocks/>
          </p:cNvCxnSpPr>
          <p:nvPr/>
        </p:nvCxnSpPr>
        <p:spPr>
          <a:xfrm>
            <a:off x="6154697" y="3756867"/>
            <a:ext cx="689810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211056" y="4330396"/>
            <a:ext cx="8613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tx2"/>
                </a:solidFill>
              </a:rPr>
              <a:t>1</a:t>
            </a:r>
            <a:endParaRPr lang="ru-RU" dirty="0">
              <a:solidFill>
                <a:schemeClr val="tx2"/>
              </a:solidFill>
            </a:endParaRPr>
          </a:p>
        </p:txBody>
      </p:sp>
      <p:grpSp>
        <p:nvGrpSpPr>
          <p:cNvPr id="31" name="Группа 30"/>
          <p:cNvGrpSpPr/>
          <p:nvPr/>
        </p:nvGrpSpPr>
        <p:grpSpPr>
          <a:xfrm>
            <a:off x="8018898" y="3290373"/>
            <a:ext cx="887203" cy="1052512"/>
            <a:chOff x="2245895" y="1690688"/>
            <a:chExt cx="887203" cy="1052512"/>
          </a:xfrm>
        </p:grpSpPr>
        <p:cxnSp>
          <p:nvCxnSpPr>
            <p:cNvPr id="32" name="Прямая соединительная линия 31"/>
            <p:cNvCxnSpPr>
              <a:cxnSpLocks/>
            </p:cNvCxnSpPr>
            <p:nvPr/>
          </p:nvCxnSpPr>
          <p:spPr>
            <a:xfrm>
              <a:off x="2245895" y="1690688"/>
              <a:ext cx="11154" cy="1052512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>
              <a:cxnSpLocks/>
            </p:cNvCxnSpPr>
            <p:nvPr/>
          </p:nvCxnSpPr>
          <p:spPr>
            <a:xfrm rot="16200000">
              <a:off x="2695074" y="1802982"/>
              <a:ext cx="0" cy="876049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8100207" y="3164126"/>
            <a:ext cx="8711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tx2"/>
                </a:solidFill>
              </a:rPr>
              <a:t>8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100207" y="3840692"/>
            <a:ext cx="8711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tx2"/>
                </a:solidFill>
              </a:rPr>
              <a:t>0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171360" y="3740546"/>
            <a:ext cx="8711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tx2"/>
                </a:solidFill>
              </a:rPr>
              <a:t>0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212214" y="3624582"/>
            <a:ext cx="8613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tx2"/>
                </a:solidFill>
              </a:rPr>
              <a:t>4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39" name="Прямая соединительная линия 38"/>
          <p:cNvCxnSpPr>
            <a:cxnSpLocks/>
          </p:cNvCxnSpPr>
          <p:nvPr/>
        </p:nvCxnSpPr>
        <p:spPr>
          <a:xfrm>
            <a:off x="7171360" y="3853002"/>
            <a:ext cx="263286" cy="2878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>
            <a:cxnSpLocks/>
          </p:cNvCxnSpPr>
          <p:nvPr/>
        </p:nvCxnSpPr>
        <p:spPr>
          <a:xfrm>
            <a:off x="7206365" y="4374969"/>
            <a:ext cx="689810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388533" y="5508978"/>
            <a:ext cx="47661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tx2"/>
                </a:solidFill>
              </a:rPr>
              <a:t>103</a:t>
            </a:r>
            <a:r>
              <a:rPr lang="ru-RU" sz="4400" baseline="-25000" dirty="0">
                <a:solidFill>
                  <a:schemeClr val="tx2"/>
                </a:solidFill>
              </a:rPr>
              <a:t>10</a:t>
            </a:r>
            <a:r>
              <a:rPr lang="ru-RU" sz="4400" dirty="0">
                <a:solidFill>
                  <a:schemeClr val="tx2"/>
                </a:solidFill>
              </a:rPr>
              <a:t> = 147</a:t>
            </a:r>
            <a:r>
              <a:rPr lang="ru-RU" sz="4400" baseline="-25000" dirty="0">
                <a:solidFill>
                  <a:schemeClr val="tx2"/>
                </a:solidFill>
              </a:rPr>
              <a:t>8</a:t>
            </a:r>
            <a:endParaRPr lang="ru-RU" sz="4400" dirty="0">
              <a:solidFill>
                <a:schemeClr val="tx2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005895" y="3468282"/>
            <a:ext cx="8711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tx2"/>
                </a:solidFill>
              </a:rPr>
              <a:t>16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163893" y="4022527"/>
            <a:ext cx="8613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tx2"/>
                </a:solidFill>
              </a:rPr>
              <a:t>7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56" name="Прямая соединительная линия 55"/>
          <p:cNvCxnSpPr>
            <a:cxnSpLocks/>
          </p:cNvCxnSpPr>
          <p:nvPr/>
        </p:nvCxnSpPr>
        <p:spPr>
          <a:xfrm>
            <a:off x="5104484" y="4125266"/>
            <a:ext cx="689810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>
            <a:cxnSpLocks/>
          </p:cNvCxnSpPr>
          <p:nvPr/>
        </p:nvCxnSpPr>
        <p:spPr>
          <a:xfrm>
            <a:off x="4970113" y="3632603"/>
            <a:ext cx="219878" cy="0"/>
          </a:xfrm>
          <a:prstGeom prst="line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6199162" y="3038579"/>
            <a:ext cx="871163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tx2"/>
                </a:solidFill>
              </a:rPr>
              <a:t>8</a:t>
            </a:r>
            <a:endParaRPr lang="ru-RU" dirty="0">
              <a:solidFill>
                <a:schemeClr val="tx2"/>
              </a:solidFill>
            </a:endParaRPr>
          </a:p>
        </p:txBody>
      </p:sp>
      <p:grpSp>
        <p:nvGrpSpPr>
          <p:cNvPr id="20" name="Группа 19"/>
          <p:cNvGrpSpPr/>
          <p:nvPr/>
        </p:nvGrpSpPr>
        <p:grpSpPr>
          <a:xfrm>
            <a:off x="5794295" y="4191261"/>
            <a:ext cx="1834754" cy="921276"/>
            <a:chOff x="5794295" y="3734062"/>
            <a:chExt cx="1834754" cy="921276"/>
          </a:xfrm>
        </p:grpSpPr>
        <p:cxnSp>
          <p:nvCxnSpPr>
            <p:cNvPr id="6" name="Прямая соединительная линия 5"/>
            <p:cNvCxnSpPr>
              <a:cxnSpLocks/>
            </p:cNvCxnSpPr>
            <p:nvPr/>
          </p:nvCxnSpPr>
          <p:spPr>
            <a:xfrm flipH="1" flipV="1">
              <a:off x="6293672" y="3734062"/>
              <a:ext cx="1335377" cy="921276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/>
            <p:cNvCxnSpPr>
              <a:cxnSpLocks/>
            </p:cNvCxnSpPr>
            <p:nvPr/>
          </p:nvCxnSpPr>
          <p:spPr>
            <a:xfrm flipH="1">
              <a:off x="5794295" y="3760502"/>
              <a:ext cx="512076" cy="709793"/>
            </a:xfrm>
            <a:prstGeom prst="straightConnector1">
              <a:avLst/>
            </a:prstGeom>
            <a:ln w="571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0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7" grpId="0"/>
      <p:bldP spid="24" grpId="0"/>
      <p:bldP spid="25" grpId="0"/>
      <p:bldP spid="27" grpId="0"/>
      <p:bldP spid="30" grpId="0"/>
      <p:bldP spid="34" grpId="0"/>
      <p:bldP spid="35" grpId="0"/>
      <p:bldP spid="36" grpId="0"/>
      <p:bldP spid="38" grpId="0"/>
      <p:bldP spid="51" grpId="0"/>
      <p:bldP spid="52" grpId="0"/>
      <p:bldP spid="53" grpId="0"/>
      <p:bldP spid="5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0"/>
          </p:nvPr>
        </p:nvSpPr>
        <p:spPr>
          <a:xfrm>
            <a:off x="546538" y="1539876"/>
            <a:ext cx="6224149" cy="4934496"/>
          </a:xfrm>
        </p:spPr>
        <p:txBody>
          <a:bodyPr/>
          <a:lstStyle/>
          <a:p>
            <a:r>
              <a:rPr lang="ru-RU" dirty="0"/>
              <a:t>Шведский король Карл </a:t>
            </a:r>
            <a:r>
              <a:rPr lang="en-US" dirty="0"/>
              <a:t>XII </a:t>
            </a:r>
            <a:r>
              <a:rPr lang="ru-RU" dirty="0"/>
              <a:t>интересовался разными аспектами военного дела, в том числе математическими. В 1716 году он предложил перейти на новую восьмеричную систему счисления, которую находил более подходящей в военном ремесле. Вскоре после этого на Карла</a:t>
            </a:r>
            <a:r>
              <a:rPr lang="en-US" dirty="0"/>
              <a:t> XII </a:t>
            </a:r>
            <a:r>
              <a:rPr lang="ru-RU" dirty="0"/>
              <a:t>было совершено покушение, и он погиб.   </a:t>
            </a:r>
          </a:p>
        </p:txBody>
      </p:sp>
      <p:sp>
        <p:nvSpPr>
          <p:cNvPr id="131085" name="Rectangle 13"/>
          <p:cNvSpPr>
            <a:spLocks noChangeArrowheads="1" noGrp="1"/>
          </p:cNvSpPr>
          <p:nvPr>
            <p:ph type="title"/>
          </p:nvPr>
        </p:nvSpPr>
        <p:spPr>
          <a:xfrm>
            <a:off x="546538" y="20537"/>
            <a:ext cx="6224150" cy="1325563"/>
          </a:xfrm>
          <a:noFill/>
          <a:ln/>
        </p:spPr>
        <p:txBody>
          <a:bodyPr anchor="b">
            <a:normAutofit/>
          </a:bodyPr>
          <a:lstStyle/>
          <a:p>
            <a:pPr algn="l"/>
            <a:r>
              <a:rPr lang="ru-RU" altLang="ru-RU" sz="4800" dirty="0">
                <a:ea typeface="+mn-ea"/>
                <a:cs typeface="Arial" pitchFamily="34" charset="0" panose="020B0604020202020204"/>
              </a:rPr>
              <a:t>НЕМНОГО ИСТОРИИ</a:t>
            </a:r>
          </a:p>
        </p:txBody>
      </p:sp>
      <p:pic>
        <p:nvPicPr>
          <p:cNvPr id="8" name="Рисунок 7"/>
          <p:cNvPicPr>
            <a:picLocks noChangeAspect="1" noGrp="1"/>
          </p:cNvPicPr>
          <p:nvPr>
            <p:ph type="pic" sz="quarter" idx="11"/>
          </p:nvPr>
        </p:nvPicPr>
        <p:blipFill>
          <a:blip r:embed="rId2"/>
          <a:srcRect t="307" b="307"/>
          <a:stretch/>
        </p:blipFill>
        <p:spPr>
          <a:xfrm>
            <a:off x="7348757" y="1445283"/>
            <a:ext cx="3907967" cy="491966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4000" dirty="0"/>
              <a:t>ВОСЬМЕРИЧНЫЕ ЦИФРЫ В ДВОИЧНОМ КОДЕ – ДВОИЧНЫЕ ТРИАДЫ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73642" y="2293731"/>
            <a:ext cx="2583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tx2"/>
                </a:solidFill>
              </a:rPr>
              <a:t>0 </a:t>
            </a:r>
            <a:r>
              <a:rPr lang="ru-RU" sz="4400" b="1" dirty="0">
                <a:solidFill>
                  <a:schemeClr val="accent1"/>
                </a:solidFill>
                <a:sym typeface="Symbol" pitchFamily="18" charset="2" panose="05050102010706020507"/>
              </a:rPr>
              <a:t></a:t>
            </a:r>
            <a:r>
              <a:rPr lang="ru-RU" sz="4400" b="1" dirty="0">
                <a:solidFill>
                  <a:schemeClr val="tx2"/>
                </a:solidFill>
                <a:sym typeface="Symbol" pitchFamily="18" charset="2" panose="05050102010706020507"/>
              </a:rPr>
              <a:t> 000</a:t>
            </a:r>
            <a:endParaRPr lang="ru-RU" sz="4400" b="1" dirty="0">
              <a:solidFill>
                <a:schemeClr val="tx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73642" y="2967835"/>
            <a:ext cx="2583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tx2"/>
                </a:solidFill>
              </a:rPr>
              <a:t>1 </a:t>
            </a:r>
            <a:r>
              <a:rPr lang="ru-RU" sz="4400" b="1" dirty="0">
                <a:solidFill>
                  <a:schemeClr val="accent1"/>
                </a:solidFill>
                <a:sym typeface="Symbol" pitchFamily="18" charset="2" panose="05050102010706020507"/>
              </a:rPr>
              <a:t></a:t>
            </a:r>
            <a:r>
              <a:rPr lang="ru-RU" sz="4400" b="1" dirty="0">
                <a:solidFill>
                  <a:schemeClr val="tx2"/>
                </a:solidFill>
                <a:sym typeface="Symbol" pitchFamily="18" charset="2" panose="05050102010706020507"/>
              </a:rPr>
              <a:t> 001</a:t>
            </a:r>
            <a:endParaRPr lang="ru-RU" sz="4400" b="1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73642" y="3619629"/>
            <a:ext cx="2583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tx2"/>
                </a:solidFill>
              </a:rPr>
              <a:t>2 </a:t>
            </a:r>
            <a:r>
              <a:rPr lang="ru-RU" sz="4400" b="1" dirty="0">
                <a:solidFill>
                  <a:schemeClr val="accent1"/>
                </a:solidFill>
                <a:sym typeface="Symbol" pitchFamily="18" charset="2" panose="05050102010706020507"/>
              </a:rPr>
              <a:t></a:t>
            </a:r>
            <a:r>
              <a:rPr lang="ru-RU" sz="4400" b="1" dirty="0">
                <a:solidFill>
                  <a:schemeClr val="tx2"/>
                </a:solidFill>
                <a:sym typeface="Symbol" pitchFamily="18" charset="2" panose="05050102010706020507"/>
              </a:rPr>
              <a:t> 010</a:t>
            </a:r>
            <a:endParaRPr lang="ru-RU" sz="4400" b="1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73642" y="4326235"/>
            <a:ext cx="2583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tx2"/>
                </a:solidFill>
              </a:rPr>
              <a:t>3 </a:t>
            </a:r>
            <a:r>
              <a:rPr lang="ru-RU" sz="4400" b="1" dirty="0">
                <a:solidFill>
                  <a:schemeClr val="accent1"/>
                </a:solidFill>
                <a:sym typeface="Symbol" pitchFamily="18" charset="2" panose="05050102010706020507"/>
              </a:rPr>
              <a:t></a:t>
            </a:r>
            <a:r>
              <a:rPr lang="ru-RU" sz="4400" b="1" dirty="0">
                <a:solidFill>
                  <a:schemeClr val="tx2"/>
                </a:solidFill>
                <a:sym typeface="Symbol" pitchFamily="18" charset="2" panose="05050102010706020507"/>
              </a:rPr>
              <a:t> 011</a:t>
            </a:r>
            <a:endParaRPr lang="ru-RU" sz="4400" b="1" dirty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95900" y="2288018"/>
            <a:ext cx="2583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tx2"/>
                </a:solidFill>
              </a:rPr>
              <a:t>4 </a:t>
            </a:r>
            <a:r>
              <a:rPr lang="ru-RU" sz="4400" b="1" dirty="0">
                <a:solidFill>
                  <a:schemeClr val="accent1"/>
                </a:solidFill>
                <a:sym typeface="Symbol" pitchFamily="18" charset="2" panose="05050102010706020507"/>
              </a:rPr>
              <a:t></a:t>
            </a:r>
            <a:r>
              <a:rPr lang="ru-RU" sz="4400" b="1" dirty="0">
                <a:solidFill>
                  <a:schemeClr val="tx2"/>
                </a:solidFill>
                <a:sym typeface="Symbol" pitchFamily="18" charset="2" panose="05050102010706020507"/>
              </a:rPr>
              <a:t> 100</a:t>
            </a:r>
            <a:endParaRPr lang="ru-RU" sz="4400" b="1" dirty="0">
              <a:solidFill>
                <a:schemeClr val="tx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95900" y="2962122"/>
            <a:ext cx="2583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tx2"/>
                </a:solidFill>
              </a:rPr>
              <a:t>5 </a:t>
            </a:r>
            <a:r>
              <a:rPr lang="ru-RU" sz="4400" b="1" dirty="0">
                <a:solidFill>
                  <a:schemeClr val="accent1"/>
                </a:solidFill>
                <a:sym typeface="Symbol" pitchFamily="18" charset="2" panose="05050102010706020507"/>
              </a:rPr>
              <a:t></a:t>
            </a:r>
            <a:r>
              <a:rPr lang="ru-RU" sz="4400" b="1" dirty="0">
                <a:solidFill>
                  <a:schemeClr val="tx2"/>
                </a:solidFill>
                <a:sym typeface="Symbol" pitchFamily="18" charset="2" panose="05050102010706020507"/>
              </a:rPr>
              <a:t> 101</a:t>
            </a:r>
            <a:endParaRPr lang="ru-RU" sz="4400" b="1" dirty="0">
              <a:solidFill>
                <a:schemeClr val="tx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95900" y="3613916"/>
            <a:ext cx="2583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tx2"/>
                </a:solidFill>
              </a:rPr>
              <a:t>6 </a:t>
            </a:r>
            <a:r>
              <a:rPr lang="ru-RU" sz="4400" b="1" dirty="0">
                <a:solidFill>
                  <a:schemeClr val="accent1"/>
                </a:solidFill>
                <a:sym typeface="Symbol" pitchFamily="18" charset="2" panose="05050102010706020507"/>
              </a:rPr>
              <a:t></a:t>
            </a:r>
            <a:r>
              <a:rPr lang="ru-RU" sz="4400" b="1" dirty="0">
                <a:solidFill>
                  <a:schemeClr val="tx2"/>
                </a:solidFill>
                <a:sym typeface="Symbol" pitchFamily="18" charset="2" panose="05050102010706020507"/>
              </a:rPr>
              <a:t> 110</a:t>
            </a:r>
            <a:endParaRPr lang="ru-RU" sz="4400" b="1" dirty="0">
              <a:solidFill>
                <a:schemeClr val="tx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95900" y="4320522"/>
            <a:ext cx="2583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tx2"/>
                </a:solidFill>
              </a:rPr>
              <a:t>7 </a:t>
            </a:r>
            <a:r>
              <a:rPr lang="ru-RU" sz="4400" b="1" dirty="0">
                <a:solidFill>
                  <a:schemeClr val="accent1"/>
                </a:solidFill>
                <a:sym typeface="Symbol" pitchFamily="18" charset="2" panose="05050102010706020507"/>
              </a:rPr>
              <a:t></a:t>
            </a:r>
            <a:r>
              <a:rPr lang="ru-RU" sz="4400" b="1" dirty="0">
                <a:solidFill>
                  <a:schemeClr val="tx2"/>
                </a:solidFill>
                <a:sym typeface="Symbol" pitchFamily="18" charset="2" panose="05050102010706020507"/>
              </a:rPr>
              <a:t> 111</a:t>
            </a:r>
            <a:endParaRPr lang="ru-RU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4032" y="336652"/>
            <a:ext cx="10515600" cy="1325563"/>
          </a:xfrm>
        </p:spPr>
        <p:txBody>
          <a:bodyPr/>
          <a:lstStyle/>
          <a:p>
            <a:pPr algn="l"/>
            <a:r>
              <a:rPr lang="ru-RU" dirty="0"/>
              <a:t>ПЕРЕВОД ВОСЬМЕРИЧНЫХ ЧИСЕЛ </a:t>
            </a:r>
            <a:br>
              <a:rPr lang="ru-RU" dirty="0"/>
            </a:br>
            <a:r>
              <a:rPr lang="ru-RU" dirty="0"/>
              <a:t>В ДВОИЧНЫЕ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9468772" y="792383"/>
            <a:ext cx="2419789" cy="4935795"/>
            <a:chOff x="9258864" y="401825"/>
            <a:chExt cx="2583782" cy="5656724"/>
          </a:xfrm>
        </p:grpSpPr>
        <p:sp>
          <p:nvSpPr>
            <p:cNvPr id="13" name="TextBox 12"/>
            <p:cNvSpPr txBox="1"/>
            <p:nvPr/>
          </p:nvSpPr>
          <p:spPr>
            <a:xfrm>
              <a:off x="9258864" y="401825"/>
              <a:ext cx="2583782" cy="881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400" b="1" dirty="0">
                  <a:solidFill>
                    <a:schemeClr val="tx2"/>
                  </a:solidFill>
                </a:rPr>
                <a:t>0</a:t>
              </a:r>
              <a:r>
                <a:rPr lang="ru-RU" sz="4400" b="1" dirty="0">
                  <a:solidFill>
                    <a:srgbClr val="0AB5EC"/>
                  </a:solidFill>
                </a:rPr>
                <a:t> </a:t>
              </a:r>
              <a:r>
                <a:rPr lang="ru-RU" sz="4400" b="1" dirty="0">
                  <a:solidFill>
                    <a:srgbClr val="0AB5EC"/>
                  </a:solidFill>
                  <a:sym typeface="Symbol" pitchFamily="18" charset="2" panose="05050102010706020507"/>
                </a:rPr>
                <a:t> </a:t>
              </a:r>
              <a:r>
                <a:rPr lang="ru-RU" sz="4400" b="1" dirty="0">
                  <a:solidFill>
                    <a:schemeClr val="tx2"/>
                  </a:solidFill>
                  <a:sym typeface="Symbol" pitchFamily="18" charset="2" panose="05050102010706020507"/>
                </a:rPr>
                <a:t>000</a:t>
              </a:r>
              <a:endParaRPr lang="ru-RU" sz="4400" b="1" dirty="0">
                <a:solidFill>
                  <a:schemeClr val="tx2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9258864" y="1075929"/>
              <a:ext cx="2583782" cy="881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400" b="1" dirty="0">
                  <a:solidFill>
                    <a:schemeClr val="tx2"/>
                  </a:solidFill>
                </a:rPr>
                <a:t>1 </a:t>
              </a:r>
              <a:r>
                <a:rPr lang="ru-RU" sz="4400" b="1" dirty="0">
                  <a:solidFill>
                    <a:srgbClr val="0AB5EC"/>
                  </a:solidFill>
                  <a:sym typeface="Symbol" pitchFamily="18" charset="2" panose="05050102010706020507"/>
                </a:rPr>
                <a:t></a:t>
              </a:r>
              <a:r>
                <a:rPr lang="ru-RU" sz="4400" b="1" dirty="0">
                  <a:solidFill>
                    <a:schemeClr val="tx2"/>
                  </a:solidFill>
                  <a:sym typeface="Symbol" pitchFamily="18" charset="2" panose="05050102010706020507"/>
                </a:rPr>
                <a:t> 001</a:t>
              </a:r>
              <a:endParaRPr lang="ru-RU" sz="4400" b="1" dirty="0">
                <a:solidFill>
                  <a:schemeClr val="tx2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258864" y="1727723"/>
              <a:ext cx="2583782" cy="881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400" b="1" dirty="0">
                  <a:solidFill>
                    <a:schemeClr val="tx2"/>
                  </a:solidFill>
                </a:rPr>
                <a:t>2 </a:t>
              </a:r>
              <a:r>
                <a:rPr lang="ru-RU" sz="4400" b="1" dirty="0">
                  <a:solidFill>
                    <a:srgbClr val="0AB5EC"/>
                  </a:solidFill>
                  <a:sym typeface="Symbol" pitchFamily="18" charset="2" panose="05050102010706020507"/>
                </a:rPr>
                <a:t> </a:t>
              </a:r>
              <a:r>
                <a:rPr lang="ru-RU" sz="4400" b="1" dirty="0">
                  <a:solidFill>
                    <a:schemeClr val="tx2"/>
                  </a:solidFill>
                  <a:sym typeface="Symbol" pitchFamily="18" charset="2" panose="05050102010706020507"/>
                </a:rPr>
                <a:t>010</a:t>
              </a:r>
              <a:endParaRPr lang="ru-RU" sz="4400" b="1" dirty="0">
                <a:solidFill>
                  <a:schemeClr val="tx2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258864" y="2434329"/>
              <a:ext cx="2583782" cy="881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400" b="1" dirty="0">
                  <a:solidFill>
                    <a:schemeClr val="tx2"/>
                  </a:solidFill>
                </a:rPr>
                <a:t>3 </a:t>
              </a:r>
              <a:r>
                <a:rPr lang="ru-RU" sz="4400" b="1" dirty="0">
                  <a:solidFill>
                    <a:srgbClr val="0AB5EC"/>
                  </a:solidFill>
                  <a:sym typeface="Symbol" pitchFamily="18" charset="2" panose="05050102010706020507"/>
                </a:rPr>
                <a:t></a:t>
              </a:r>
              <a:r>
                <a:rPr lang="ru-RU" sz="4400" b="1" dirty="0">
                  <a:solidFill>
                    <a:schemeClr val="tx2"/>
                  </a:solidFill>
                  <a:sym typeface="Symbol" pitchFamily="18" charset="2" panose="05050102010706020507"/>
                </a:rPr>
                <a:t> 011</a:t>
              </a:r>
              <a:endParaRPr lang="ru-RU" sz="4400" b="1" dirty="0">
                <a:solidFill>
                  <a:schemeClr val="tx2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258864" y="3144217"/>
              <a:ext cx="2583782" cy="881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400" b="1" dirty="0">
                  <a:solidFill>
                    <a:schemeClr val="tx2"/>
                  </a:solidFill>
                </a:rPr>
                <a:t>4 </a:t>
              </a:r>
              <a:r>
                <a:rPr lang="ru-RU" sz="4400" b="1" dirty="0">
                  <a:solidFill>
                    <a:srgbClr val="0AB5EC"/>
                  </a:solidFill>
                  <a:sym typeface="Symbol" pitchFamily="18" charset="2" panose="05050102010706020507"/>
                </a:rPr>
                <a:t></a:t>
              </a:r>
              <a:r>
                <a:rPr lang="ru-RU" sz="4400" b="1" dirty="0">
                  <a:solidFill>
                    <a:schemeClr val="tx2"/>
                  </a:solidFill>
                  <a:sym typeface="Symbol" pitchFamily="18" charset="2" panose="05050102010706020507"/>
                </a:rPr>
                <a:t> 100</a:t>
              </a:r>
              <a:endParaRPr lang="ru-RU" sz="4400" b="1" dirty="0">
                <a:solidFill>
                  <a:schemeClr val="tx2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9258864" y="3818321"/>
              <a:ext cx="2583782" cy="881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400" b="1" dirty="0">
                  <a:solidFill>
                    <a:schemeClr val="tx2"/>
                  </a:solidFill>
                </a:rPr>
                <a:t>5 </a:t>
              </a:r>
              <a:r>
                <a:rPr lang="ru-RU" sz="4400" b="1" dirty="0">
                  <a:solidFill>
                    <a:srgbClr val="0AB5EC"/>
                  </a:solidFill>
                  <a:sym typeface="Symbol" pitchFamily="18" charset="2" panose="05050102010706020507"/>
                </a:rPr>
                <a:t></a:t>
              </a:r>
              <a:r>
                <a:rPr lang="ru-RU" sz="4400" b="1" dirty="0">
                  <a:solidFill>
                    <a:schemeClr val="tx2"/>
                  </a:solidFill>
                  <a:sym typeface="Symbol" pitchFamily="18" charset="2" panose="05050102010706020507"/>
                </a:rPr>
                <a:t> 101</a:t>
              </a:r>
              <a:endParaRPr lang="ru-RU" sz="4400" b="1" dirty="0">
                <a:solidFill>
                  <a:schemeClr val="tx2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258864" y="4470115"/>
              <a:ext cx="2583782" cy="881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400" b="1" dirty="0">
                  <a:solidFill>
                    <a:schemeClr val="tx2"/>
                  </a:solidFill>
                </a:rPr>
                <a:t>6 </a:t>
              </a:r>
              <a:r>
                <a:rPr lang="ru-RU" sz="4400" b="1" dirty="0">
                  <a:solidFill>
                    <a:srgbClr val="0AB5EC"/>
                  </a:solidFill>
                  <a:sym typeface="Symbol" pitchFamily="18" charset="2" panose="05050102010706020507"/>
                </a:rPr>
                <a:t></a:t>
              </a:r>
              <a:r>
                <a:rPr lang="ru-RU" sz="4400" b="1" dirty="0">
                  <a:solidFill>
                    <a:schemeClr val="tx2"/>
                  </a:solidFill>
                  <a:sym typeface="Symbol" pitchFamily="18" charset="2" panose="05050102010706020507"/>
                </a:rPr>
                <a:t> 110</a:t>
              </a:r>
              <a:endParaRPr lang="ru-RU" sz="4400" b="1" dirty="0">
                <a:solidFill>
                  <a:schemeClr val="tx2"/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258864" y="5176722"/>
              <a:ext cx="2583782" cy="881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400" b="1" dirty="0">
                  <a:solidFill>
                    <a:schemeClr val="tx2"/>
                  </a:solidFill>
                </a:rPr>
                <a:t>7 </a:t>
              </a:r>
              <a:r>
                <a:rPr lang="ru-RU" sz="4400" b="1" dirty="0">
                  <a:solidFill>
                    <a:srgbClr val="0AB5EC"/>
                  </a:solidFill>
                  <a:sym typeface="Symbol" pitchFamily="18" charset="2" panose="05050102010706020507"/>
                </a:rPr>
                <a:t></a:t>
              </a:r>
              <a:r>
                <a:rPr lang="ru-RU" sz="4400" b="1" dirty="0">
                  <a:solidFill>
                    <a:schemeClr val="tx2"/>
                  </a:solidFill>
                  <a:sym typeface="Symbol" pitchFamily="18" charset="2" panose="05050102010706020507"/>
                </a:rPr>
                <a:t> 111</a:t>
              </a:r>
              <a:endParaRPr lang="ru-RU" sz="44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1106905" y="2005530"/>
            <a:ext cx="49249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dirty="0">
                <a:solidFill>
                  <a:schemeClr val="tx2"/>
                </a:solidFill>
              </a:rPr>
              <a:t>426</a:t>
            </a:r>
            <a:r>
              <a:rPr lang="ru-RU" sz="8000" baseline="-25000" dirty="0">
                <a:solidFill>
                  <a:schemeClr val="tx2"/>
                </a:solidFill>
              </a:rPr>
              <a:t>8</a:t>
            </a:r>
            <a:endParaRPr lang="ru-RU" sz="8000" dirty="0">
              <a:solidFill>
                <a:schemeClr val="tx2"/>
              </a:solidFill>
            </a:endParaRPr>
          </a:p>
        </p:txBody>
      </p:sp>
      <p:cxnSp>
        <p:nvCxnSpPr>
          <p:cNvPr id="22" name="Прямая со стрелкой 21"/>
          <p:cNvCxnSpPr>
            <a:cxnSpLocks/>
          </p:cNvCxnSpPr>
          <p:nvPr/>
        </p:nvCxnSpPr>
        <p:spPr>
          <a:xfrm flipH="1">
            <a:off x="1828800" y="3031958"/>
            <a:ext cx="1058779" cy="797731"/>
          </a:xfrm>
          <a:prstGeom prst="straightConnector1">
            <a:avLst/>
          </a:prstGeom>
          <a:ln w="57150">
            <a:solidFill>
              <a:srgbClr val="0AB5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cxnSpLocks/>
          </p:cNvCxnSpPr>
          <p:nvPr/>
        </p:nvCxnSpPr>
        <p:spPr>
          <a:xfrm>
            <a:off x="3376864" y="3158311"/>
            <a:ext cx="0" cy="671378"/>
          </a:xfrm>
          <a:prstGeom prst="straightConnector1">
            <a:avLst/>
          </a:prstGeom>
          <a:ln w="57150">
            <a:solidFill>
              <a:srgbClr val="0AB5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cxnSpLocks/>
          </p:cNvCxnSpPr>
          <p:nvPr/>
        </p:nvCxnSpPr>
        <p:spPr>
          <a:xfrm>
            <a:off x="3893220" y="3085745"/>
            <a:ext cx="849228" cy="695078"/>
          </a:xfrm>
          <a:prstGeom prst="straightConnector1">
            <a:avLst/>
          </a:prstGeom>
          <a:ln w="57150">
            <a:solidFill>
              <a:srgbClr val="0AB5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451813" y="3624570"/>
            <a:ext cx="16162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chemeClr val="tx2"/>
                </a:solidFill>
              </a:rPr>
              <a:t>100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806252" y="3617458"/>
            <a:ext cx="16162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chemeClr val="tx2"/>
                </a:solidFill>
              </a:rPr>
              <a:t>010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099872" y="3614410"/>
            <a:ext cx="16162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chemeClr val="tx2"/>
                </a:solidFill>
              </a:rPr>
              <a:t>110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451813" y="5014966"/>
            <a:ext cx="80210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chemeClr val="tx2"/>
                </a:solidFill>
              </a:rPr>
              <a:t>426</a:t>
            </a:r>
            <a:r>
              <a:rPr lang="ru-RU" sz="5400" baseline="-25000" dirty="0">
                <a:solidFill>
                  <a:schemeClr val="tx2"/>
                </a:solidFill>
              </a:rPr>
              <a:t>8</a:t>
            </a:r>
            <a:r>
              <a:rPr lang="ru-RU" sz="5400" dirty="0">
                <a:solidFill>
                  <a:schemeClr val="tx2"/>
                </a:solidFill>
              </a:rPr>
              <a:t>=100010110</a:t>
            </a:r>
            <a:r>
              <a:rPr lang="ru-RU" sz="5400" baseline="-25000" dirty="0">
                <a:solidFill>
                  <a:schemeClr val="tx2"/>
                </a:solidFill>
              </a:rPr>
              <a:t>2</a:t>
            </a:r>
            <a:endParaRPr lang="ru-RU" sz="5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/>
              <a:t>ПЕРЕВОД ДВОИЧНЫХ ЧИСЕЛ </a:t>
            </a:r>
            <a:br>
              <a:rPr lang="ru-RU" dirty="0"/>
            </a:br>
            <a:r>
              <a:rPr lang="ru-RU" dirty="0"/>
              <a:t>В ВОСЬМЕРИЧНЫЕ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34493" y="2472928"/>
            <a:ext cx="601579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800" dirty="0">
                <a:solidFill>
                  <a:schemeClr val="tx2"/>
                </a:solidFill>
              </a:rPr>
              <a:t>1101011110101</a:t>
            </a:r>
            <a:r>
              <a:rPr lang="ru-RU" sz="5800" baseline="-25000" dirty="0">
                <a:solidFill>
                  <a:schemeClr val="tx2"/>
                </a:solidFill>
              </a:rPr>
              <a:t>2</a:t>
            </a:r>
            <a:endParaRPr lang="ru-RU" sz="5800" dirty="0">
              <a:solidFill>
                <a:schemeClr val="tx2"/>
              </a:solidFill>
            </a:endParaRPr>
          </a:p>
        </p:txBody>
      </p:sp>
      <p:sp>
        <p:nvSpPr>
          <p:cNvPr id="3" name="Правая круглая скобка 2"/>
          <p:cNvSpPr/>
          <p:nvPr/>
        </p:nvSpPr>
        <p:spPr>
          <a:xfrm rot="5400000">
            <a:off x="6574209" y="2918425"/>
            <a:ext cx="246739" cy="966349"/>
          </a:xfrm>
          <a:prstGeom prst="rightBracket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21" name="Правая круглая скобка 20"/>
          <p:cNvSpPr/>
          <p:nvPr/>
        </p:nvSpPr>
        <p:spPr>
          <a:xfrm rot="5400000">
            <a:off x="5351813" y="2900236"/>
            <a:ext cx="246739" cy="966349"/>
          </a:xfrm>
          <a:prstGeom prst="rightBracket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22" name="Правая круглая скобка 21"/>
          <p:cNvSpPr/>
          <p:nvPr/>
        </p:nvSpPr>
        <p:spPr>
          <a:xfrm rot="5400000">
            <a:off x="4257440" y="2918425"/>
            <a:ext cx="246739" cy="966349"/>
          </a:xfrm>
          <a:prstGeom prst="rightBracket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23" name="Правая круглая скобка 22"/>
          <p:cNvSpPr/>
          <p:nvPr/>
        </p:nvSpPr>
        <p:spPr>
          <a:xfrm rot="5400000">
            <a:off x="3099056" y="2918425"/>
            <a:ext cx="246739" cy="966349"/>
          </a:xfrm>
          <a:prstGeom prst="rightBracket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24" name="Правая круглая скобка 23"/>
          <p:cNvSpPr/>
          <p:nvPr/>
        </p:nvSpPr>
        <p:spPr>
          <a:xfrm rot="5400000">
            <a:off x="1972678" y="2918426"/>
            <a:ext cx="246739" cy="966349"/>
          </a:xfrm>
          <a:prstGeom prst="rightBracket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37826" y="3467972"/>
            <a:ext cx="8120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chemeClr val="tx2"/>
                </a:solidFill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73505" y="3466826"/>
            <a:ext cx="8120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chemeClr val="tx2"/>
                </a:solidFill>
              </a:rPr>
              <a:t>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947470" y="3474143"/>
            <a:ext cx="8120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806571" y="3468200"/>
            <a:ext cx="8120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chemeClr val="tx2"/>
                </a:solidFill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729903" y="3458588"/>
            <a:ext cx="8120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98623" y="5094323"/>
            <a:ext cx="92503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chemeClr val="tx2"/>
                </a:solidFill>
              </a:rPr>
              <a:t>1101011110101</a:t>
            </a:r>
            <a:r>
              <a:rPr lang="ru-RU" sz="6000" baseline="-25000" dirty="0">
                <a:solidFill>
                  <a:schemeClr val="tx2"/>
                </a:solidFill>
              </a:rPr>
              <a:t>2</a:t>
            </a:r>
            <a:r>
              <a:rPr lang="ru-RU" sz="6000" dirty="0">
                <a:solidFill>
                  <a:schemeClr val="tx2"/>
                </a:solidFill>
              </a:rPr>
              <a:t>= 15365</a:t>
            </a:r>
            <a:r>
              <a:rPr lang="ru-RU" sz="6000" baseline="-25000" dirty="0">
                <a:solidFill>
                  <a:schemeClr val="tx2"/>
                </a:solidFill>
              </a:rPr>
              <a:t>8</a:t>
            </a:r>
            <a:endParaRPr lang="ru-RU" sz="6000" dirty="0">
              <a:solidFill>
                <a:schemeClr val="tx2"/>
              </a:solidFill>
            </a:endParaRPr>
          </a:p>
        </p:txBody>
      </p:sp>
      <p:grpSp>
        <p:nvGrpSpPr>
          <p:cNvPr id="30" name="Группа 29"/>
          <p:cNvGrpSpPr/>
          <p:nvPr/>
        </p:nvGrpSpPr>
        <p:grpSpPr>
          <a:xfrm>
            <a:off x="9468772" y="792383"/>
            <a:ext cx="2419789" cy="4935795"/>
            <a:chOff x="9258864" y="401825"/>
            <a:chExt cx="2583782" cy="5656724"/>
          </a:xfrm>
        </p:grpSpPr>
        <p:sp>
          <p:nvSpPr>
            <p:cNvPr id="31" name="TextBox 30"/>
            <p:cNvSpPr txBox="1"/>
            <p:nvPr/>
          </p:nvSpPr>
          <p:spPr>
            <a:xfrm>
              <a:off x="9258864" y="401825"/>
              <a:ext cx="2583782" cy="881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400" b="1" dirty="0">
                  <a:solidFill>
                    <a:schemeClr val="tx2"/>
                  </a:solidFill>
                </a:rPr>
                <a:t>0</a:t>
              </a:r>
              <a:r>
                <a:rPr lang="ru-RU" sz="4400" b="1" dirty="0">
                  <a:solidFill>
                    <a:srgbClr val="0AB5EC"/>
                  </a:solidFill>
                </a:rPr>
                <a:t> </a:t>
              </a:r>
              <a:r>
                <a:rPr lang="ru-RU" sz="4400" b="1" dirty="0">
                  <a:solidFill>
                    <a:srgbClr val="0AB5EC"/>
                  </a:solidFill>
                  <a:sym typeface="Symbol" pitchFamily="18" charset="2" panose="05050102010706020507"/>
                </a:rPr>
                <a:t> </a:t>
              </a:r>
              <a:r>
                <a:rPr lang="ru-RU" sz="4400" b="1" dirty="0">
                  <a:solidFill>
                    <a:schemeClr val="tx2"/>
                  </a:solidFill>
                  <a:sym typeface="Symbol" pitchFamily="18" charset="2" panose="05050102010706020507"/>
                </a:rPr>
                <a:t>000</a:t>
              </a:r>
              <a:endParaRPr lang="ru-RU" sz="4400" b="1" dirty="0">
                <a:solidFill>
                  <a:schemeClr val="tx2"/>
                </a:solidFill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9258864" y="1075929"/>
              <a:ext cx="2583782" cy="881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400" b="1" dirty="0">
                  <a:solidFill>
                    <a:schemeClr val="tx2"/>
                  </a:solidFill>
                </a:rPr>
                <a:t>1 </a:t>
              </a:r>
              <a:r>
                <a:rPr lang="ru-RU" sz="4400" b="1" dirty="0">
                  <a:solidFill>
                    <a:srgbClr val="0AB5EC"/>
                  </a:solidFill>
                  <a:sym typeface="Symbol" pitchFamily="18" charset="2" panose="05050102010706020507"/>
                </a:rPr>
                <a:t></a:t>
              </a:r>
              <a:r>
                <a:rPr lang="ru-RU" sz="4400" b="1" dirty="0">
                  <a:solidFill>
                    <a:schemeClr val="tx2"/>
                  </a:solidFill>
                  <a:sym typeface="Symbol" pitchFamily="18" charset="2" panose="05050102010706020507"/>
                </a:rPr>
                <a:t> 001</a:t>
              </a:r>
              <a:endParaRPr lang="ru-RU" sz="4400" b="1" dirty="0">
                <a:solidFill>
                  <a:schemeClr val="tx2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9258864" y="1727723"/>
              <a:ext cx="2583782" cy="881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400" b="1" dirty="0">
                  <a:solidFill>
                    <a:schemeClr val="tx2"/>
                  </a:solidFill>
                </a:rPr>
                <a:t>2 </a:t>
              </a:r>
              <a:r>
                <a:rPr lang="ru-RU" sz="4400" b="1" dirty="0">
                  <a:solidFill>
                    <a:srgbClr val="0AB5EC"/>
                  </a:solidFill>
                  <a:sym typeface="Symbol" pitchFamily="18" charset="2" panose="05050102010706020507"/>
                </a:rPr>
                <a:t> </a:t>
              </a:r>
              <a:r>
                <a:rPr lang="ru-RU" sz="4400" b="1" dirty="0">
                  <a:solidFill>
                    <a:schemeClr val="tx2"/>
                  </a:solidFill>
                  <a:sym typeface="Symbol" pitchFamily="18" charset="2" panose="05050102010706020507"/>
                </a:rPr>
                <a:t>010</a:t>
              </a:r>
              <a:endParaRPr lang="ru-RU" sz="4400" b="1" dirty="0">
                <a:solidFill>
                  <a:schemeClr val="tx2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9258864" y="2434329"/>
              <a:ext cx="2583782" cy="881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400" b="1" dirty="0">
                  <a:solidFill>
                    <a:schemeClr val="tx2"/>
                  </a:solidFill>
                </a:rPr>
                <a:t>3 </a:t>
              </a:r>
              <a:r>
                <a:rPr lang="ru-RU" sz="4400" b="1" dirty="0">
                  <a:solidFill>
                    <a:srgbClr val="0AB5EC"/>
                  </a:solidFill>
                  <a:sym typeface="Symbol" pitchFamily="18" charset="2" panose="05050102010706020507"/>
                </a:rPr>
                <a:t></a:t>
              </a:r>
              <a:r>
                <a:rPr lang="ru-RU" sz="4400" b="1" dirty="0">
                  <a:solidFill>
                    <a:schemeClr val="tx2"/>
                  </a:solidFill>
                  <a:sym typeface="Symbol" pitchFamily="18" charset="2" panose="05050102010706020507"/>
                </a:rPr>
                <a:t> 011</a:t>
              </a:r>
              <a:endParaRPr lang="ru-RU" sz="4400" b="1" dirty="0">
                <a:solidFill>
                  <a:schemeClr val="tx2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258864" y="3144217"/>
              <a:ext cx="2583782" cy="881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400" b="1" dirty="0">
                  <a:solidFill>
                    <a:schemeClr val="tx2"/>
                  </a:solidFill>
                </a:rPr>
                <a:t>4 </a:t>
              </a:r>
              <a:r>
                <a:rPr lang="ru-RU" sz="4400" b="1" dirty="0">
                  <a:solidFill>
                    <a:srgbClr val="0AB5EC"/>
                  </a:solidFill>
                  <a:sym typeface="Symbol" pitchFamily="18" charset="2" panose="05050102010706020507"/>
                </a:rPr>
                <a:t></a:t>
              </a:r>
              <a:r>
                <a:rPr lang="ru-RU" sz="4400" b="1" dirty="0">
                  <a:solidFill>
                    <a:schemeClr val="tx2"/>
                  </a:solidFill>
                  <a:sym typeface="Symbol" pitchFamily="18" charset="2" panose="05050102010706020507"/>
                </a:rPr>
                <a:t> 100</a:t>
              </a:r>
              <a:endParaRPr lang="ru-RU" sz="4400" b="1" dirty="0">
                <a:solidFill>
                  <a:schemeClr val="tx2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9258864" y="3818321"/>
              <a:ext cx="2583782" cy="881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400" b="1" dirty="0">
                  <a:solidFill>
                    <a:schemeClr val="tx2"/>
                  </a:solidFill>
                </a:rPr>
                <a:t>5 </a:t>
              </a:r>
              <a:r>
                <a:rPr lang="ru-RU" sz="4400" b="1" dirty="0">
                  <a:solidFill>
                    <a:srgbClr val="0AB5EC"/>
                  </a:solidFill>
                  <a:sym typeface="Symbol" pitchFamily="18" charset="2" panose="05050102010706020507"/>
                </a:rPr>
                <a:t></a:t>
              </a:r>
              <a:r>
                <a:rPr lang="ru-RU" sz="4400" b="1" dirty="0">
                  <a:solidFill>
                    <a:schemeClr val="tx2"/>
                  </a:solidFill>
                  <a:sym typeface="Symbol" pitchFamily="18" charset="2" panose="05050102010706020507"/>
                </a:rPr>
                <a:t> 101</a:t>
              </a:r>
              <a:endParaRPr lang="ru-RU" sz="4400" b="1" dirty="0">
                <a:solidFill>
                  <a:schemeClr val="tx2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9258864" y="4470115"/>
              <a:ext cx="2583782" cy="881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400" b="1" dirty="0">
                  <a:solidFill>
                    <a:schemeClr val="tx2"/>
                  </a:solidFill>
                </a:rPr>
                <a:t>6 </a:t>
              </a:r>
              <a:r>
                <a:rPr lang="ru-RU" sz="4400" b="1" dirty="0">
                  <a:solidFill>
                    <a:srgbClr val="0AB5EC"/>
                  </a:solidFill>
                  <a:sym typeface="Symbol" pitchFamily="18" charset="2" panose="05050102010706020507"/>
                </a:rPr>
                <a:t></a:t>
              </a:r>
              <a:r>
                <a:rPr lang="ru-RU" sz="4400" b="1" dirty="0">
                  <a:solidFill>
                    <a:schemeClr val="tx2"/>
                  </a:solidFill>
                  <a:sym typeface="Symbol" pitchFamily="18" charset="2" panose="05050102010706020507"/>
                </a:rPr>
                <a:t> 110</a:t>
              </a:r>
              <a:endParaRPr lang="ru-RU" sz="4400" b="1" dirty="0">
                <a:solidFill>
                  <a:schemeClr val="tx2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9258864" y="5176722"/>
              <a:ext cx="2583782" cy="881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4400" b="1" dirty="0">
                  <a:solidFill>
                    <a:schemeClr val="tx2"/>
                  </a:solidFill>
                </a:rPr>
                <a:t>7 </a:t>
              </a:r>
              <a:r>
                <a:rPr lang="ru-RU" sz="4400" b="1" dirty="0">
                  <a:solidFill>
                    <a:srgbClr val="0AB5EC"/>
                  </a:solidFill>
                  <a:sym typeface="Symbol" pitchFamily="18" charset="2" panose="05050102010706020507"/>
                </a:rPr>
                <a:t></a:t>
              </a:r>
              <a:r>
                <a:rPr lang="ru-RU" sz="4400" b="1" dirty="0">
                  <a:solidFill>
                    <a:schemeClr val="tx2"/>
                  </a:solidFill>
                  <a:sym typeface="Symbol" pitchFamily="18" charset="2" panose="05050102010706020507"/>
                </a:rPr>
                <a:t> 111</a:t>
              </a:r>
              <a:endParaRPr lang="ru-RU" sz="4400" b="1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 animBg="1"/>
      <p:bldP spid="22" grpId="0" animBg="1"/>
      <p:bldP spid="23" grpId="0" animBg="1"/>
      <p:bldP spid="24" grpId="0" animBg="1"/>
      <p:bldP spid="5" grpId="0"/>
      <p:bldP spid="25" grpId="0"/>
      <p:bldP spid="26" grpId="0"/>
      <p:bldP spid="27" grpId="0"/>
      <p:bldP spid="28" grpId="0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1945" y="35216"/>
            <a:ext cx="10858993" cy="1325563"/>
          </a:xfrm>
        </p:spPr>
        <p:txBody>
          <a:bodyPr>
            <a:normAutofit fontScale="90000"/>
          </a:bodyPr>
          <a:lstStyle/>
          <a:p>
            <a:pPr algn="l"/>
            <a:r>
              <a:rPr lang="ru-RU" sz="4400" dirty="0">
                <a:ea typeface="+mn-ea"/>
                <a:cs typeface="Arial" pitchFamily="34" charset="0" panose="020B0604020202020204"/>
              </a:rPr>
              <a:t>СИСТЕМА СЧИСЛЕНИЯ С ОСНОВАНИЕМ </a:t>
            </a:r>
            <a:r>
              <a:rPr lang="ru-RU" sz="7200" dirty="0">
                <a:ea typeface="+mn-ea"/>
                <a:cs typeface="Arial" pitchFamily="34" charset="0" panose="020B0604020202020204"/>
              </a:rPr>
              <a:t>16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Основание: </a:t>
            </a:r>
            <a:r>
              <a:rPr lang="ru-RU" b="1" dirty="0"/>
              <a:t>16</a:t>
            </a:r>
          </a:p>
          <a:p>
            <a:r>
              <a:rPr lang="ru-RU" dirty="0"/>
              <a:t>Алфавит: </a:t>
            </a:r>
            <a:r>
              <a:rPr lang="ru-RU" b="1" dirty="0"/>
              <a:t>0, 1, </a:t>
            </a:r>
            <a:r>
              <a:rPr lang="en-US" b="1" dirty="0"/>
              <a:t>…, </a:t>
            </a:r>
            <a:r>
              <a:rPr lang="ru-RU" b="1" dirty="0"/>
              <a:t>9, А, В, С, </a:t>
            </a:r>
            <a:r>
              <a:rPr lang="en-US" b="1" dirty="0"/>
              <a:t>D, E, F</a:t>
            </a:r>
          </a:p>
          <a:p>
            <a:r>
              <a:rPr lang="ru-RU" dirty="0"/>
              <a:t>Базис: </a:t>
            </a:r>
            <a:r>
              <a:rPr lang="en-US" b="1" dirty="0"/>
              <a:t>1</a:t>
            </a:r>
            <a:r>
              <a:rPr lang="ru-RU" b="1" i="1" dirty="0"/>
              <a:t>, </a:t>
            </a:r>
            <a:r>
              <a:rPr lang="ru-RU" b="1" dirty="0"/>
              <a:t>16, 16</a:t>
            </a:r>
            <a:r>
              <a:rPr lang="en-US" b="1" baseline="30000" dirty="0"/>
              <a:t>2</a:t>
            </a:r>
            <a:r>
              <a:rPr lang="ru-RU" b="1" dirty="0"/>
              <a:t>, 16</a:t>
            </a:r>
            <a:r>
              <a:rPr lang="en-US" b="1" baseline="30000" dirty="0"/>
              <a:t>3</a:t>
            </a:r>
            <a:r>
              <a:rPr lang="ru-RU" b="1" dirty="0"/>
              <a:t>, … </a:t>
            </a:r>
          </a:p>
          <a:p>
            <a:r>
              <a:rPr lang="ru-RU" dirty="0"/>
              <a:t>Название: </a:t>
            </a:r>
            <a:r>
              <a:rPr lang="ru-RU" b="1" dirty="0"/>
              <a:t>шестнадцатеричная</a:t>
            </a:r>
          </a:p>
          <a:p>
            <a:pPr>
              <a:spcBef>
                <a:spcPct val="50000"/>
              </a:spcBef>
            </a:pPr>
            <a:r>
              <a:rPr lang="ru-RU" altLang="ru-RU" b="1" dirty="0"/>
              <a:t>Шестнадцатеричная </a:t>
            </a:r>
            <a:r>
              <a:rPr lang="ru-RU" altLang="ru-RU" dirty="0"/>
              <a:t>– шестнадцать единиц одного разряда составляют одну единицу старшего разряда.</a:t>
            </a:r>
          </a:p>
          <a:p>
            <a:pPr>
              <a:spcBef>
                <a:spcPct val="50000"/>
              </a:spcBef>
            </a:pPr>
            <a:r>
              <a:rPr lang="ru-RU" altLang="ru-RU" b="1" dirty="0"/>
              <a:t>Позиционная</a:t>
            </a:r>
            <a:r>
              <a:rPr lang="ru-RU" altLang="ru-RU" dirty="0"/>
              <a:t> – одна и та же цифра получает разные количественные значения в зависимости от позиции, которую она занимает в записи числа.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6966904" y="1211529"/>
            <a:ext cx="4438273" cy="23959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28073" y="1624036"/>
            <a:ext cx="5514079" cy="1938992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</a:rPr>
              <a:t>Используйте веса шестнадцатеричных разрядов при переводе шестнадцатеричных чисел в десятичную систему счисления!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928073" y="3960559"/>
            <a:ext cx="2200847" cy="2115495"/>
          </a:xfrm>
          <a:prstGeom prst="rect">
            <a:avLst/>
          </a:prstGeom>
        </p:spPr>
      </p:pic>
      <p:sp>
        <p:nvSpPr>
          <p:cNvPr id="10" name="Заголовок 1"/>
          <p:cNvSpPr txBox="1"/>
          <p:nvPr/>
        </p:nvSpPr>
        <p:spPr>
          <a:xfrm>
            <a:off x="844678" y="168232"/>
            <a:ext cx="1085899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just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bg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ПЕРЕВОД А</a:t>
            </a:r>
            <a:r>
              <a:rPr lang="ru-RU" baseline="-25000" dirty="0"/>
              <a:t>16</a:t>
            </a:r>
            <a:r>
              <a:rPr lang="ru-RU" dirty="0"/>
              <a:t> </a:t>
            </a:r>
            <a:r>
              <a:rPr lang="ru-RU" dirty="0">
                <a:sym typeface="Symbol" pitchFamily="18" charset="2" panose="05050102010706020507"/>
              </a:rPr>
              <a:t></a:t>
            </a:r>
            <a:r>
              <a:rPr lang="ru-RU" dirty="0"/>
              <a:t> А</a:t>
            </a:r>
            <a:r>
              <a:rPr lang="ru-RU" baseline="-25000" dirty="0"/>
              <a:t>10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053135" y="4847430"/>
            <a:ext cx="8138865" cy="107298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691437" y="1719204"/>
            <a:ext cx="3514725" cy="2486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ChangeArrowheads="1"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altLang="ru-RU" sz="4400" dirty="0"/>
              <a:t>ПЕРЕВОД ДЕСЯТИЧНОГО ЧИСЛА </a:t>
            </a:r>
            <a:br>
              <a:rPr lang="ru-RU" altLang="ru-RU" sz="4400" dirty="0"/>
            </a:br>
            <a:r>
              <a:rPr lang="ru-RU" altLang="ru-RU" sz="4400" dirty="0"/>
              <a:t>В ШЕСТНАДЦАТЕРИЧНУЮ СИСТЕМУ СЧИСЛЕНИЯ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1946" y="2223247"/>
            <a:ext cx="10858994" cy="4222424"/>
          </a:xfrm>
        </p:spPr>
        <p:txBody>
          <a:bodyPr/>
          <a:lstStyle/>
          <a:p>
            <a:pPr marL="514350" indent="-514350">
              <a:lnSpc>
                <a:spcPct val="80000"/>
              </a:lnSpc>
              <a:spcBef>
                <a:spcPct val="30000"/>
              </a:spcBef>
              <a:buFont typeface="+mj-lt"/>
              <a:buAutoNum type="arabicParenR"/>
            </a:pPr>
            <a:r>
              <a:rPr lang="ru-RU" altLang="ru-RU" dirty="0"/>
              <a:t>последовательно выполняйте деление исходного десятичного числа и получаемых целых частных на 16 до тех пор, пока не получится частное, равное нулю</a:t>
            </a:r>
          </a:p>
          <a:p>
            <a:pPr marL="514350" indent="-514350">
              <a:lnSpc>
                <a:spcPct val="80000"/>
              </a:lnSpc>
              <a:spcBef>
                <a:spcPct val="30000"/>
              </a:spcBef>
              <a:buFont typeface="+mj-lt"/>
              <a:buAutoNum type="arabicParenR"/>
            </a:pPr>
            <a:r>
              <a:rPr lang="ru-RU" altLang="ru-RU" dirty="0"/>
              <a:t>образуйте запись исходного десятичного числа в шестнадцатеричной системе счисления, выписав поочередно все полученные остатки, начиная с последнего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36495" y="357637"/>
            <a:ext cx="10515600" cy="1325562"/>
          </a:xfrm>
        </p:spPr>
        <p:txBody>
          <a:bodyPr>
            <a:normAutofit/>
          </a:bodyPr>
          <a:lstStyle/>
          <a:p>
            <a:pPr algn="l"/>
            <a:r>
              <a:rPr lang="ru-RU" sz="4000" b="1" dirty="0">
                <a:ea typeface="+mn-ea"/>
                <a:cs typeface="Arial" pitchFamily="34" charset="0" panose="020B0604020202020204"/>
              </a:rPr>
              <a:t>ДЕЛЕНИЕ НА 16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91439" y="1893311"/>
            <a:ext cx="11159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tx2"/>
                </a:solidFill>
              </a:rPr>
              <a:t>635</a:t>
            </a:r>
            <a:endParaRPr lang="ru-RU" dirty="0">
              <a:solidFill>
                <a:schemeClr val="tx2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5996185" y="2027915"/>
            <a:ext cx="887203" cy="1052512"/>
            <a:chOff x="2245895" y="1690688"/>
            <a:chExt cx="887203" cy="1052512"/>
          </a:xfrm>
        </p:grpSpPr>
        <p:cxnSp>
          <p:nvCxnSpPr>
            <p:cNvPr id="5" name="Прямая соединительная линия 4"/>
            <p:cNvCxnSpPr>
              <a:cxnSpLocks/>
            </p:cNvCxnSpPr>
            <p:nvPr/>
          </p:nvCxnSpPr>
          <p:spPr>
            <a:xfrm>
              <a:off x="2245895" y="1690688"/>
              <a:ext cx="11154" cy="1052512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/>
            <p:cNvCxnSpPr>
              <a:cxnSpLocks/>
            </p:cNvCxnSpPr>
            <p:nvPr/>
          </p:nvCxnSpPr>
          <p:spPr>
            <a:xfrm rot="16200000">
              <a:off x="2695074" y="1802982"/>
              <a:ext cx="0" cy="876049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5948436" y="1852032"/>
            <a:ext cx="8711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tx2"/>
                </a:solidFill>
              </a:rPr>
              <a:t>16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78353" y="2432811"/>
            <a:ext cx="8613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tx2"/>
                </a:solidFill>
              </a:rPr>
              <a:t>3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891439" y="2400147"/>
            <a:ext cx="110123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tx2"/>
                </a:solidFill>
              </a:rPr>
              <a:t>48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14" name="Прямая соединительная линия 13"/>
          <p:cNvCxnSpPr>
            <a:cxnSpLocks/>
          </p:cNvCxnSpPr>
          <p:nvPr/>
        </p:nvCxnSpPr>
        <p:spPr>
          <a:xfrm>
            <a:off x="4853107" y="2554171"/>
            <a:ext cx="229866" cy="1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>
            <a:cxnSpLocks/>
          </p:cNvCxnSpPr>
          <p:nvPr/>
        </p:nvCxnSpPr>
        <p:spPr>
          <a:xfrm>
            <a:off x="4911286" y="3080427"/>
            <a:ext cx="689810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766208" y="2921927"/>
            <a:ext cx="130492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tx2"/>
                </a:solidFill>
              </a:rPr>
              <a:t>155</a:t>
            </a:r>
            <a:endParaRPr lang="ru-RU" dirty="0">
              <a:solidFill>
                <a:schemeClr val="tx2"/>
              </a:solidFill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6978076" y="2662752"/>
            <a:ext cx="887203" cy="1052512"/>
            <a:chOff x="2245895" y="1690688"/>
            <a:chExt cx="887203" cy="1052512"/>
          </a:xfrm>
        </p:grpSpPr>
        <p:cxnSp>
          <p:nvCxnSpPr>
            <p:cNvPr id="22" name="Прямая соединительная линия 21"/>
            <p:cNvCxnSpPr>
              <a:cxnSpLocks/>
            </p:cNvCxnSpPr>
            <p:nvPr/>
          </p:nvCxnSpPr>
          <p:spPr>
            <a:xfrm>
              <a:off x="2245895" y="1690688"/>
              <a:ext cx="11154" cy="1052512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>
              <a:cxnSpLocks/>
            </p:cNvCxnSpPr>
            <p:nvPr/>
          </p:nvCxnSpPr>
          <p:spPr>
            <a:xfrm rot="16200000">
              <a:off x="2695074" y="1802982"/>
              <a:ext cx="0" cy="876049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7025012" y="2443798"/>
            <a:ext cx="8711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tx2"/>
                </a:solidFill>
              </a:rPr>
              <a:t>16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142908" y="3124432"/>
            <a:ext cx="8711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tx2"/>
                </a:solidFill>
              </a:rPr>
              <a:t>2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230108" y="2427614"/>
            <a:ext cx="8711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tx2"/>
                </a:solidFill>
              </a:rPr>
              <a:t>9</a:t>
            </a:r>
          </a:p>
        </p:txBody>
      </p:sp>
      <p:cxnSp>
        <p:nvCxnSpPr>
          <p:cNvPr id="28" name="Прямая соединительная линия 27"/>
          <p:cNvCxnSpPr>
            <a:cxnSpLocks/>
          </p:cNvCxnSpPr>
          <p:nvPr/>
        </p:nvCxnSpPr>
        <p:spPr>
          <a:xfrm flipV="1">
            <a:off x="6087643" y="3169588"/>
            <a:ext cx="218728" cy="2248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>
            <a:cxnSpLocks/>
          </p:cNvCxnSpPr>
          <p:nvPr/>
        </p:nvCxnSpPr>
        <p:spPr>
          <a:xfrm>
            <a:off x="6154697" y="3682051"/>
            <a:ext cx="689810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211056" y="4255580"/>
            <a:ext cx="8613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tx2"/>
                </a:solidFill>
              </a:rPr>
              <a:t>2</a:t>
            </a:r>
            <a:endParaRPr lang="ru-RU" dirty="0">
              <a:solidFill>
                <a:schemeClr val="tx2"/>
              </a:solidFill>
            </a:endParaRPr>
          </a:p>
        </p:txBody>
      </p:sp>
      <p:grpSp>
        <p:nvGrpSpPr>
          <p:cNvPr id="31" name="Группа 30"/>
          <p:cNvGrpSpPr/>
          <p:nvPr/>
        </p:nvGrpSpPr>
        <p:grpSpPr>
          <a:xfrm>
            <a:off x="8018898" y="3215557"/>
            <a:ext cx="887203" cy="1052512"/>
            <a:chOff x="2245895" y="1690688"/>
            <a:chExt cx="887203" cy="1052512"/>
          </a:xfrm>
        </p:grpSpPr>
        <p:cxnSp>
          <p:nvCxnSpPr>
            <p:cNvPr id="32" name="Прямая соединительная линия 31"/>
            <p:cNvCxnSpPr>
              <a:cxnSpLocks/>
            </p:cNvCxnSpPr>
            <p:nvPr/>
          </p:nvCxnSpPr>
          <p:spPr>
            <a:xfrm>
              <a:off x="2245895" y="1690688"/>
              <a:ext cx="11154" cy="1052512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>
              <a:cxnSpLocks/>
            </p:cNvCxnSpPr>
            <p:nvPr/>
          </p:nvCxnSpPr>
          <p:spPr>
            <a:xfrm rot="16200000">
              <a:off x="2695074" y="1802982"/>
              <a:ext cx="0" cy="876049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8100207" y="3089310"/>
            <a:ext cx="8711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tx2"/>
                </a:solidFill>
              </a:rPr>
              <a:t>16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124483" y="3636404"/>
            <a:ext cx="8711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tx2"/>
                </a:solidFill>
              </a:rPr>
              <a:t>0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171360" y="3609086"/>
            <a:ext cx="8711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tx2"/>
                </a:solidFill>
              </a:rPr>
              <a:t>0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280167" y="3557787"/>
            <a:ext cx="8613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tx2"/>
                </a:solidFill>
              </a:rPr>
              <a:t>7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39" name="Прямая соединительная линия 38"/>
          <p:cNvCxnSpPr>
            <a:cxnSpLocks/>
          </p:cNvCxnSpPr>
          <p:nvPr/>
        </p:nvCxnSpPr>
        <p:spPr>
          <a:xfrm>
            <a:off x="7171360" y="3781064"/>
            <a:ext cx="202070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>
            <a:cxnSpLocks/>
          </p:cNvCxnSpPr>
          <p:nvPr/>
        </p:nvCxnSpPr>
        <p:spPr>
          <a:xfrm>
            <a:off x="7206365" y="4300153"/>
            <a:ext cx="689810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1345824" y="4717152"/>
            <a:ext cx="47661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tx2"/>
                </a:solidFill>
              </a:rPr>
              <a:t>635</a:t>
            </a:r>
            <a:r>
              <a:rPr lang="ru-RU" sz="4400" baseline="-25000" dirty="0">
                <a:solidFill>
                  <a:schemeClr val="tx2"/>
                </a:solidFill>
              </a:rPr>
              <a:t>10</a:t>
            </a:r>
            <a:r>
              <a:rPr lang="ru-RU" sz="4400" dirty="0">
                <a:solidFill>
                  <a:schemeClr val="tx2"/>
                </a:solidFill>
              </a:rPr>
              <a:t> = 27В</a:t>
            </a:r>
            <a:r>
              <a:rPr lang="ru-RU" sz="4400" baseline="-25000" dirty="0">
                <a:solidFill>
                  <a:schemeClr val="tx2"/>
                </a:solidFill>
              </a:rPr>
              <a:t>16</a:t>
            </a:r>
            <a:endParaRPr lang="ru-RU" sz="4400" dirty="0">
              <a:solidFill>
                <a:schemeClr val="tx2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750286" y="3378528"/>
            <a:ext cx="13617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tx2"/>
                </a:solidFill>
              </a:rPr>
              <a:t>144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968040" y="3947711"/>
            <a:ext cx="10572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tx2"/>
                </a:solidFill>
              </a:rPr>
              <a:t>11</a:t>
            </a:r>
            <a:endParaRPr lang="ru-RU" dirty="0">
              <a:solidFill>
                <a:schemeClr val="tx2"/>
              </a:solidFill>
            </a:endParaRPr>
          </a:p>
        </p:txBody>
      </p:sp>
      <p:cxnSp>
        <p:nvCxnSpPr>
          <p:cNvPr id="56" name="Прямая соединительная линия 55"/>
          <p:cNvCxnSpPr>
            <a:cxnSpLocks/>
          </p:cNvCxnSpPr>
          <p:nvPr/>
        </p:nvCxnSpPr>
        <p:spPr>
          <a:xfrm>
            <a:off x="5104484" y="4050450"/>
            <a:ext cx="689810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>
            <a:cxnSpLocks/>
          </p:cNvCxnSpPr>
          <p:nvPr/>
        </p:nvCxnSpPr>
        <p:spPr>
          <a:xfrm>
            <a:off x="4853107" y="3557787"/>
            <a:ext cx="251377" cy="0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6158827" y="2949149"/>
            <a:ext cx="8711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chemeClr val="tx2"/>
                </a:solidFill>
              </a:rPr>
              <a:t>32</a:t>
            </a:r>
            <a:endParaRPr lang="ru-RU" dirty="0">
              <a:solidFill>
                <a:schemeClr val="tx2"/>
              </a:solidFill>
            </a:endParaRPr>
          </a:p>
        </p:txBody>
      </p:sp>
      <p:grpSp>
        <p:nvGrpSpPr>
          <p:cNvPr id="20" name="Группа 19"/>
          <p:cNvGrpSpPr/>
          <p:nvPr/>
        </p:nvGrpSpPr>
        <p:grpSpPr>
          <a:xfrm>
            <a:off x="5794295" y="4116445"/>
            <a:ext cx="1834754" cy="921276"/>
            <a:chOff x="5794295" y="3734062"/>
            <a:chExt cx="1834754" cy="921276"/>
          </a:xfrm>
        </p:grpSpPr>
        <p:cxnSp>
          <p:nvCxnSpPr>
            <p:cNvPr id="6" name="Прямая соединительная линия 5"/>
            <p:cNvCxnSpPr>
              <a:cxnSpLocks/>
            </p:cNvCxnSpPr>
            <p:nvPr/>
          </p:nvCxnSpPr>
          <p:spPr>
            <a:xfrm flipH="1" flipV="1">
              <a:off x="6293672" y="3734062"/>
              <a:ext cx="1335377" cy="921276"/>
            </a:xfrm>
            <a:prstGeom prst="line">
              <a:avLst/>
            </a:prstGeom>
            <a:ln w="571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 стрелкой 12"/>
            <p:cNvCxnSpPr>
              <a:cxnSpLocks/>
            </p:cNvCxnSpPr>
            <p:nvPr/>
          </p:nvCxnSpPr>
          <p:spPr>
            <a:xfrm flipH="1">
              <a:off x="5794295" y="3760502"/>
              <a:ext cx="512076" cy="709793"/>
            </a:xfrm>
            <a:prstGeom prst="straightConnector1">
              <a:avLst/>
            </a:prstGeom>
            <a:ln w="5715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0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7" grpId="0"/>
      <p:bldP spid="24" grpId="0"/>
      <p:bldP spid="25" grpId="0"/>
      <p:bldP spid="27" grpId="0"/>
      <p:bldP spid="30" grpId="0"/>
      <p:bldP spid="34" grpId="0"/>
      <p:bldP spid="35" grpId="0"/>
      <p:bldP spid="36" grpId="0"/>
      <p:bldP spid="38" grpId="0"/>
      <p:bldP spid="51" grpId="0"/>
      <p:bldP spid="52" grpId="0"/>
      <p:bldP spid="53" grpId="0"/>
      <p:bldP spid="5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24894"/>
            <a:ext cx="11259207" cy="1325563"/>
          </a:xfrm>
        </p:spPr>
        <p:txBody>
          <a:bodyPr>
            <a:noAutofit/>
          </a:bodyPr>
          <a:lstStyle/>
          <a:p>
            <a:pPr algn="l"/>
            <a:r>
              <a:rPr lang="ru-RU" sz="4000" dirty="0">
                <a:ea typeface="+mn-ea"/>
                <a:cs typeface="Arial" pitchFamily="34" charset="0" panose="020B0604020202020204"/>
              </a:rPr>
              <a:t>ШЕСТНАДЦАТЕРИЧНЫЕ ЦИФРЫ </a:t>
            </a:r>
            <a:br>
              <a:rPr lang="ru-RU" sz="4000" dirty="0">
                <a:ea typeface="+mn-ea"/>
                <a:cs typeface="Arial" pitchFamily="34" charset="0" panose="020B0604020202020204"/>
              </a:rPr>
            </a:br>
            <a:r>
              <a:rPr lang="ru-RU" sz="4000" dirty="0">
                <a:ea typeface="+mn-ea"/>
                <a:cs typeface="Arial" pitchFamily="34" charset="0" panose="020B0604020202020204"/>
              </a:rPr>
              <a:t>В ДВОИЧНОМ КОДЕ – ДВОИЧНЫЕ ТЕТРАДЫ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91947" y="1339237"/>
            <a:ext cx="35587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tx2"/>
                </a:solidFill>
              </a:rPr>
              <a:t>0 </a:t>
            </a:r>
            <a:r>
              <a:rPr lang="ru-RU" sz="3600" b="1" dirty="0">
                <a:solidFill>
                  <a:srgbClr val="0AB5EC"/>
                </a:solidFill>
                <a:sym typeface="Symbol" pitchFamily="18" charset="2" panose="05050102010706020507"/>
              </a:rPr>
              <a:t></a:t>
            </a:r>
            <a:r>
              <a:rPr lang="ru-RU" sz="3600" b="1" dirty="0">
                <a:solidFill>
                  <a:schemeClr val="tx2"/>
                </a:solidFill>
                <a:sym typeface="Symbol" pitchFamily="18" charset="2" panose="05050102010706020507"/>
              </a:rPr>
              <a:t> 0000</a:t>
            </a:r>
            <a:endParaRPr lang="ru-RU" sz="3600" b="1" dirty="0">
              <a:solidFill>
                <a:schemeClr val="tx2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91947" y="1877779"/>
            <a:ext cx="38352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tx2"/>
                </a:solidFill>
              </a:rPr>
              <a:t>1 </a:t>
            </a:r>
            <a:r>
              <a:rPr lang="ru-RU" sz="3600" b="1" dirty="0">
                <a:solidFill>
                  <a:srgbClr val="0AB5EC"/>
                </a:solidFill>
                <a:sym typeface="Symbol" pitchFamily="18" charset="2" panose="05050102010706020507"/>
              </a:rPr>
              <a:t></a:t>
            </a:r>
            <a:r>
              <a:rPr lang="ru-RU" sz="3600" b="1" dirty="0">
                <a:solidFill>
                  <a:schemeClr val="tx2"/>
                </a:solidFill>
                <a:sym typeface="Symbol" pitchFamily="18" charset="2" panose="05050102010706020507"/>
              </a:rPr>
              <a:t> 0001</a:t>
            </a:r>
            <a:endParaRPr lang="ru-RU" sz="3600" b="1" dirty="0">
              <a:solidFill>
                <a:schemeClr val="tx2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75763" y="2489360"/>
            <a:ext cx="30220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tx2"/>
                </a:solidFill>
              </a:rPr>
              <a:t>2 </a:t>
            </a:r>
            <a:r>
              <a:rPr lang="ru-RU" sz="3600" b="1" dirty="0">
                <a:solidFill>
                  <a:srgbClr val="0AB5EC"/>
                </a:solidFill>
                <a:sym typeface="Symbol" pitchFamily="18" charset="2" panose="05050102010706020507"/>
              </a:rPr>
              <a:t></a:t>
            </a:r>
            <a:r>
              <a:rPr lang="ru-RU" sz="3600" b="1" dirty="0">
                <a:solidFill>
                  <a:schemeClr val="tx2"/>
                </a:solidFill>
                <a:sym typeface="Symbol" pitchFamily="18" charset="2" panose="05050102010706020507"/>
              </a:rPr>
              <a:t> 0010</a:t>
            </a:r>
            <a:endParaRPr lang="ru-RU" sz="3600" b="1" dirty="0">
              <a:solidFill>
                <a:schemeClr val="tx2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91948" y="3100815"/>
            <a:ext cx="30220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tx2"/>
                </a:solidFill>
              </a:rPr>
              <a:t>3 </a:t>
            </a:r>
            <a:r>
              <a:rPr lang="ru-RU" sz="3600" b="1" dirty="0">
                <a:solidFill>
                  <a:srgbClr val="0AB5EC"/>
                </a:solidFill>
                <a:sym typeface="Symbol" pitchFamily="18" charset="2" panose="05050102010706020507"/>
              </a:rPr>
              <a:t></a:t>
            </a:r>
            <a:r>
              <a:rPr lang="ru-RU" sz="3600" b="1" dirty="0">
                <a:solidFill>
                  <a:schemeClr val="tx2"/>
                </a:solidFill>
                <a:sym typeface="Symbol" pitchFamily="18" charset="2" panose="05050102010706020507"/>
              </a:rPr>
              <a:t> 0011</a:t>
            </a:r>
            <a:endParaRPr lang="ru-RU" sz="3600" b="1" dirty="0">
              <a:solidFill>
                <a:schemeClr val="tx2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75764" y="3713849"/>
            <a:ext cx="30220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tx2"/>
                </a:solidFill>
              </a:rPr>
              <a:t>4 </a:t>
            </a:r>
            <a:r>
              <a:rPr lang="ru-RU" sz="3600" b="1" dirty="0">
                <a:solidFill>
                  <a:srgbClr val="0AB5EC"/>
                </a:solidFill>
                <a:sym typeface="Symbol" pitchFamily="18" charset="2" panose="05050102010706020507"/>
              </a:rPr>
              <a:t> </a:t>
            </a:r>
            <a:r>
              <a:rPr lang="ru-RU" sz="3600" b="1" dirty="0">
                <a:solidFill>
                  <a:schemeClr val="tx2"/>
                </a:solidFill>
                <a:sym typeface="Symbol" pitchFamily="18" charset="2" panose="05050102010706020507"/>
              </a:rPr>
              <a:t>0100</a:t>
            </a:r>
            <a:endParaRPr lang="ru-RU" sz="3600" b="1" dirty="0">
              <a:solidFill>
                <a:schemeClr val="tx2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83856" y="4368894"/>
            <a:ext cx="3013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tx2"/>
                </a:solidFill>
              </a:rPr>
              <a:t>5 </a:t>
            </a:r>
            <a:r>
              <a:rPr lang="ru-RU" sz="3600" b="1" dirty="0">
                <a:solidFill>
                  <a:srgbClr val="0AB5EC"/>
                </a:solidFill>
                <a:sym typeface="Symbol" pitchFamily="18" charset="2" panose="05050102010706020507"/>
              </a:rPr>
              <a:t> </a:t>
            </a:r>
            <a:r>
              <a:rPr lang="ru-RU" sz="3600" b="1" dirty="0">
                <a:solidFill>
                  <a:schemeClr val="tx2"/>
                </a:solidFill>
                <a:sym typeface="Symbol" pitchFamily="18" charset="2" panose="05050102010706020507"/>
              </a:rPr>
              <a:t>0101</a:t>
            </a:r>
            <a:endParaRPr lang="ru-RU" sz="3600" b="1" dirty="0">
              <a:solidFill>
                <a:schemeClr val="tx2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983856" y="4972993"/>
            <a:ext cx="30301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tx2"/>
                </a:solidFill>
              </a:rPr>
              <a:t>6 </a:t>
            </a:r>
            <a:r>
              <a:rPr lang="ru-RU" sz="3600" b="1" dirty="0">
                <a:solidFill>
                  <a:srgbClr val="0AB5EC"/>
                </a:solidFill>
                <a:sym typeface="Symbol" pitchFamily="18" charset="2" panose="05050102010706020507"/>
              </a:rPr>
              <a:t></a:t>
            </a:r>
            <a:r>
              <a:rPr lang="ru-RU" sz="3600" b="1" dirty="0">
                <a:solidFill>
                  <a:schemeClr val="tx2"/>
                </a:solidFill>
                <a:sym typeface="Symbol" pitchFamily="18" charset="2" panose="05050102010706020507"/>
              </a:rPr>
              <a:t> 0110</a:t>
            </a:r>
            <a:endParaRPr lang="ru-RU" sz="3600" b="1" dirty="0">
              <a:solidFill>
                <a:schemeClr val="tx2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983855" y="5572726"/>
            <a:ext cx="3030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tx2"/>
                </a:solidFill>
              </a:rPr>
              <a:t>7 </a:t>
            </a:r>
            <a:r>
              <a:rPr lang="ru-RU" sz="3600" b="1" dirty="0">
                <a:solidFill>
                  <a:srgbClr val="0AB5EC"/>
                </a:solidFill>
                <a:sym typeface="Symbol" pitchFamily="18" charset="2" panose="05050102010706020507"/>
              </a:rPr>
              <a:t></a:t>
            </a:r>
            <a:r>
              <a:rPr lang="ru-RU" sz="3600" b="1" dirty="0">
                <a:solidFill>
                  <a:schemeClr val="tx2"/>
                </a:solidFill>
                <a:sym typeface="Symbol" pitchFamily="18" charset="2" panose="05050102010706020507"/>
              </a:rPr>
              <a:t> 0111</a:t>
            </a:r>
            <a:endParaRPr lang="ru-RU" sz="3600" b="1" dirty="0">
              <a:solidFill>
                <a:schemeClr val="tx2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545298" y="1305435"/>
            <a:ext cx="3418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tx2"/>
                </a:solidFill>
              </a:rPr>
              <a:t>8</a:t>
            </a:r>
            <a:r>
              <a:rPr lang="ru-RU" sz="3600" b="1" dirty="0"/>
              <a:t> </a:t>
            </a:r>
            <a:r>
              <a:rPr lang="ru-RU" sz="3600" b="1" dirty="0">
                <a:solidFill>
                  <a:schemeClr val="accent1"/>
                </a:solidFill>
                <a:sym typeface="Symbol" pitchFamily="18" charset="2" panose="05050102010706020507"/>
              </a:rPr>
              <a:t></a:t>
            </a:r>
            <a:r>
              <a:rPr lang="ru-RU" sz="3600" b="1" dirty="0">
                <a:sym typeface="Symbol" pitchFamily="18" charset="2" panose="05050102010706020507"/>
              </a:rPr>
              <a:t> </a:t>
            </a:r>
            <a:r>
              <a:rPr lang="ru-RU" sz="3600" b="1" dirty="0">
                <a:solidFill>
                  <a:schemeClr val="tx2"/>
                </a:solidFill>
                <a:sym typeface="Symbol" pitchFamily="18" charset="2" panose="05050102010706020507"/>
              </a:rPr>
              <a:t>1000</a:t>
            </a:r>
            <a:endParaRPr lang="ru-RU" sz="3600" b="1" dirty="0">
              <a:solidFill>
                <a:schemeClr val="tx2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558878" y="1847390"/>
            <a:ext cx="28521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tx2"/>
                </a:solidFill>
              </a:rPr>
              <a:t>9</a:t>
            </a:r>
            <a:r>
              <a:rPr lang="ru-RU" sz="3600" b="1" dirty="0"/>
              <a:t> </a:t>
            </a:r>
            <a:r>
              <a:rPr lang="ru-RU" sz="3600" b="1" dirty="0">
                <a:solidFill>
                  <a:schemeClr val="accent1"/>
                </a:solidFill>
                <a:sym typeface="Symbol" pitchFamily="18" charset="2" panose="05050102010706020507"/>
              </a:rPr>
              <a:t></a:t>
            </a:r>
            <a:r>
              <a:rPr lang="ru-RU" sz="3600" b="1" dirty="0">
                <a:sym typeface="Symbol" pitchFamily="18" charset="2" panose="05050102010706020507"/>
              </a:rPr>
              <a:t> </a:t>
            </a:r>
            <a:r>
              <a:rPr lang="ru-RU" sz="3600" b="1" dirty="0">
                <a:solidFill>
                  <a:schemeClr val="tx2"/>
                </a:solidFill>
                <a:sym typeface="Symbol" pitchFamily="18" charset="2" panose="05050102010706020507"/>
              </a:rPr>
              <a:t>1001</a:t>
            </a:r>
            <a:endParaRPr lang="ru-RU" sz="3600" b="1" dirty="0">
              <a:solidFill>
                <a:schemeClr val="tx2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669083" y="2471070"/>
            <a:ext cx="3982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</a:rPr>
              <a:t>A(</a:t>
            </a:r>
            <a:r>
              <a:rPr lang="ru-RU" sz="3600" b="1" dirty="0">
                <a:solidFill>
                  <a:schemeClr val="tx2"/>
                </a:solidFill>
              </a:rPr>
              <a:t>10</a:t>
            </a:r>
            <a:r>
              <a:rPr lang="en-US" sz="3600" b="1" dirty="0">
                <a:solidFill>
                  <a:schemeClr val="tx2"/>
                </a:solidFill>
              </a:rPr>
              <a:t>)</a:t>
            </a:r>
            <a:r>
              <a:rPr lang="ru-RU" sz="3600" b="1" dirty="0">
                <a:solidFill>
                  <a:schemeClr val="tx2"/>
                </a:solidFill>
              </a:rPr>
              <a:t> </a:t>
            </a:r>
            <a:r>
              <a:rPr lang="ru-RU" sz="3600" b="1" dirty="0">
                <a:solidFill>
                  <a:schemeClr val="accent1"/>
                </a:solidFill>
                <a:sym typeface="Symbol" pitchFamily="18" charset="2" panose="05050102010706020507"/>
              </a:rPr>
              <a:t></a:t>
            </a:r>
            <a:r>
              <a:rPr lang="ru-RU" sz="3600" b="1" dirty="0">
                <a:sym typeface="Symbol" pitchFamily="18" charset="2" panose="05050102010706020507"/>
              </a:rPr>
              <a:t> </a:t>
            </a:r>
            <a:r>
              <a:rPr lang="ru-RU" sz="3600" b="1" dirty="0">
                <a:solidFill>
                  <a:schemeClr val="tx2"/>
                </a:solidFill>
                <a:sym typeface="Symbol" pitchFamily="18" charset="2" panose="05050102010706020507"/>
              </a:rPr>
              <a:t>1010</a:t>
            </a:r>
            <a:endParaRPr lang="ru-RU" sz="3600" b="1" dirty="0">
              <a:solidFill>
                <a:schemeClr val="tx2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709906" y="3122614"/>
            <a:ext cx="38352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</a:rPr>
              <a:t>B(</a:t>
            </a:r>
            <a:r>
              <a:rPr lang="ru-RU" sz="3600" b="1" dirty="0">
                <a:solidFill>
                  <a:schemeClr val="tx2"/>
                </a:solidFill>
              </a:rPr>
              <a:t>11</a:t>
            </a:r>
            <a:r>
              <a:rPr lang="en-US" sz="3600" b="1" dirty="0">
                <a:solidFill>
                  <a:schemeClr val="tx2"/>
                </a:solidFill>
              </a:rPr>
              <a:t>)</a:t>
            </a:r>
            <a:r>
              <a:rPr lang="ru-RU" sz="3600" b="1" dirty="0">
                <a:solidFill>
                  <a:schemeClr val="tx2"/>
                </a:solidFill>
              </a:rPr>
              <a:t> </a:t>
            </a:r>
            <a:r>
              <a:rPr lang="ru-RU" sz="3600" b="1" dirty="0">
                <a:solidFill>
                  <a:schemeClr val="accent1"/>
                </a:solidFill>
                <a:sym typeface="Symbol" pitchFamily="18" charset="2" panose="05050102010706020507"/>
              </a:rPr>
              <a:t></a:t>
            </a:r>
            <a:r>
              <a:rPr lang="ru-RU" sz="3600" b="1" dirty="0">
                <a:sym typeface="Symbol" pitchFamily="18" charset="2" panose="05050102010706020507"/>
              </a:rPr>
              <a:t> </a:t>
            </a:r>
            <a:r>
              <a:rPr lang="ru-RU" sz="3600" b="1" dirty="0">
                <a:solidFill>
                  <a:schemeClr val="tx2"/>
                </a:solidFill>
                <a:sym typeface="Symbol" pitchFamily="18" charset="2" panose="05050102010706020507"/>
              </a:rPr>
              <a:t>1011</a:t>
            </a:r>
            <a:endParaRPr lang="ru-RU" sz="3600" b="1" dirty="0">
              <a:solidFill>
                <a:schemeClr val="tx2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4711547" y="3745517"/>
            <a:ext cx="3982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</a:rPr>
              <a:t>C(</a:t>
            </a:r>
            <a:r>
              <a:rPr lang="ru-RU" sz="3600" b="1" dirty="0">
                <a:solidFill>
                  <a:schemeClr val="tx2"/>
                </a:solidFill>
              </a:rPr>
              <a:t>12</a:t>
            </a:r>
            <a:r>
              <a:rPr lang="en-US" sz="3600" b="1" dirty="0">
                <a:solidFill>
                  <a:schemeClr val="tx2"/>
                </a:solidFill>
              </a:rPr>
              <a:t>)</a:t>
            </a:r>
            <a:r>
              <a:rPr lang="ru-RU" sz="3600" b="1" dirty="0">
                <a:solidFill>
                  <a:schemeClr val="tx2"/>
                </a:solidFill>
              </a:rPr>
              <a:t> </a:t>
            </a:r>
            <a:r>
              <a:rPr lang="ru-RU" sz="3600" b="1" dirty="0">
                <a:solidFill>
                  <a:schemeClr val="accent1"/>
                </a:solidFill>
                <a:sym typeface="Symbol" pitchFamily="18" charset="2" panose="05050102010706020507"/>
              </a:rPr>
              <a:t></a:t>
            </a:r>
            <a:r>
              <a:rPr lang="ru-RU" sz="3600" b="1" dirty="0">
                <a:sym typeface="Symbol" pitchFamily="18" charset="2" panose="05050102010706020507"/>
              </a:rPr>
              <a:t> </a:t>
            </a:r>
            <a:r>
              <a:rPr lang="ru-RU" sz="3600" b="1" dirty="0">
                <a:solidFill>
                  <a:schemeClr val="tx2"/>
                </a:solidFill>
                <a:sym typeface="Symbol" pitchFamily="18" charset="2" panose="05050102010706020507"/>
              </a:rPr>
              <a:t>1100</a:t>
            </a:r>
            <a:endParaRPr lang="ru-RU" sz="3600" b="1" dirty="0">
              <a:solidFill>
                <a:schemeClr val="tx2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696120" y="4356972"/>
            <a:ext cx="3982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</a:rPr>
              <a:t>D(</a:t>
            </a:r>
            <a:r>
              <a:rPr lang="ru-RU" sz="3600" b="1" dirty="0">
                <a:solidFill>
                  <a:schemeClr val="tx2"/>
                </a:solidFill>
              </a:rPr>
              <a:t>13</a:t>
            </a:r>
            <a:r>
              <a:rPr lang="en-US" sz="3600" b="1" dirty="0">
                <a:solidFill>
                  <a:schemeClr val="tx2"/>
                </a:solidFill>
              </a:rPr>
              <a:t>)</a:t>
            </a:r>
            <a:r>
              <a:rPr lang="ru-RU" sz="3600" b="1" dirty="0">
                <a:solidFill>
                  <a:schemeClr val="tx2"/>
                </a:solidFill>
              </a:rPr>
              <a:t> </a:t>
            </a:r>
            <a:r>
              <a:rPr lang="ru-RU" sz="3600" b="1" dirty="0">
                <a:solidFill>
                  <a:schemeClr val="accent1"/>
                </a:solidFill>
                <a:sym typeface="Symbol" pitchFamily="18" charset="2" panose="05050102010706020507"/>
              </a:rPr>
              <a:t></a:t>
            </a:r>
            <a:r>
              <a:rPr lang="ru-RU" sz="3600" b="1" dirty="0">
                <a:sym typeface="Symbol" pitchFamily="18" charset="2" panose="05050102010706020507"/>
              </a:rPr>
              <a:t> </a:t>
            </a:r>
            <a:r>
              <a:rPr lang="ru-RU" sz="3600" b="1" dirty="0">
                <a:solidFill>
                  <a:schemeClr val="tx2"/>
                </a:solidFill>
                <a:sym typeface="Symbol" pitchFamily="18" charset="2" panose="05050102010706020507"/>
              </a:rPr>
              <a:t>1101</a:t>
            </a:r>
            <a:endParaRPr lang="ru-RU" sz="3600" b="1" dirty="0">
              <a:solidFill>
                <a:schemeClr val="tx2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753638" y="4995354"/>
            <a:ext cx="3903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</a:rPr>
              <a:t>E(</a:t>
            </a:r>
            <a:r>
              <a:rPr lang="ru-RU" sz="3600" b="1" dirty="0">
                <a:solidFill>
                  <a:schemeClr val="tx2"/>
                </a:solidFill>
              </a:rPr>
              <a:t>14</a:t>
            </a:r>
            <a:r>
              <a:rPr lang="en-US" sz="3600" b="1" dirty="0">
                <a:solidFill>
                  <a:schemeClr val="tx2"/>
                </a:solidFill>
              </a:rPr>
              <a:t>)</a:t>
            </a:r>
            <a:r>
              <a:rPr lang="ru-RU" sz="3600" b="1" dirty="0">
                <a:solidFill>
                  <a:schemeClr val="tx2"/>
                </a:solidFill>
              </a:rPr>
              <a:t> </a:t>
            </a:r>
            <a:r>
              <a:rPr lang="ru-RU" sz="3600" b="1" dirty="0">
                <a:solidFill>
                  <a:schemeClr val="accent1"/>
                </a:solidFill>
                <a:sym typeface="Symbol" pitchFamily="18" charset="2" panose="05050102010706020507"/>
              </a:rPr>
              <a:t></a:t>
            </a:r>
            <a:r>
              <a:rPr lang="ru-RU" sz="3600" b="1" dirty="0">
                <a:sym typeface="Symbol" pitchFamily="18" charset="2" panose="05050102010706020507"/>
              </a:rPr>
              <a:t> </a:t>
            </a:r>
            <a:r>
              <a:rPr lang="ru-RU" sz="3600" b="1" dirty="0">
                <a:solidFill>
                  <a:schemeClr val="tx2"/>
                </a:solidFill>
                <a:sym typeface="Symbol" pitchFamily="18" charset="2" panose="05050102010706020507"/>
              </a:rPr>
              <a:t>1110</a:t>
            </a:r>
            <a:endParaRPr lang="ru-RU" sz="3600" b="1" dirty="0">
              <a:solidFill>
                <a:schemeClr val="tx2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757626" y="5572725"/>
            <a:ext cx="4143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tx2"/>
                </a:solidFill>
              </a:rPr>
              <a:t>F(</a:t>
            </a:r>
            <a:r>
              <a:rPr lang="ru-RU" sz="3600" b="1" dirty="0">
                <a:solidFill>
                  <a:schemeClr val="tx2"/>
                </a:solidFill>
              </a:rPr>
              <a:t>15</a:t>
            </a:r>
            <a:r>
              <a:rPr lang="en-US" sz="3600" b="1" dirty="0">
                <a:solidFill>
                  <a:schemeClr val="tx2"/>
                </a:solidFill>
              </a:rPr>
              <a:t>)</a:t>
            </a:r>
            <a:r>
              <a:rPr lang="ru-RU" sz="3600" b="1" dirty="0">
                <a:solidFill>
                  <a:schemeClr val="tx2"/>
                </a:solidFill>
              </a:rPr>
              <a:t> </a:t>
            </a:r>
            <a:r>
              <a:rPr lang="ru-RU" sz="3600" b="1" dirty="0">
                <a:solidFill>
                  <a:schemeClr val="accent1"/>
                </a:solidFill>
                <a:sym typeface="Symbol" pitchFamily="18" charset="2" panose="05050102010706020507"/>
              </a:rPr>
              <a:t></a:t>
            </a:r>
            <a:r>
              <a:rPr lang="ru-RU" sz="3600" b="1" dirty="0">
                <a:sym typeface="Symbol" pitchFamily="18" charset="2" panose="05050102010706020507"/>
              </a:rPr>
              <a:t> </a:t>
            </a:r>
            <a:r>
              <a:rPr lang="ru-RU" sz="3600" b="1" dirty="0">
                <a:solidFill>
                  <a:schemeClr val="tx2"/>
                </a:solidFill>
                <a:sym typeface="Symbol" pitchFamily="18" charset="2" panose="05050102010706020507"/>
              </a:rPr>
              <a:t>1111</a:t>
            </a:r>
            <a:endParaRPr lang="ru-RU" sz="36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4000" dirty="0">
                <a:ea typeface="+mn-ea"/>
                <a:cs typeface="Arial" pitchFamily="34" charset="0" panose="020B0604020202020204"/>
              </a:rPr>
              <a:t>ПЕРЕВОД ШЕСТНАДЦАТЕРИЧНЫХ ЧИСЕЛ </a:t>
            </a:r>
            <a:br>
              <a:rPr lang="ru-RU" sz="4000" dirty="0">
                <a:ea typeface="+mn-ea"/>
                <a:cs typeface="Arial" pitchFamily="34" charset="0" panose="020B0604020202020204"/>
              </a:rPr>
            </a:br>
            <a:r>
              <a:rPr lang="ru-RU" sz="4000" dirty="0">
                <a:ea typeface="+mn-ea"/>
                <a:cs typeface="Arial" pitchFamily="34" charset="0" panose="020B0604020202020204"/>
              </a:rPr>
              <a:t>В ДВОИЧНЫЕ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6905" y="2005530"/>
            <a:ext cx="49249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dirty="0">
                <a:solidFill>
                  <a:schemeClr val="tx2"/>
                </a:solidFill>
              </a:rPr>
              <a:t>8С6</a:t>
            </a:r>
            <a:r>
              <a:rPr lang="ru-RU" sz="8000" baseline="-25000" dirty="0">
                <a:solidFill>
                  <a:schemeClr val="tx2"/>
                </a:solidFill>
              </a:rPr>
              <a:t>16</a:t>
            </a:r>
            <a:endParaRPr lang="ru-RU" sz="8000" dirty="0">
              <a:solidFill>
                <a:schemeClr val="tx2"/>
              </a:solidFill>
            </a:endParaRPr>
          </a:p>
        </p:txBody>
      </p:sp>
      <p:cxnSp>
        <p:nvCxnSpPr>
          <p:cNvPr id="22" name="Прямая со стрелкой 21"/>
          <p:cNvCxnSpPr>
            <a:cxnSpLocks/>
          </p:cNvCxnSpPr>
          <p:nvPr/>
        </p:nvCxnSpPr>
        <p:spPr>
          <a:xfrm flipH="1">
            <a:off x="1828800" y="3031958"/>
            <a:ext cx="1058779" cy="797731"/>
          </a:xfrm>
          <a:prstGeom prst="straightConnector1">
            <a:avLst/>
          </a:prstGeom>
          <a:ln w="57150">
            <a:solidFill>
              <a:srgbClr val="0AB5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>
            <a:cxnSpLocks/>
          </p:cNvCxnSpPr>
          <p:nvPr/>
        </p:nvCxnSpPr>
        <p:spPr>
          <a:xfrm>
            <a:off x="3376864" y="3158311"/>
            <a:ext cx="0" cy="671378"/>
          </a:xfrm>
          <a:prstGeom prst="straightConnector1">
            <a:avLst/>
          </a:prstGeom>
          <a:ln w="57150">
            <a:solidFill>
              <a:srgbClr val="0AB5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cxnSpLocks/>
          </p:cNvCxnSpPr>
          <p:nvPr/>
        </p:nvCxnSpPr>
        <p:spPr>
          <a:xfrm>
            <a:off x="3968170" y="3099413"/>
            <a:ext cx="849228" cy="695078"/>
          </a:xfrm>
          <a:prstGeom prst="straightConnector1">
            <a:avLst/>
          </a:prstGeom>
          <a:ln w="57150">
            <a:solidFill>
              <a:srgbClr val="0AB5E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44467" y="3624570"/>
            <a:ext cx="232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chemeClr val="tx2"/>
                </a:solidFill>
              </a:rPr>
              <a:t>1000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455388" y="3617458"/>
            <a:ext cx="19954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chemeClr val="tx2"/>
                </a:solidFill>
              </a:rPr>
              <a:t>1100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281566" y="3614410"/>
            <a:ext cx="22198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solidFill>
                  <a:schemeClr val="tx2"/>
                </a:solidFill>
              </a:rPr>
              <a:t>0110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451813" y="5014966"/>
            <a:ext cx="80210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>
                <a:solidFill>
                  <a:schemeClr val="tx2"/>
                </a:solidFill>
              </a:rPr>
              <a:t>8С6</a:t>
            </a:r>
            <a:r>
              <a:rPr lang="ru-RU" sz="5400" baseline="-25000" dirty="0">
                <a:solidFill>
                  <a:schemeClr val="tx2"/>
                </a:solidFill>
              </a:rPr>
              <a:t>16</a:t>
            </a:r>
            <a:r>
              <a:rPr lang="ru-RU" sz="5400" dirty="0">
                <a:solidFill>
                  <a:schemeClr val="tx2"/>
                </a:solidFill>
              </a:rPr>
              <a:t>=100011000110</a:t>
            </a:r>
            <a:r>
              <a:rPr lang="ru-RU" sz="5400" baseline="-25000" dirty="0">
                <a:solidFill>
                  <a:schemeClr val="tx2"/>
                </a:solidFill>
              </a:rPr>
              <a:t>2</a:t>
            </a:r>
            <a:endParaRPr lang="ru-RU" sz="5400" dirty="0">
              <a:solidFill>
                <a:schemeClr val="tx2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7474233" y="1602099"/>
            <a:ext cx="4495305" cy="2919979"/>
          </a:xfrm>
          <a:prstGeom prst="rect">
            <a:avLst/>
          </a:prstGeom>
          <a:noFill/>
          <a:ln w="57150">
            <a:solidFill>
              <a:schemeClr val="accent5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4000" dirty="0">
                <a:ea typeface="+mn-ea"/>
                <a:cs typeface="Arial" pitchFamily="34" charset="0" panose="020B0604020202020204"/>
              </a:rPr>
              <a:t>ПЕРЕВОД ДВОИЧНЫХ ЧИСЕЛ В ШЕСТНАДЦАТЕРИЧНЫЕ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29890" y="3079828"/>
            <a:ext cx="60157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800" dirty="0">
                <a:solidFill>
                  <a:schemeClr val="tx2"/>
                </a:solidFill>
              </a:rPr>
              <a:t>1101011110101</a:t>
            </a:r>
            <a:r>
              <a:rPr lang="ru-RU" sz="5800" baseline="-25000" dirty="0">
                <a:solidFill>
                  <a:schemeClr val="tx2"/>
                </a:solidFill>
              </a:rPr>
              <a:t>2</a:t>
            </a:r>
            <a:endParaRPr lang="ru-RU" sz="5800" dirty="0">
              <a:solidFill>
                <a:schemeClr val="tx2"/>
              </a:solidFill>
            </a:endParaRPr>
          </a:p>
        </p:txBody>
      </p:sp>
      <p:sp>
        <p:nvSpPr>
          <p:cNvPr id="3" name="Правая круглая скобка 2"/>
          <p:cNvSpPr/>
          <p:nvPr/>
        </p:nvSpPr>
        <p:spPr>
          <a:xfrm rot="5400000">
            <a:off x="5951263" y="3306980"/>
            <a:ext cx="246739" cy="1403040"/>
          </a:xfrm>
          <a:prstGeom prst="rightBracket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22" name="Правая круглая скобка 21"/>
          <p:cNvSpPr/>
          <p:nvPr/>
        </p:nvSpPr>
        <p:spPr>
          <a:xfrm rot="5400000">
            <a:off x="4418657" y="3250390"/>
            <a:ext cx="246739" cy="1526090"/>
          </a:xfrm>
          <a:prstGeom prst="rightBracket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23" name="Правая круглая скобка 22"/>
          <p:cNvSpPr/>
          <p:nvPr/>
        </p:nvSpPr>
        <p:spPr>
          <a:xfrm rot="5400000">
            <a:off x="2888940" y="3330840"/>
            <a:ext cx="246739" cy="1355319"/>
          </a:xfrm>
          <a:prstGeom prst="rightBracket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24" name="Правая круглая скобка 23"/>
          <p:cNvSpPr/>
          <p:nvPr/>
        </p:nvSpPr>
        <p:spPr>
          <a:xfrm rot="5400000">
            <a:off x="1392820" y="3350070"/>
            <a:ext cx="246739" cy="1316864"/>
          </a:xfrm>
          <a:prstGeom prst="rightBracket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68613" y="4055190"/>
            <a:ext cx="8120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chemeClr val="tx2"/>
                </a:solidFill>
              </a:rPr>
              <a:t>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184559" y="4047380"/>
            <a:ext cx="8120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tx2"/>
                </a:solidFill>
              </a:rPr>
              <a:t>F</a:t>
            </a:r>
            <a:endParaRPr lang="ru-RU" sz="4800" dirty="0">
              <a:solidFill>
                <a:schemeClr val="tx2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06290" y="4055191"/>
            <a:ext cx="8120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tx2"/>
                </a:solidFill>
              </a:rPr>
              <a:t>A</a:t>
            </a:r>
            <a:endParaRPr lang="ru-RU" sz="4800" dirty="0">
              <a:solidFill>
                <a:schemeClr val="tx2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110170" y="4029473"/>
            <a:ext cx="8120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52556" y="4948666"/>
            <a:ext cx="92503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chemeClr val="tx2"/>
                </a:solidFill>
              </a:rPr>
              <a:t>1101011110101</a:t>
            </a:r>
            <a:r>
              <a:rPr lang="ru-RU" sz="6000" baseline="-25000" dirty="0">
                <a:solidFill>
                  <a:schemeClr val="tx2"/>
                </a:solidFill>
              </a:rPr>
              <a:t>2</a:t>
            </a:r>
            <a:r>
              <a:rPr lang="ru-RU" sz="6000" dirty="0">
                <a:solidFill>
                  <a:schemeClr val="tx2"/>
                </a:solidFill>
              </a:rPr>
              <a:t>= 1</a:t>
            </a:r>
            <a:r>
              <a:rPr lang="en-US" sz="6000" dirty="0">
                <a:solidFill>
                  <a:schemeClr val="tx2"/>
                </a:solidFill>
              </a:rPr>
              <a:t>AF5</a:t>
            </a:r>
            <a:r>
              <a:rPr lang="en-US" sz="6000" baseline="-25000" dirty="0">
                <a:solidFill>
                  <a:schemeClr val="tx2"/>
                </a:solidFill>
              </a:rPr>
              <a:t>16</a:t>
            </a:r>
            <a:endParaRPr lang="ru-RU" sz="6000" dirty="0">
              <a:solidFill>
                <a:schemeClr val="tx2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7474233" y="1602099"/>
            <a:ext cx="4495305" cy="2919979"/>
          </a:xfrm>
          <a:prstGeom prst="rect">
            <a:avLst/>
          </a:prstGeom>
          <a:noFill/>
          <a:ln w="57150">
            <a:solidFill>
              <a:schemeClr val="accent5">
                <a:lumMod val="75000"/>
              </a:schemeClr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2" grpId="0" animBg="1"/>
      <p:bldP spid="23" grpId="0" animBg="1"/>
      <p:bldP spid="24" grpId="0" animBg="1"/>
      <p:bldP spid="5" grpId="0"/>
      <p:bldP spid="25" grpId="0"/>
      <p:bldP spid="27" grpId="0"/>
      <p:bldP spid="28" grpId="0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4000" dirty="0">
                <a:ea typeface="+mn-ea"/>
                <a:cs typeface="Arial" pitchFamily="34" charset="0" panose="020B0604020202020204"/>
              </a:rPr>
              <a:t>ПЕРЕВОД ЧИСЕЛ ИЗ ВОСЬМЕРИЧНОЙ СИСТЕМЫ СЧИСЛЕНИЯ В ШЕСТНАДЦАТЕРИЧНУЮ И ОБРАТНО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24121" y="2395241"/>
            <a:ext cx="9224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tx2"/>
                </a:solidFill>
              </a:rPr>
              <a:t>А</a:t>
            </a:r>
            <a:r>
              <a:rPr lang="ru-RU" sz="4000" baseline="-25000" dirty="0">
                <a:solidFill>
                  <a:schemeClr val="tx2"/>
                </a:solidFill>
              </a:rPr>
              <a:t>8</a:t>
            </a:r>
            <a:endParaRPr lang="ru-RU" sz="4000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77043" y="2395241"/>
            <a:ext cx="9548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tx2"/>
                </a:solidFill>
              </a:rPr>
              <a:t>А</a:t>
            </a:r>
            <a:r>
              <a:rPr lang="ru-RU" sz="4000" baseline="-25000" dirty="0">
                <a:solidFill>
                  <a:schemeClr val="tx2"/>
                </a:solidFill>
              </a:rPr>
              <a:t>16</a:t>
            </a:r>
            <a:endParaRPr lang="ru-RU" sz="4000" dirty="0">
              <a:solidFill>
                <a:schemeClr val="tx2"/>
              </a:solidFill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4337333" y="2581359"/>
            <a:ext cx="2856489" cy="1678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55184" y="1990641"/>
            <a:ext cx="4207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tx2"/>
                </a:solidFill>
              </a:rPr>
              <a:t>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24121" y="3317737"/>
            <a:ext cx="9224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tx2"/>
                </a:solidFill>
              </a:rPr>
              <a:t>А</a:t>
            </a:r>
            <a:r>
              <a:rPr lang="ru-RU" sz="4000" baseline="-25000" dirty="0">
                <a:solidFill>
                  <a:schemeClr val="tx2"/>
                </a:solidFill>
              </a:rPr>
              <a:t>8</a:t>
            </a:r>
            <a:endParaRPr lang="ru-RU" sz="4000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77043" y="3317737"/>
            <a:ext cx="9548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chemeClr val="tx2"/>
                </a:solidFill>
              </a:rPr>
              <a:t>А</a:t>
            </a:r>
            <a:r>
              <a:rPr lang="ru-RU" sz="4000" baseline="-25000" dirty="0">
                <a:solidFill>
                  <a:schemeClr val="tx2"/>
                </a:solidFill>
              </a:rPr>
              <a:t>16</a:t>
            </a:r>
            <a:endParaRPr lang="ru-RU" sz="4000" dirty="0">
              <a:solidFill>
                <a:schemeClr val="tx2"/>
              </a:solidFill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4337333" y="3503855"/>
            <a:ext cx="501707" cy="1678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6514091" y="3503855"/>
            <a:ext cx="501707" cy="1678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04330" y="3314744"/>
            <a:ext cx="9224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chemeClr val="tx2"/>
                </a:solidFill>
              </a:rPr>
              <a:t>А</a:t>
            </a:r>
            <a:r>
              <a:rPr lang="ru-RU" sz="4000" baseline="-25000" dirty="0">
                <a:solidFill>
                  <a:schemeClr val="tx2"/>
                </a:solidFill>
              </a:rPr>
              <a:t>2</a:t>
            </a:r>
            <a:endParaRPr lang="ru-RU" sz="4000" dirty="0">
              <a:solidFill>
                <a:schemeClr val="tx2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8893148" y="2406964"/>
            <a:ext cx="3150132" cy="2074371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1014226" y="2142515"/>
            <a:ext cx="1110841" cy="2532377"/>
          </a:xfrm>
          <a:prstGeom prst="rect">
            <a:avLst/>
          </a:prstGeom>
          <a:noFill/>
          <a:ln w="57150">
            <a:solidFill>
              <a:schemeClr val="accent5">
                <a:lumMod val="7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720189" y="4940041"/>
            <a:ext cx="113155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/>
                </a:solidFill>
              </a:rPr>
              <a:t>71063</a:t>
            </a:r>
            <a:r>
              <a:rPr lang="ru-RU" sz="2400" b="1" baseline="-25000" dirty="0">
                <a:solidFill>
                  <a:schemeClr val="tx2"/>
                </a:solidFill>
              </a:rPr>
              <a:t>8</a:t>
            </a:r>
            <a:r>
              <a:rPr lang="ru-RU" sz="2400" b="1" dirty="0">
                <a:solidFill>
                  <a:schemeClr val="tx2"/>
                </a:solidFill>
              </a:rPr>
              <a:t> = 111.001.000.110.011</a:t>
            </a:r>
            <a:r>
              <a:rPr lang="ru-RU" sz="2400" b="1" baseline="-25000" dirty="0">
                <a:solidFill>
                  <a:schemeClr val="tx2"/>
                </a:solidFill>
              </a:rPr>
              <a:t>2</a:t>
            </a:r>
            <a:r>
              <a:rPr lang="ru-RU" sz="2400" b="1" dirty="0">
                <a:solidFill>
                  <a:schemeClr val="tx2"/>
                </a:solidFill>
              </a:rPr>
              <a:t> = 111.0010.0011.0011</a:t>
            </a:r>
            <a:r>
              <a:rPr lang="ru-RU" sz="2400" b="1" baseline="-25000" dirty="0">
                <a:solidFill>
                  <a:schemeClr val="tx2"/>
                </a:solidFill>
              </a:rPr>
              <a:t>2</a:t>
            </a:r>
            <a:r>
              <a:rPr lang="ru-RU" sz="2400" b="1" dirty="0">
                <a:solidFill>
                  <a:schemeClr val="tx2"/>
                </a:solidFill>
              </a:rPr>
              <a:t> = 7233</a:t>
            </a:r>
            <a:r>
              <a:rPr lang="ru-RU" sz="2400" b="1" baseline="-25000" dirty="0">
                <a:solidFill>
                  <a:schemeClr val="tx2"/>
                </a:solidFill>
              </a:rPr>
              <a:t>16</a:t>
            </a:r>
            <a:r>
              <a:rPr lang="ru-RU" sz="2400" b="1" dirty="0">
                <a:solidFill>
                  <a:schemeClr val="tx2"/>
                </a:solidFill>
              </a:rPr>
              <a:t>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0190" y="5595496"/>
            <a:ext cx="11315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/>
                </a:solidFill>
              </a:rPr>
              <a:t>А319</a:t>
            </a:r>
            <a:r>
              <a:rPr lang="ru-RU" sz="2400" b="1" baseline="-25000" dirty="0">
                <a:solidFill>
                  <a:schemeClr val="tx2"/>
                </a:solidFill>
              </a:rPr>
              <a:t>16</a:t>
            </a:r>
            <a:r>
              <a:rPr lang="ru-RU" sz="2400" b="1" dirty="0">
                <a:solidFill>
                  <a:schemeClr val="tx2"/>
                </a:solidFill>
              </a:rPr>
              <a:t> = 1010.0011.0001.1001</a:t>
            </a:r>
            <a:r>
              <a:rPr lang="ru-RU" sz="2400" b="1" baseline="-25000" dirty="0">
                <a:solidFill>
                  <a:schemeClr val="tx2"/>
                </a:solidFill>
              </a:rPr>
              <a:t>2</a:t>
            </a:r>
            <a:r>
              <a:rPr lang="ru-RU" sz="2400" b="1" dirty="0">
                <a:solidFill>
                  <a:schemeClr val="tx2"/>
                </a:solidFill>
              </a:rPr>
              <a:t> = 1.010.001.100.011.001</a:t>
            </a:r>
            <a:r>
              <a:rPr lang="ru-RU" sz="2400" b="1" baseline="-25000" dirty="0">
                <a:solidFill>
                  <a:schemeClr val="tx2"/>
                </a:solidFill>
              </a:rPr>
              <a:t>2</a:t>
            </a:r>
            <a:r>
              <a:rPr lang="ru-RU" sz="2400" b="1" dirty="0">
                <a:solidFill>
                  <a:schemeClr val="tx2"/>
                </a:solidFill>
              </a:rPr>
              <a:t> = 121431</a:t>
            </a:r>
            <a:r>
              <a:rPr lang="ru-RU" sz="2400" b="1" baseline="-25000" dirty="0">
                <a:solidFill>
                  <a:schemeClr val="tx2"/>
                </a:solidFill>
              </a:rPr>
              <a:t>8</a:t>
            </a:r>
            <a:r>
              <a:rPr lang="ru-RU" sz="2400" b="1" dirty="0">
                <a:solidFill>
                  <a:schemeClr val="tx2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 animBg="1"/>
      <p:bldP spid="12" grpId="0" animBg="1"/>
      <p:bldP spid="13" grpId="0"/>
      <p:bldP spid="14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4"/>
          <p:cNvSpPr txBox="1"/>
          <p:nvPr/>
        </p:nvSpPr>
        <p:spPr>
          <a:xfrm>
            <a:off x="1687010" y="91440"/>
            <a:ext cx="10202095" cy="534463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457200" indent="-45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AB5EC"/>
              </a:buClr>
              <a:buFont typeface="Системный шрифт, обычный"/>
              <a:buChar char="✦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AB5EC"/>
              </a:buClr>
              <a:buFont typeface="Системный шрифт, обычный"/>
              <a:buChar char="✦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AB5EC"/>
              </a:buClr>
              <a:buFont typeface="Системный шрифт, обычный"/>
              <a:buChar char="✦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AB5EC"/>
              </a:buClr>
              <a:buFont typeface="Системный шрифт, обычный"/>
              <a:buChar char="✦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AB5EC"/>
              </a:buClr>
              <a:buFont typeface="Системный шрифт, обычный"/>
              <a:buChar char="✦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itchFamily="34" charset="0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b="1" dirty="0"/>
              <a:t>Восьмеричной системой счисления </a:t>
            </a:r>
            <a:r>
              <a:rPr lang="ru-RU" dirty="0"/>
              <a:t>называется позицион­ная система счисления с основанием 8. Для записи чисел в восьмеричной системе счисления используются цифры: 0, 1, 2, 3, 4, 5, 6, 7.</a:t>
            </a:r>
          </a:p>
          <a:p>
            <a:pPr marL="0" indent="0">
              <a:buNone/>
            </a:pPr>
            <a:r>
              <a:rPr lang="ru-RU" b="1" dirty="0"/>
              <a:t>Шестнадцатеричной системой счисления </a:t>
            </a:r>
            <a:r>
              <a:rPr lang="ru-RU" dirty="0"/>
              <a:t>называется позиционная система счисления с основанием 16. Для записи чисел в шестнадцатеричной системе счисления используются цифры: 0, 1, 2, 3, 4, 5, 6, 7, 8, 9, </a:t>
            </a:r>
            <a:r>
              <a:rPr lang="en" dirty="0"/>
              <a:t>A(10),</a:t>
            </a:r>
            <a:r>
              <a:rPr lang="ru-RU" dirty="0"/>
              <a:t> </a:t>
            </a:r>
            <a:r>
              <a:rPr lang="en" dirty="0"/>
              <a:t>B(11),</a:t>
            </a:r>
            <a:r>
              <a:rPr lang="ru-RU" dirty="0"/>
              <a:t> </a:t>
            </a:r>
            <a:r>
              <a:rPr lang="en" dirty="0"/>
              <a:t>C(12),</a:t>
            </a:r>
            <a:r>
              <a:rPr lang="ru-RU" dirty="0"/>
              <a:t> </a:t>
            </a:r>
            <a:r>
              <a:rPr lang="en" dirty="0"/>
              <a:t>D(13),</a:t>
            </a:r>
            <a:r>
              <a:rPr lang="ru-RU" dirty="0"/>
              <a:t> </a:t>
            </a:r>
            <a:r>
              <a:rPr lang="en" dirty="0"/>
              <a:t>E(14),</a:t>
            </a:r>
            <a:r>
              <a:rPr lang="ru-RU" dirty="0"/>
              <a:t> </a:t>
            </a:r>
            <a:r>
              <a:rPr lang="en" dirty="0"/>
              <a:t>F(15). 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Для перевода восьмеричного (шестнадцатеричного) числа в десятичную систему счисления следует перейти к его развёрнутой записи и вычислить значение получившегося выражения.</a:t>
            </a:r>
          </a:p>
          <a:p>
            <a:pPr marL="0" indent="0">
              <a:buNone/>
            </a:pPr>
            <a:r>
              <a:rPr lang="ru-RU" dirty="0"/>
              <a:t>Для переводов чисел  между восьмеричной и двоичной, шестнадцатеричной и двоичной системами счисления используется замена восьмеричных цифр на двоичные триады и шестнадцате­ричных цифр на двоичные тетрады.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ВОПРОСЫ И ЗАДАНИЯ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Переведите целые числа из десятичной системы счисления в восьмеричную:</a:t>
            </a:r>
          </a:p>
          <a:p>
            <a:r>
              <a:rPr lang="ru-RU" dirty="0"/>
              <a:t>а) 55</a:t>
            </a:r>
          </a:p>
          <a:p>
            <a:r>
              <a:rPr lang="ru-RU" dirty="0"/>
              <a:t>б) 600</a:t>
            </a:r>
          </a:p>
          <a:p>
            <a:r>
              <a:rPr lang="ru-RU" dirty="0"/>
              <a:t>в) 2022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ВОПРОСЫ И ЗАДАНИЯ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Переведите целые числа из восьмеричной системы счисле­ния в двоичную:</a:t>
            </a:r>
          </a:p>
          <a:p>
            <a:r>
              <a:rPr lang="ru-RU" dirty="0"/>
              <a:t>а) 65</a:t>
            </a:r>
            <a:r>
              <a:rPr lang="ru-RU" baseline="-25000" dirty="0"/>
              <a:t>8</a:t>
            </a:r>
            <a:endParaRPr lang="ru-RU" dirty="0"/>
          </a:p>
          <a:p>
            <a:r>
              <a:rPr lang="ru-RU" dirty="0"/>
              <a:t>б) 123</a:t>
            </a:r>
            <a:r>
              <a:rPr lang="ru-RU" baseline="-25000" dirty="0"/>
              <a:t>8</a:t>
            </a:r>
            <a:endParaRPr lang="ru-RU" dirty="0"/>
          </a:p>
          <a:p>
            <a:r>
              <a:rPr lang="ru-RU" dirty="0"/>
              <a:t>в) 1756</a:t>
            </a:r>
            <a:r>
              <a:rPr lang="ru-RU" baseline="-25000" dirty="0"/>
              <a:t>8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ВОПРОСЫ И ЗАДАНИЯ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Переведите целые числа из двоичной системы счисления в восьмеричную:</a:t>
            </a:r>
          </a:p>
          <a:p>
            <a:r>
              <a:rPr lang="ru-RU" dirty="0"/>
              <a:t>а) 11011011</a:t>
            </a:r>
            <a:r>
              <a:rPr lang="ru-RU" baseline="-25000" dirty="0"/>
              <a:t>2</a:t>
            </a:r>
            <a:endParaRPr lang="ru-RU" dirty="0"/>
          </a:p>
          <a:p>
            <a:r>
              <a:rPr lang="ru-RU" dirty="0"/>
              <a:t>б) 11101110111</a:t>
            </a:r>
            <a:r>
              <a:rPr lang="ru-RU" baseline="-25000" dirty="0"/>
              <a:t>2</a:t>
            </a:r>
            <a:endParaRPr lang="ru-RU" dirty="0"/>
          </a:p>
          <a:p>
            <a:r>
              <a:rPr lang="ru-RU" dirty="0"/>
              <a:t>в) 11001100110011</a:t>
            </a:r>
            <a:r>
              <a:rPr lang="ru-RU" baseline="-25000" dirty="0"/>
              <a:t>2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ВОПРОСЫ И ЗАДАНИЯ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Переведите целые числа из десятичной системы счисления  в шестнадцатеричную:</a:t>
            </a:r>
          </a:p>
          <a:p>
            <a:r>
              <a:rPr lang="ru-RU" dirty="0"/>
              <a:t>а) 55</a:t>
            </a:r>
          </a:p>
          <a:p>
            <a:r>
              <a:rPr lang="ru-RU" dirty="0"/>
              <a:t>б) 600</a:t>
            </a:r>
          </a:p>
          <a:p>
            <a:r>
              <a:rPr lang="ru-RU" dirty="0"/>
              <a:t>в) 2022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ВОПРОСЫ И ЗАДАНИЯ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Переведите целые числа из шестнадцатеричной системы счисления в двоичную:</a:t>
            </a:r>
          </a:p>
          <a:p>
            <a:r>
              <a:rPr lang="ru-RU" dirty="0"/>
              <a:t>а) А5</a:t>
            </a:r>
            <a:r>
              <a:rPr lang="ru-RU" baseline="-25000" dirty="0"/>
              <a:t>16</a:t>
            </a:r>
            <a:endParaRPr lang="ru-RU" dirty="0"/>
          </a:p>
          <a:p>
            <a:r>
              <a:rPr lang="ru-RU" dirty="0"/>
              <a:t>б) 1С3</a:t>
            </a:r>
            <a:r>
              <a:rPr lang="ru-RU" baseline="-25000" dirty="0"/>
              <a:t>16</a:t>
            </a:r>
            <a:endParaRPr lang="ru-RU" dirty="0"/>
          </a:p>
          <a:p>
            <a:r>
              <a:rPr lang="ru-RU" dirty="0"/>
              <a:t>в) 9А5Е</a:t>
            </a:r>
            <a:r>
              <a:rPr lang="ru-RU" baseline="-25000" dirty="0"/>
              <a:t>16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ВОПРОСЫ И ЗАДАНИЯ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Переведите целые числа из двоичной системы счисления в шестнадцатеричную:</a:t>
            </a:r>
          </a:p>
          <a:p>
            <a:r>
              <a:rPr lang="ru-RU" dirty="0"/>
              <a:t>а) 11011011</a:t>
            </a:r>
            <a:r>
              <a:rPr lang="ru-RU" baseline="-25000" dirty="0"/>
              <a:t>2</a:t>
            </a:r>
            <a:endParaRPr lang="ru-RU" dirty="0"/>
          </a:p>
          <a:p>
            <a:r>
              <a:rPr lang="ru-RU" dirty="0"/>
              <a:t>б) 11101110111</a:t>
            </a:r>
            <a:r>
              <a:rPr lang="ru-RU" baseline="-25000" dirty="0"/>
              <a:t>2</a:t>
            </a:r>
            <a:endParaRPr lang="ru-RU" dirty="0"/>
          </a:p>
          <a:p>
            <a:r>
              <a:rPr lang="ru-RU" dirty="0"/>
              <a:t>в) 11001100110011</a:t>
            </a:r>
            <a:r>
              <a:rPr lang="ru-RU" baseline="-25000" dirty="0"/>
              <a:t>2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ВОПРОСЫ И ЗАДАНИЯ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Придумайте способ быстрого перевода целого числа из шестнадцатеричной системы счисления в восьмеричную. Переведите с его помощью числа:</a:t>
            </a:r>
          </a:p>
          <a:p>
            <a:r>
              <a:rPr lang="ru-RU" dirty="0"/>
              <a:t>а) А5</a:t>
            </a:r>
            <a:r>
              <a:rPr lang="ru-RU" baseline="-25000" dirty="0"/>
              <a:t>16</a:t>
            </a:r>
            <a:endParaRPr lang="ru-RU" dirty="0"/>
          </a:p>
          <a:p>
            <a:r>
              <a:rPr lang="ru-RU" dirty="0"/>
              <a:t>б) 1С3</a:t>
            </a:r>
            <a:r>
              <a:rPr lang="ru-RU" baseline="-25000" dirty="0"/>
              <a:t>16</a:t>
            </a:r>
            <a:r>
              <a:rPr lang="ru-RU" dirty="0"/>
              <a:t> </a:t>
            </a:r>
          </a:p>
          <a:p>
            <a:r>
              <a:rPr lang="ru-RU" dirty="0"/>
              <a:t>в) 9А5Е</a:t>
            </a:r>
            <a:r>
              <a:rPr lang="ru-RU" baseline="-25000" dirty="0"/>
              <a:t>16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ВОПРОСЫ И ЗАДАНИЯ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671946" y="1898249"/>
            <a:ext cx="10858994" cy="1530752"/>
          </a:xfrm>
        </p:spPr>
        <p:txBody>
          <a:bodyPr/>
          <a:lstStyle/>
          <a:p>
            <a:r>
              <a:rPr lang="ru-RU" dirty="0"/>
              <a:t>Заполните в тетради таблицу, в каждой строке которой одно и то же число должно быть записано в системах счисления с основаниями 2, 8, 10 и 16.</a:t>
            </a:r>
          </a:p>
        </p:txBody>
      </p:sp>
      <p:graphicFrame>
        <p:nvGraphicFramePr>
          <p:cNvPr id="2" name="Таблица 2"/>
          <p:cNvGraphicFramePr>
            <a:graphicFrameLocks xmlns:a="http://schemas.openxmlformats.org/drawingml/2006/main" noGrp="1"/>
          </p:cNvGraphicFramePr>
          <p:nvPr/>
        </p:nvGraphicFramePr>
        <p:xfrm>
          <a:off x="671944" y="3428999"/>
          <a:ext cx="10984028" cy="270285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46007"/>
                <a:gridCol w="2746007"/>
                <a:gridCol w="2746007"/>
                <a:gridCol w="2746007"/>
              </a:tblGrid>
              <a:tr h="534631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tx2"/>
                          </a:solidFill>
                        </a:rPr>
                        <a:t>Основание 2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tx2"/>
                          </a:solidFill>
                        </a:rPr>
                        <a:t>Основание 8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tx2"/>
                          </a:solidFill>
                        </a:rPr>
                        <a:t>Основание 10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>
                          <a:solidFill>
                            <a:schemeClr val="tx2"/>
                          </a:solidFill>
                        </a:rPr>
                        <a:t>Основание 16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42057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tx2"/>
                          </a:solidFill>
                        </a:rPr>
                        <a:t>101010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</a:tr>
              <a:tr h="542057"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tx2"/>
                          </a:solidFill>
                        </a:rPr>
                        <a:t>127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</a:tr>
              <a:tr h="542057">
                <a:tc>
                  <a:txBody>
                    <a:bodyPr/>
                    <a:lstStyle/>
                    <a:p>
                      <a:pPr algn="ctr"/>
                      <a:endParaRPr lang="ru-RU" sz="280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tx2"/>
                          </a:solidFill>
                        </a:rPr>
                        <a:t>321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800" dirty="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</a:tr>
              <a:tr h="542057">
                <a:tc>
                  <a:txBody>
                    <a:bodyPr/>
                    <a:lstStyle/>
                    <a:p>
                      <a:pPr algn="ctr"/>
                      <a:endParaRPr lang="ru-RU" sz="280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80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800">
                        <a:solidFill>
                          <a:schemeClr val="tx2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>
                          <a:solidFill>
                            <a:schemeClr val="tx2"/>
                          </a:solidFill>
                        </a:rPr>
                        <a:t>2А</a:t>
                      </a: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ВОПРОСЫ И ЗАДАНИЯ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Сравните двоичные числа </a:t>
            </a:r>
            <a:r>
              <a:rPr lang="en" i="1" dirty="0"/>
              <a:t>x</a:t>
            </a:r>
            <a:r>
              <a:rPr lang="ru-RU" i="1" dirty="0"/>
              <a:t> </a:t>
            </a:r>
            <a:r>
              <a:rPr lang="ru-RU" dirty="0"/>
              <a:t>и </a:t>
            </a:r>
            <a:r>
              <a:rPr lang="en" i="1" dirty="0"/>
              <a:t>y</a:t>
            </a:r>
            <a:r>
              <a:rPr lang="en" dirty="0"/>
              <a:t>:</a:t>
            </a:r>
            <a:endParaRPr lang="ru-RU" dirty="0"/>
          </a:p>
          <a:p>
            <a:r>
              <a:rPr lang="ru-RU" dirty="0"/>
              <a:t>а) </a:t>
            </a:r>
            <a:r>
              <a:rPr lang="en" i="1" dirty="0"/>
              <a:t>x</a:t>
            </a:r>
            <a:r>
              <a:rPr lang="ru-RU" i="1" dirty="0"/>
              <a:t> </a:t>
            </a:r>
            <a:r>
              <a:rPr lang="en" dirty="0"/>
              <a:t>=</a:t>
            </a:r>
            <a:r>
              <a:rPr lang="ru-RU" dirty="0"/>
              <a:t> </a:t>
            </a:r>
            <a:r>
              <a:rPr lang="en" dirty="0"/>
              <a:t>1010101111010111,</a:t>
            </a:r>
            <a:r>
              <a:rPr lang="ru-RU" dirty="0"/>
              <a:t> </a:t>
            </a:r>
            <a:r>
              <a:rPr lang="en" i="1" dirty="0"/>
              <a:t>y</a:t>
            </a:r>
            <a:r>
              <a:rPr lang="ru-RU" i="1" dirty="0"/>
              <a:t> </a:t>
            </a:r>
            <a:r>
              <a:rPr lang="en" dirty="0"/>
              <a:t>=</a:t>
            </a:r>
            <a:r>
              <a:rPr lang="ru-RU" dirty="0"/>
              <a:t> </a:t>
            </a:r>
            <a:r>
              <a:rPr lang="en" dirty="0"/>
              <a:t>101010111010111</a:t>
            </a:r>
            <a:endParaRPr lang="ru-RU" dirty="0"/>
          </a:p>
          <a:p>
            <a:r>
              <a:rPr lang="ru-RU" dirty="0"/>
              <a:t>б) </a:t>
            </a:r>
            <a:r>
              <a:rPr lang="en" i="1" dirty="0"/>
              <a:t>x</a:t>
            </a:r>
            <a:r>
              <a:rPr lang="ru-RU" i="1" dirty="0"/>
              <a:t> </a:t>
            </a:r>
            <a:r>
              <a:rPr lang="en" dirty="0"/>
              <a:t>=</a:t>
            </a:r>
            <a:r>
              <a:rPr lang="ru-RU" dirty="0"/>
              <a:t> </a:t>
            </a:r>
            <a:r>
              <a:rPr lang="en" dirty="0"/>
              <a:t>10101011010101101,</a:t>
            </a:r>
            <a:r>
              <a:rPr lang="ru-RU" dirty="0"/>
              <a:t> </a:t>
            </a:r>
            <a:r>
              <a:rPr lang="en" i="1" dirty="0"/>
              <a:t>y</a:t>
            </a:r>
            <a:r>
              <a:rPr lang="ru-RU" i="1" dirty="0"/>
              <a:t> </a:t>
            </a:r>
            <a:r>
              <a:rPr lang="en" dirty="0"/>
              <a:t>=</a:t>
            </a:r>
            <a:r>
              <a:rPr lang="ru-RU" dirty="0"/>
              <a:t> </a:t>
            </a:r>
            <a:r>
              <a:rPr lang="en" dirty="0"/>
              <a:t>10101101010101101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ВОПРОСЫ И ЗАДАНИЯ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Среди приведённых ниже трёх чисел, записанных в различ­ных системах счисления, найдите </a:t>
            </a:r>
            <a:r>
              <a:rPr lang="ru-RU" b="1" dirty="0"/>
              <a:t>наименьшее</a:t>
            </a:r>
            <a:r>
              <a:rPr lang="ru-RU" dirty="0"/>
              <a:t> и запишите его в десятичной системе счисления: 36</a:t>
            </a:r>
            <a:r>
              <a:rPr lang="ru-RU" baseline="-25000" dirty="0"/>
              <a:t>16</a:t>
            </a:r>
            <a:r>
              <a:rPr lang="ru-RU" dirty="0"/>
              <a:t>, 648, 111010</a:t>
            </a:r>
            <a:r>
              <a:rPr lang="ru-RU" baseline="-25000" dirty="0"/>
              <a:t>2</a:t>
            </a:r>
            <a:r>
              <a:rPr lang="ru-RU" dirty="0"/>
              <a:t>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ВОПРОСЫ И ЗАДАНИЯ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Среди приведённых ниже трёх чисел, записанных в различ­ных системах счисления, найдите </a:t>
            </a:r>
            <a:r>
              <a:rPr lang="ru-RU" b="1" dirty="0"/>
              <a:t>наибольшее</a:t>
            </a:r>
            <a:r>
              <a:rPr lang="ru-RU" dirty="0"/>
              <a:t> и запишите его в десятичной системе счисления: 36</a:t>
            </a:r>
            <a:r>
              <a:rPr lang="ru-RU" baseline="-25000" dirty="0"/>
              <a:t>16</a:t>
            </a:r>
            <a:r>
              <a:rPr lang="ru-RU" dirty="0"/>
              <a:t>, 64</a:t>
            </a:r>
            <a:r>
              <a:rPr lang="ru-RU" baseline="-25000" dirty="0"/>
              <a:t>8</a:t>
            </a:r>
            <a:r>
              <a:rPr lang="ru-RU" dirty="0"/>
              <a:t>, 111010</a:t>
            </a:r>
            <a:r>
              <a:rPr lang="ru-RU" baseline="-25000" dirty="0"/>
              <a:t>2</a:t>
            </a:r>
            <a:r>
              <a:rPr lang="ru-RU" dirty="0"/>
              <a:t>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ВОПРОСЫ И ЗАДАНИЯ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Вычислите выражения:</a:t>
            </a:r>
          </a:p>
          <a:p>
            <a:r>
              <a:rPr lang="ru-RU" dirty="0"/>
              <a:t>а) (1111101</a:t>
            </a:r>
            <a:r>
              <a:rPr lang="ru-RU" baseline="-25000" dirty="0"/>
              <a:t>2</a:t>
            </a:r>
            <a:r>
              <a:rPr lang="ru-RU" dirty="0"/>
              <a:t> + </a:t>
            </a:r>
            <a:r>
              <a:rPr lang="en" dirty="0"/>
              <a:t>AF</a:t>
            </a:r>
            <a:r>
              <a:rPr lang="en" baseline="-25000" dirty="0"/>
              <a:t>16</a:t>
            </a:r>
            <a:r>
              <a:rPr lang="en" dirty="0"/>
              <a:t>)</a:t>
            </a:r>
            <a:r>
              <a:rPr lang="ru-RU" dirty="0"/>
              <a:t> </a:t>
            </a:r>
            <a:r>
              <a:rPr lang="en" dirty="0"/>
              <a:t>:</a:t>
            </a:r>
            <a:r>
              <a:rPr lang="ru-RU" dirty="0"/>
              <a:t> </a:t>
            </a:r>
            <a:r>
              <a:rPr lang="en" dirty="0"/>
              <a:t>36</a:t>
            </a:r>
            <a:r>
              <a:rPr lang="en" baseline="-25000" dirty="0"/>
              <a:t>8</a:t>
            </a:r>
            <a:endParaRPr lang="ru-RU" baseline="-25000" dirty="0"/>
          </a:p>
          <a:p>
            <a:r>
              <a:rPr lang="ru-RU" dirty="0"/>
              <a:t>б) 125</a:t>
            </a:r>
            <a:r>
              <a:rPr lang="ru-RU" baseline="-25000" dirty="0"/>
              <a:t>8</a:t>
            </a:r>
            <a:r>
              <a:rPr lang="ru-RU" dirty="0"/>
              <a:t> + 101</a:t>
            </a:r>
            <a:r>
              <a:rPr lang="ru-RU" baseline="-25000" dirty="0"/>
              <a:t>2</a:t>
            </a:r>
            <a:r>
              <a:rPr lang="ru-RU" dirty="0"/>
              <a:t> · 2</a:t>
            </a:r>
            <a:r>
              <a:rPr lang="en" dirty="0"/>
              <a:t>A1</a:t>
            </a:r>
            <a:r>
              <a:rPr lang="en" baseline="-25000" dirty="0"/>
              <a:t>6</a:t>
            </a:r>
            <a:r>
              <a:rPr lang="ru-RU" dirty="0"/>
              <a:t> </a:t>
            </a:r>
            <a:r>
              <a:rPr lang="en" dirty="0"/>
              <a:t>–</a:t>
            </a:r>
            <a:r>
              <a:rPr lang="ru-RU" dirty="0"/>
              <a:t> </a:t>
            </a:r>
            <a:r>
              <a:rPr lang="en" dirty="0"/>
              <a:t>141</a:t>
            </a:r>
            <a:r>
              <a:rPr lang="en" baseline="-25000" dirty="0"/>
              <a:t>8</a:t>
            </a:r>
            <a:endParaRPr lang="ru-RU" baseline="-25000" dirty="0"/>
          </a:p>
          <a:p>
            <a:r>
              <a:rPr lang="ru-RU" dirty="0"/>
              <a:t>Ответ дайте в десятичной системе счисления.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ВОПРОСЫ И ЗАДАНИЯ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Почему восьмеричная и шестнадцатеричная системы счисления считаются системами, родственными двоичной? Какая ещё позиционная система счисления может считаться родст­венной двоичной?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ВОПРОСЫ И ЗАДАНИЯ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Вы умеете переводить целые числа из десятичной системы счисления в двоичную, восьмеричную и шестнадцатеричную. Попробуйте сформулировать правило перевода целых десятичных чисел в систему счисления с основанием </a:t>
            </a:r>
            <a:r>
              <a:rPr lang="en" i="1" dirty="0"/>
              <a:t>q</a:t>
            </a:r>
            <a:r>
              <a:rPr lang="en" dirty="0"/>
              <a:t>.</a:t>
            </a:r>
            <a:r>
              <a:rPr lang="ru-RU" dirty="0"/>
              <a:t> Проверь­те справедливость сформулированного правила, осуществив с его помощью перевод числа 555 в систему счисления с основанием 5.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/>
          <a:srcRect/>
          <a:stretch/>
        </p:blipFill>
        <p:spPr bwMode="auto">
          <a:xfrm>
            <a:off x="7506836" y="3123217"/>
            <a:ext cx="4495305" cy="2919979"/>
          </a:xfrm>
          <a:prstGeom prst="rect">
            <a:avLst/>
          </a:prstGeom>
          <a:noFill/>
          <a:ln w="57150">
            <a:solidFill>
              <a:schemeClr val="accent5">
                <a:lumMod val="75000"/>
              </a:schemeClr>
            </a:solidFill>
            <a:miter lim="800000"/>
            <a:headEnd/>
            <a:tailEnd/>
          </a:ln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3"/>
          <a:srcRect/>
          <a:stretch/>
        </p:blipFill>
        <p:spPr bwMode="auto">
          <a:xfrm>
            <a:off x="3436114" y="3084331"/>
            <a:ext cx="1261808" cy="2919979"/>
          </a:xfrm>
          <a:prstGeom prst="rect">
            <a:avLst/>
          </a:prstGeom>
          <a:noFill/>
          <a:ln w="57150">
            <a:solidFill>
              <a:schemeClr val="accent5">
                <a:lumMod val="75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3299396" y="823594"/>
            <a:ext cx="2407436" cy="704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РАЗВЁРНУТАЯ</a:t>
            </a:r>
            <a:br>
              <a:rPr lang="ru-RU" sz="2000" dirty="0"/>
            </a:br>
            <a:r>
              <a:rPr lang="ru-RU" sz="2000" dirty="0"/>
              <a:t>ФОРМА ЗАПИСИ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693382" y="823594"/>
            <a:ext cx="782586" cy="646331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tx2"/>
                </a:solidFill>
              </a:rPr>
              <a:t>А</a:t>
            </a:r>
            <a:r>
              <a:rPr lang="ru-RU" sz="3600" baseline="-25000" dirty="0">
                <a:solidFill>
                  <a:schemeClr val="tx2"/>
                </a:solidFill>
              </a:rPr>
              <a:t>8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693381" y="1515640"/>
            <a:ext cx="782587" cy="646331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tx2"/>
                </a:solidFill>
              </a:rPr>
              <a:t>А</a:t>
            </a:r>
            <a:r>
              <a:rPr lang="ru-RU" sz="3600" baseline="-25000" dirty="0">
                <a:solidFill>
                  <a:schemeClr val="tx2"/>
                </a:solidFill>
              </a:rPr>
              <a:t>16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693382" y="135220"/>
            <a:ext cx="782586" cy="646331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tx2"/>
                </a:solidFill>
              </a:rPr>
              <a:t>А</a:t>
            </a:r>
            <a:r>
              <a:rPr lang="ru-RU" sz="3600" baseline="-25000" dirty="0">
                <a:solidFill>
                  <a:schemeClr val="tx2"/>
                </a:solidFill>
              </a:rPr>
              <a:t>2</a:t>
            </a:r>
            <a:endParaRPr lang="ru-RU" sz="3600" dirty="0">
              <a:solidFill>
                <a:schemeClr val="tx2"/>
              </a:solidFill>
            </a:endParaRPr>
          </a:p>
        </p:txBody>
      </p:sp>
      <p:cxnSp>
        <p:nvCxnSpPr>
          <p:cNvPr id="6" name="Прямая со стрелкой 5"/>
          <p:cNvCxnSpPr>
            <a:cxnSpLocks/>
            <a:stCxn id="8" idx="3"/>
          </p:cNvCxnSpPr>
          <p:nvPr/>
        </p:nvCxnSpPr>
        <p:spPr>
          <a:xfrm>
            <a:off x="2475968" y="458386"/>
            <a:ext cx="823428" cy="55060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>
            <a:cxnSpLocks/>
            <a:stCxn id="3" idx="3"/>
            <a:endCxn id="2" idx="1"/>
          </p:cNvCxnSpPr>
          <p:nvPr/>
        </p:nvCxnSpPr>
        <p:spPr>
          <a:xfrm>
            <a:off x="2475968" y="1146760"/>
            <a:ext cx="823428" cy="2893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cxnSpLocks/>
            <a:stCxn id="7" idx="3"/>
          </p:cNvCxnSpPr>
          <p:nvPr/>
        </p:nvCxnSpPr>
        <p:spPr>
          <a:xfrm flipV="1">
            <a:off x="2475968" y="1313458"/>
            <a:ext cx="823428" cy="52534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>
            <a:cxnSpLocks/>
          </p:cNvCxnSpPr>
          <p:nvPr/>
        </p:nvCxnSpPr>
        <p:spPr>
          <a:xfrm>
            <a:off x="5727571" y="1190155"/>
            <a:ext cx="686508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6380996" y="866990"/>
            <a:ext cx="782586" cy="646331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tx2"/>
                </a:solidFill>
              </a:rPr>
              <a:t>А</a:t>
            </a:r>
            <a:r>
              <a:rPr lang="ru-RU" sz="3600" baseline="-25000" dirty="0">
                <a:solidFill>
                  <a:schemeClr val="tx2"/>
                </a:solidFill>
              </a:rPr>
              <a:t>10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7850090" y="823594"/>
            <a:ext cx="2407436" cy="7041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/>
              <a:t>ДЕЛЕНИЕ НА ОСНОВАНИЕ</a:t>
            </a:r>
          </a:p>
        </p:txBody>
      </p:sp>
      <p:cxnSp>
        <p:nvCxnSpPr>
          <p:cNvPr id="24" name="Прямая со стрелкой 23"/>
          <p:cNvCxnSpPr>
            <a:cxnSpLocks/>
          </p:cNvCxnSpPr>
          <p:nvPr/>
        </p:nvCxnSpPr>
        <p:spPr>
          <a:xfrm>
            <a:off x="7163582" y="1190156"/>
            <a:ext cx="686508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11150334" y="788389"/>
            <a:ext cx="782586" cy="646331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tx2"/>
                </a:solidFill>
              </a:rPr>
              <a:t>А</a:t>
            </a:r>
            <a:r>
              <a:rPr lang="ru-RU" sz="3600" baseline="-25000" dirty="0">
                <a:solidFill>
                  <a:schemeClr val="tx2"/>
                </a:solidFill>
              </a:rPr>
              <a:t>8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1150333" y="1480435"/>
            <a:ext cx="782587" cy="646331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tx2"/>
                </a:solidFill>
              </a:rPr>
              <a:t>А</a:t>
            </a:r>
            <a:r>
              <a:rPr lang="ru-RU" sz="3600" baseline="-25000" dirty="0">
                <a:solidFill>
                  <a:schemeClr val="tx2"/>
                </a:solidFill>
              </a:rPr>
              <a:t>16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1150334" y="100015"/>
            <a:ext cx="782586" cy="646331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tx2"/>
                </a:solidFill>
              </a:rPr>
              <a:t>А</a:t>
            </a:r>
            <a:r>
              <a:rPr lang="ru-RU" sz="3600" baseline="-25000" dirty="0">
                <a:solidFill>
                  <a:schemeClr val="tx2"/>
                </a:solidFill>
              </a:rPr>
              <a:t>2</a:t>
            </a:r>
            <a:endParaRPr lang="ru-RU" sz="3600" dirty="0">
              <a:solidFill>
                <a:schemeClr val="tx2"/>
              </a:solidFill>
            </a:endParaRPr>
          </a:p>
        </p:txBody>
      </p:sp>
      <p:cxnSp>
        <p:nvCxnSpPr>
          <p:cNvPr id="30" name="Прямая со стрелкой 29"/>
          <p:cNvCxnSpPr>
            <a:cxnSpLocks/>
            <a:stCxn id="20" idx="3"/>
          </p:cNvCxnSpPr>
          <p:nvPr/>
        </p:nvCxnSpPr>
        <p:spPr>
          <a:xfrm>
            <a:off x="10257526" y="1175691"/>
            <a:ext cx="892807" cy="1446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>
            <a:cxnSpLocks/>
            <a:endCxn id="28" idx="1"/>
          </p:cNvCxnSpPr>
          <p:nvPr/>
        </p:nvCxnSpPr>
        <p:spPr>
          <a:xfrm flipV="1">
            <a:off x="10257526" y="423181"/>
            <a:ext cx="892808" cy="55162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>
            <a:cxnSpLocks/>
            <a:endCxn id="27" idx="1"/>
          </p:cNvCxnSpPr>
          <p:nvPr/>
        </p:nvCxnSpPr>
        <p:spPr>
          <a:xfrm>
            <a:off x="10257526" y="1353909"/>
            <a:ext cx="892807" cy="44969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5863069" y="2172342"/>
            <a:ext cx="782586" cy="646331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tx2"/>
                </a:solidFill>
              </a:rPr>
              <a:t>А</a:t>
            </a:r>
            <a:r>
              <a:rPr lang="ru-RU" sz="3600" baseline="-25000" dirty="0">
                <a:solidFill>
                  <a:schemeClr val="tx2"/>
                </a:solidFill>
              </a:rPr>
              <a:t>2</a:t>
            </a:r>
            <a:endParaRPr lang="ru-RU" sz="3600" dirty="0">
              <a:solidFill>
                <a:schemeClr val="tx2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4047701" y="2172342"/>
            <a:ext cx="782586" cy="646331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ru-RU" sz="3600" dirty="0">
                <a:solidFill>
                  <a:schemeClr val="tx2"/>
                </a:solidFill>
              </a:rPr>
              <a:t>А</a:t>
            </a:r>
            <a:r>
              <a:rPr lang="ru-RU" sz="3600" baseline="-25000" dirty="0">
                <a:solidFill>
                  <a:schemeClr val="tx2"/>
                </a:solidFill>
              </a:rPr>
              <a:t>8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7654073" y="2186608"/>
            <a:ext cx="782587" cy="646331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chemeClr val="tx2"/>
                </a:solidFill>
              </a:rPr>
              <a:t>А</a:t>
            </a:r>
            <a:r>
              <a:rPr lang="ru-RU" sz="3600" baseline="-25000" dirty="0">
                <a:solidFill>
                  <a:schemeClr val="tx2"/>
                </a:solidFill>
              </a:rPr>
              <a:t>16</a:t>
            </a:r>
          </a:p>
        </p:txBody>
      </p:sp>
      <p:cxnSp>
        <p:nvCxnSpPr>
          <p:cNvPr id="40" name="Прямая со стрелкой 39"/>
          <p:cNvCxnSpPr>
            <a:cxnSpLocks/>
            <a:stCxn id="37" idx="3"/>
            <a:endCxn id="35" idx="1"/>
          </p:cNvCxnSpPr>
          <p:nvPr/>
        </p:nvCxnSpPr>
        <p:spPr>
          <a:xfrm>
            <a:off x="4830287" y="2495508"/>
            <a:ext cx="1032782" cy="0"/>
          </a:xfrm>
          <a:prstGeom prst="straightConnector1">
            <a:avLst/>
          </a:prstGeom>
          <a:ln w="38100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cxnSpLocks/>
          </p:cNvCxnSpPr>
          <p:nvPr/>
        </p:nvCxnSpPr>
        <p:spPr>
          <a:xfrm>
            <a:off x="6645655" y="2521085"/>
            <a:ext cx="1032782" cy="0"/>
          </a:xfrm>
          <a:prstGeom prst="straightConnector1">
            <a:avLst/>
          </a:prstGeom>
          <a:ln w="38100"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Босова">
      <a:dk1>
        <a:srgbClr val="A1A1A1"/>
      </a:dk1>
      <a:lt1>
        <a:srgbClr val="FFFFFF"/>
      </a:lt1>
      <a:dk2>
        <a:srgbClr val="2A3442"/>
      </a:dk2>
      <a:lt2>
        <a:srgbClr val="D5D5D5"/>
      </a:lt2>
      <a:accent1>
        <a:srgbClr val="00A3DA"/>
      </a:accent1>
      <a:accent2>
        <a:srgbClr val="ED7D31"/>
      </a:accent2>
      <a:accent3>
        <a:srgbClr val="808080"/>
      </a:accent3>
      <a:accent4>
        <a:srgbClr val="FFC000"/>
      </a:accent4>
      <a:accent5>
        <a:srgbClr val="5B9BD5"/>
      </a:accent5>
      <a:accent6>
        <a:srgbClr val="70AD47"/>
      </a:accent6>
      <a:hlink>
        <a:srgbClr val="0082FF"/>
      </a:hlink>
      <a:folHlink>
        <a:srgbClr val="954F72"/>
      </a:folHlink>
    </a:clrScheme>
    <a:fontScheme name="Trebuchet MS">
      <a:majorFont>
        <a:latin typeface="Trebuchet MS" panose="020B0603020202020204"/>
        <a:ea typeface="Arial"/>
        <a:cs typeface="Arial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Arial"/>
        <a:cs typeface="Arial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13172</TotalTime>
  <Pages>0</Pages>
  <Words>1170</Words>
  <Characters>0</Characters>
  <CharactersWithSpaces>0</CharactersWithSpaces>
  <Application>Р7-Офис/7.2.2.36</Application>
  <DocSecurity>0</DocSecurity>
  <PresentationFormat>Широкоэкранный</PresentationFormat>
  <Lines>0</Lines>
  <Paragraphs>228</Paragraphs>
  <Slides>34</Slides>
  <Notes>2</Notes>
  <HiddenSlides>0</HiddenSlides>
  <MMClips>0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ИНФОРМАЦИЯ И ДАННЫЕ</dc:title>
  <dc:subject/>
  <dc:creator>Microsoft Office User</dc:creator>
  <cp:keywords/>
  <dc:description/>
  <dc:identifier/>
  <dc:language/>
  <cp:lastModifiedBy>Людмила Босова</cp:lastModifiedBy>
  <cp:revision>31</cp:revision>
  <dcterms:created xsi:type="dcterms:W3CDTF">2022-06-06T08:49:50Z</dcterms:created>
  <dcterms:modified xsi:type="dcterms:W3CDTF">2024-07-20T12:50:54Z</dcterms:modified>
  <cp:category/>
  <cp:contentStatus/>
  <cp:version/>
</cp:coreProperties>
</file>