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81" r:id="rId3"/>
    <p:sldId id="308" r:id="rId4"/>
    <p:sldId id="309" r:id="rId5"/>
    <p:sldId id="310" r:id="rId6"/>
    <p:sldId id="317" r:id="rId7"/>
    <p:sldId id="311" r:id="rId8"/>
    <p:sldId id="318" r:id="rId9"/>
    <p:sldId id="312" r:id="rId10"/>
    <p:sldId id="313" r:id="rId11"/>
    <p:sldId id="314" r:id="rId12"/>
    <p:sldId id="319" r:id="rId13"/>
    <p:sldId id="320" r:id="rId14"/>
    <p:sldId id="321" r:id="rId15"/>
    <p:sldId id="289" r:id="rId16"/>
    <p:sldId id="316" r:id="rId17"/>
    <p:sldId id="326" r:id="rId18"/>
    <p:sldId id="328" r:id="rId19"/>
    <p:sldId id="327" r:id="rId20"/>
    <p:sldId id="306" r:id="rId21"/>
    <p:sldId id="291" r:id="rId22"/>
    <p:sldId id="292" r:id="rId23"/>
    <p:sldId id="293" r:id="rId24"/>
    <p:sldId id="305" r:id="rId25"/>
    <p:sldId id="303" r:id="rId26"/>
    <p:sldId id="302" r:id="rId27"/>
    <p:sldId id="301" r:id="rId28"/>
    <p:sldId id="300" r:id="rId29"/>
    <p:sldId id="299" r:id="rId30"/>
    <p:sldId id="298" r:id="rId31"/>
    <p:sldId id="297" r:id="rId32"/>
    <p:sldId id="296" r:id="rId33"/>
    <p:sldId id="323" r:id="rId34"/>
    <p:sldId id="324" r:id="rId35"/>
    <p:sldId id="325" r:id="rId36"/>
    <p:sldId id="322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51" autoAdjust="0"/>
  </p:normalViewPr>
  <p:slideViewPr>
    <p:cSldViewPr>
      <p:cViewPr varScale="1">
        <p:scale>
          <a:sx n="77" d="100"/>
          <a:sy n="77" d="100"/>
        </p:scale>
        <p:origin x="171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41DA06-360F-42C9-85D8-4ADD7304AAB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C8C761A-7254-4BB8-97DA-F67E26FCD3FB}">
      <dgm:prSet phldrT="[Текст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  <a:latin typeface="Bookman Old Style" panose="02050604050505020204" pitchFamily="18" charset="0"/>
            </a:rPr>
            <a:t>Прочитайте предложение, вдумайтесь в его смысл</a:t>
          </a:r>
          <a:endParaRPr lang="ru-RU" dirty="0">
            <a:solidFill>
              <a:srgbClr val="FF0000"/>
            </a:solidFill>
            <a:latin typeface="Bookman Old Style" panose="02050604050505020204" pitchFamily="18" charset="0"/>
          </a:endParaRPr>
        </a:p>
      </dgm:t>
    </dgm:pt>
    <dgm:pt modelId="{8999F6CD-1181-44CF-925D-0175611EA6CA}" type="parTrans" cxnId="{56B9BD0C-0C49-4324-85C0-80BA249F7427}">
      <dgm:prSet/>
      <dgm:spPr/>
      <dgm:t>
        <a:bodyPr/>
        <a:lstStyle/>
        <a:p>
          <a:endParaRPr lang="ru-RU"/>
        </a:p>
      </dgm:t>
    </dgm:pt>
    <dgm:pt modelId="{551C1708-C77B-47AC-9D4B-3AAB01133B09}" type="sibTrans" cxnId="{56B9BD0C-0C49-4324-85C0-80BA249F7427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7B2AA0DF-BDA7-4B22-90FB-A092AB401A07}">
      <dgm:prSet phldrT="[Текст]"/>
      <dgm:spPr>
        <a:solidFill>
          <a:schemeClr val="bg1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rgbClr val="FF0000"/>
              </a:solidFill>
              <a:latin typeface="Bookman Old Style" panose="02050604050505020204" pitchFamily="18" charset="0"/>
            </a:rPr>
            <a:t>Определите, к какой части речи принадлежит выделенное слово 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rgbClr val="FF0000"/>
            </a:solidFill>
            <a:latin typeface="Bookman Old Style" panose="02050604050505020204" pitchFamily="18" charset="0"/>
          </a:endParaRPr>
        </a:p>
      </dgm:t>
    </dgm:pt>
    <dgm:pt modelId="{ACFD3AED-E919-417C-B025-161F5D4B715B}" type="parTrans" cxnId="{DDDBB79F-E57E-4FD9-8495-C919AAB453FC}">
      <dgm:prSet/>
      <dgm:spPr/>
      <dgm:t>
        <a:bodyPr/>
        <a:lstStyle/>
        <a:p>
          <a:endParaRPr lang="ru-RU"/>
        </a:p>
      </dgm:t>
    </dgm:pt>
    <dgm:pt modelId="{16DEA50D-5943-40D2-9996-EA2EAFF944D7}" type="sibTrans" cxnId="{DDDBB79F-E57E-4FD9-8495-C919AAB453FC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24462D78-D22B-4B48-A48A-D87E9EFD18B5}">
      <dgm:prSet phldrT="[Текст]"/>
      <dgm:spPr>
        <a:solidFill>
          <a:schemeClr val="bg1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rgbClr val="FF0000"/>
              </a:solidFill>
              <a:latin typeface="Bookman Old Style" panose="02050604050505020204" pitchFamily="18" charset="0"/>
            </a:rPr>
            <a:t>Вспомните правило его написания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450F8030-C756-4E42-B424-4347DE84F2E1}" type="parTrans" cxnId="{0E1D01DF-72EF-4E00-BF14-607C0FFEFDFD}">
      <dgm:prSet/>
      <dgm:spPr/>
      <dgm:t>
        <a:bodyPr/>
        <a:lstStyle/>
        <a:p>
          <a:endParaRPr lang="ru-RU"/>
        </a:p>
      </dgm:t>
    </dgm:pt>
    <dgm:pt modelId="{C042EEB1-7DCB-4FF7-992A-3DDD41D47B2C}" type="sibTrans" cxnId="{0E1D01DF-72EF-4E00-BF14-607C0FFEFDFD}">
      <dgm:prSet/>
      <dgm:spPr/>
      <dgm:t>
        <a:bodyPr/>
        <a:lstStyle/>
        <a:p>
          <a:endParaRPr lang="ru-RU"/>
        </a:p>
      </dgm:t>
    </dgm:pt>
    <dgm:pt modelId="{5AB71730-7994-4DEB-9C57-53583F70349B}" type="pres">
      <dgm:prSet presAssocID="{D341DA06-360F-42C9-85D8-4ADD7304AABD}" presName="Name0" presStyleCnt="0">
        <dgm:presLayoutVars>
          <dgm:dir/>
          <dgm:resizeHandles val="exact"/>
        </dgm:presLayoutVars>
      </dgm:prSet>
      <dgm:spPr/>
    </dgm:pt>
    <dgm:pt modelId="{A9CB3944-8017-4B20-A1CE-BDB45DB8477E}" type="pres">
      <dgm:prSet presAssocID="{2C8C761A-7254-4BB8-97DA-F67E26FCD3F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25B084-5CEC-4D49-8333-42812657E897}" type="pres">
      <dgm:prSet presAssocID="{551C1708-C77B-47AC-9D4B-3AAB01133B09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FDE482D-968B-4157-B129-0932C8621F3C}" type="pres">
      <dgm:prSet presAssocID="{551C1708-C77B-47AC-9D4B-3AAB01133B09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3CE11AB2-0132-4829-A8A3-1242B65AFC0C}" type="pres">
      <dgm:prSet presAssocID="{7B2AA0DF-BDA7-4B22-90FB-A092AB401A0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3727E-7FD5-4265-82C6-98A7012D6A99}" type="pres">
      <dgm:prSet presAssocID="{16DEA50D-5943-40D2-9996-EA2EAFF944D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E41FAC3-6FC8-49AA-8B29-F9FBC7064174}" type="pres">
      <dgm:prSet presAssocID="{16DEA50D-5943-40D2-9996-EA2EAFF944D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7536694-C7F7-48B4-A574-2D377511EA39}" type="pres">
      <dgm:prSet presAssocID="{24462D78-D22B-4B48-A48A-D87E9EFD18B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2A4BAA-D98F-45EA-A4EF-469D32D50A41}" type="presOf" srcId="{7B2AA0DF-BDA7-4B22-90FB-A092AB401A07}" destId="{3CE11AB2-0132-4829-A8A3-1242B65AFC0C}" srcOrd="0" destOrd="0" presId="urn:microsoft.com/office/officeart/2005/8/layout/process1"/>
    <dgm:cxn modelId="{5A0D946C-EC2A-4146-9ACF-22CCAF5F6FBF}" type="presOf" srcId="{2C8C761A-7254-4BB8-97DA-F67E26FCD3FB}" destId="{A9CB3944-8017-4B20-A1CE-BDB45DB8477E}" srcOrd="0" destOrd="0" presId="urn:microsoft.com/office/officeart/2005/8/layout/process1"/>
    <dgm:cxn modelId="{9F3636E0-8D43-4494-B9EA-FB139F2F5B24}" type="presOf" srcId="{24462D78-D22B-4B48-A48A-D87E9EFD18B5}" destId="{37536694-C7F7-48B4-A574-2D377511EA39}" srcOrd="0" destOrd="0" presId="urn:microsoft.com/office/officeart/2005/8/layout/process1"/>
    <dgm:cxn modelId="{0E1D01DF-72EF-4E00-BF14-607C0FFEFDFD}" srcId="{D341DA06-360F-42C9-85D8-4ADD7304AABD}" destId="{24462D78-D22B-4B48-A48A-D87E9EFD18B5}" srcOrd="2" destOrd="0" parTransId="{450F8030-C756-4E42-B424-4347DE84F2E1}" sibTransId="{C042EEB1-7DCB-4FF7-992A-3DDD41D47B2C}"/>
    <dgm:cxn modelId="{DDDBB79F-E57E-4FD9-8495-C919AAB453FC}" srcId="{D341DA06-360F-42C9-85D8-4ADD7304AABD}" destId="{7B2AA0DF-BDA7-4B22-90FB-A092AB401A07}" srcOrd="1" destOrd="0" parTransId="{ACFD3AED-E919-417C-B025-161F5D4B715B}" sibTransId="{16DEA50D-5943-40D2-9996-EA2EAFF944D7}"/>
    <dgm:cxn modelId="{D5DE497A-E5DE-420B-8D50-44156A56A827}" type="presOf" srcId="{D341DA06-360F-42C9-85D8-4ADD7304AABD}" destId="{5AB71730-7994-4DEB-9C57-53583F70349B}" srcOrd="0" destOrd="0" presId="urn:microsoft.com/office/officeart/2005/8/layout/process1"/>
    <dgm:cxn modelId="{0FB9CB41-5DB8-40D4-91F2-D6478B7D6F4A}" type="presOf" srcId="{16DEA50D-5943-40D2-9996-EA2EAFF944D7}" destId="{F7A3727E-7FD5-4265-82C6-98A7012D6A99}" srcOrd="0" destOrd="0" presId="urn:microsoft.com/office/officeart/2005/8/layout/process1"/>
    <dgm:cxn modelId="{D1BB9884-9A29-479A-B9CA-68933F1F1178}" type="presOf" srcId="{551C1708-C77B-47AC-9D4B-3AAB01133B09}" destId="{6FDE482D-968B-4157-B129-0932C8621F3C}" srcOrd="1" destOrd="0" presId="urn:microsoft.com/office/officeart/2005/8/layout/process1"/>
    <dgm:cxn modelId="{56B9BD0C-0C49-4324-85C0-80BA249F7427}" srcId="{D341DA06-360F-42C9-85D8-4ADD7304AABD}" destId="{2C8C761A-7254-4BB8-97DA-F67E26FCD3FB}" srcOrd="0" destOrd="0" parTransId="{8999F6CD-1181-44CF-925D-0175611EA6CA}" sibTransId="{551C1708-C77B-47AC-9D4B-3AAB01133B09}"/>
    <dgm:cxn modelId="{3199F7DE-0790-45AE-85BA-B27B56384A74}" type="presOf" srcId="{551C1708-C77B-47AC-9D4B-3AAB01133B09}" destId="{A225B084-5CEC-4D49-8333-42812657E897}" srcOrd="0" destOrd="0" presId="urn:microsoft.com/office/officeart/2005/8/layout/process1"/>
    <dgm:cxn modelId="{B452EE24-BE00-440A-B972-3AA7789123AD}" type="presOf" srcId="{16DEA50D-5943-40D2-9996-EA2EAFF944D7}" destId="{CE41FAC3-6FC8-49AA-8B29-F9FBC7064174}" srcOrd="1" destOrd="0" presId="urn:microsoft.com/office/officeart/2005/8/layout/process1"/>
    <dgm:cxn modelId="{9B2B9B23-B2F7-4A1E-9353-16C0D12D7A47}" type="presParOf" srcId="{5AB71730-7994-4DEB-9C57-53583F70349B}" destId="{A9CB3944-8017-4B20-A1CE-BDB45DB8477E}" srcOrd="0" destOrd="0" presId="urn:microsoft.com/office/officeart/2005/8/layout/process1"/>
    <dgm:cxn modelId="{DF4FDC6C-A15B-4ACF-B174-324C807D227D}" type="presParOf" srcId="{5AB71730-7994-4DEB-9C57-53583F70349B}" destId="{A225B084-5CEC-4D49-8333-42812657E897}" srcOrd="1" destOrd="0" presId="urn:microsoft.com/office/officeart/2005/8/layout/process1"/>
    <dgm:cxn modelId="{41F4788B-7D3C-446D-B5A4-31474D7A96CE}" type="presParOf" srcId="{A225B084-5CEC-4D49-8333-42812657E897}" destId="{6FDE482D-968B-4157-B129-0932C8621F3C}" srcOrd="0" destOrd="0" presId="urn:microsoft.com/office/officeart/2005/8/layout/process1"/>
    <dgm:cxn modelId="{BF05E432-685C-4717-8E3A-B0479B29E3A1}" type="presParOf" srcId="{5AB71730-7994-4DEB-9C57-53583F70349B}" destId="{3CE11AB2-0132-4829-A8A3-1242B65AFC0C}" srcOrd="2" destOrd="0" presId="urn:microsoft.com/office/officeart/2005/8/layout/process1"/>
    <dgm:cxn modelId="{A082A826-645A-4F08-B9BE-D810995B6E67}" type="presParOf" srcId="{5AB71730-7994-4DEB-9C57-53583F70349B}" destId="{F7A3727E-7FD5-4265-82C6-98A7012D6A99}" srcOrd="3" destOrd="0" presId="urn:microsoft.com/office/officeart/2005/8/layout/process1"/>
    <dgm:cxn modelId="{0F2379CC-C77F-44AB-948F-8A0ED995E102}" type="presParOf" srcId="{F7A3727E-7FD5-4265-82C6-98A7012D6A99}" destId="{CE41FAC3-6FC8-49AA-8B29-F9FBC7064174}" srcOrd="0" destOrd="0" presId="urn:microsoft.com/office/officeart/2005/8/layout/process1"/>
    <dgm:cxn modelId="{A2E40493-D28F-4D1A-8795-F8194527E7A0}" type="presParOf" srcId="{5AB71730-7994-4DEB-9C57-53583F70349B}" destId="{37536694-C7F7-48B4-A574-2D377511EA3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B3944-8017-4B20-A1CE-BDB45DB8477E}">
      <dsp:nvSpPr>
        <dsp:cNvPr id="0" name=""/>
        <dsp:cNvSpPr/>
      </dsp:nvSpPr>
      <dsp:spPr>
        <a:xfrm>
          <a:off x="6898" y="77538"/>
          <a:ext cx="2061861" cy="216495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0000"/>
              </a:solidFill>
              <a:latin typeface="Bookman Old Style" panose="02050604050505020204" pitchFamily="18" charset="0"/>
            </a:rPr>
            <a:t>Прочитайте предложение, вдумайтесь в его смысл</a:t>
          </a:r>
          <a:endParaRPr lang="ru-RU" sz="1800" kern="1200" dirty="0">
            <a:solidFill>
              <a:srgbClr val="FF0000"/>
            </a:solidFill>
            <a:latin typeface="Bookman Old Style" panose="02050604050505020204" pitchFamily="18" charset="0"/>
          </a:endParaRPr>
        </a:p>
      </dsp:txBody>
      <dsp:txXfrm>
        <a:off x="67288" y="137928"/>
        <a:ext cx="1941081" cy="2044174"/>
      </dsp:txXfrm>
    </dsp:sp>
    <dsp:sp modelId="{A225B084-5CEC-4D49-8333-42812657E897}">
      <dsp:nvSpPr>
        <dsp:cNvPr id="0" name=""/>
        <dsp:cNvSpPr/>
      </dsp:nvSpPr>
      <dsp:spPr>
        <a:xfrm>
          <a:off x="2274946" y="904345"/>
          <a:ext cx="437114" cy="5113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solidFill>
              <a:srgbClr val="FF0000"/>
            </a:solidFill>
          </a:endParaRPr>
        </a:p>
      </dsp:txBody>
      <dsp:txXfrm>
        <a:off x="2274946" y="1006613"/>
        <a:ext cx="305980" cy="306805"/>
      </dsp:txXfrm>
    </dsp:sp>
    <dsp:sp modelId="{3CE11AB2-0132-4829-A8A3-1242B65AFC0C}">
      <dsp:nvSpPr>
        <dsp:cNvPr id="0" name=""/>
        <dsp:cNvSpPr/>
      </dsp:nvSpPr>
      <dsp:spPr>
        <a:xfrm>
          <a:off x="2893505" y="77538"/>
          <a:ext cx="2061861" cy="216495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solidFill>
                <a:srgbClr val="FF0000"/>
              </a:solidFill>
              <a:latin typeface="Bookman Old Style" panose="02050604050505020204" pitchFamily="18" charset="0"/>
            </a:rPr>
            <a:t>Определите, к какой части речи принадлежит выделенное слово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FF0000"/>
            </a:solidFill>
            <a:latin typeface="Bookman Old Style" panose="02050604050505020204" pitchFamily="18" charset="0"/>
          </a:endParaRPr>
        </a:p>
      </dsp:txBody>
      <dsp:txXfrm>
        <a:off x="2953895" y="137928"/>
        <a:ext cx="1941081" cy="2044174"/>
      </dsp:txXfrm>
    </dsp:sp>
    <dsp:sp modelId="{F7A3727E-7FD5-4265-82C6-98A7012D6A99}">
      <dsp:nvSpPr>
        <dsp:cNvPr id="0" name=""/>
        <dsp:cNvSpPr/>
      </dsp:nvSpPr>
      <dsp:spPr>
        <a:xfrm>
          <a:off x="5161553" y="904345"/>
          <a:ext cx="437114" cy="5113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161553" y="1006613"/>
        <a:ext cx="305980" cy="306805"/>
      </dsp:txXfrm>
    </dsp:sp>
    <dsp:sp modelId="{37536694-C7F7-48B4-A574-2D377511EA39}">
      <dsp:nvSpPr>
        <dsp:cNvPr id="0" name=""/>
        <dsp:cNvSpPr/>
      </dsp:nvSpPr>
      <dsp:spPr>
        <a:xfrm>
          <a:off x="5780111" y="77538"/>
          <a:ext cx="2061861" cy="216495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solidFill>
                <a:srgbClr val="FF0000"/>
              </a:solidFill>
              <a:latin typeface="Bookman Old Style" panose="02050604050505020204" pitchFamily="18" charset="0"/>
            </a:rPr>
            <a:t>Вспомните правило его написания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840501" y="137928"/>
        <a:ext cx="1941081" cy="2044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64538-D364-4A29-999E-61B0CD3A8840}" type="datetimeFigureOut">
              <a:rPr lang="ru-RU" smtClean="0"/>
              <a:pPr/>
              <a:t>25.05.2024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C4C9A-5677-43F0-BF26-2556B9719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58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CE6B47-B0B6-4900-AE25-E8839964A266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44407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3CA5B7-2C83-4737-A84A-7F72AD0F6F09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5405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C4C9A-5677-43F0-BF26-2556B971949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03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0861F-506E-48F9-AB3E-7FD32974FB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67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5B8C0-F327-4372-8C3F-C93CC017CA9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7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93CB1-00B0-4B3C-8AD8-C50F9480A27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6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A81EA-E895-4FB5-A597-1B9FE3659E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12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A0144-8994-46C2-ABC8-0ED26386B2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CE5A5-A478-465D-B253-491BBEDB58A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1CB1-B700-43E4-A850-519251EE70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1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13443-6F74-4725-99EA-7AE4CC9B46C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9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4B8A3-A669-4604-93E2-7546A1FE47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6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C2FA9-26BB-449D-9AA2-1329087C87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5540F-40B8-446E-970A-ECE68B73F5D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37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1F9F98-5CE4-4A5F-B55C-DB005691697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8424936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Слитное, дефисное, раздельное написание слов</a:t>
            </a:r>
            <a:endParaRPr lang="ru-RU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339752" y="2708920"/>
            <a:ext cx="6400800" cy="1752600"/>
          </a:xfrm>
        </p:spPr>
        <p:txBody>
          <a:bodyPr/>
          <a:lstStyle/>
          <a:p>
            <a:r>
              <a:rPr lang="ru-RU" dirty="0" smtClean="0">
                <a:latin typeface="Bookman Old Style" panose="02050604050505020204" pitchFamily="18" charset="0"/>
              </a:rPr>
              <a:t>                Задание </a:t>
            </a:r>
            <a:r>
              <a:rPr lang="ru-RU" dirty="0">
                <a:latin typeface="Bookman Old Style" panose="02050604050505020204" pitchFamily="18" charset="0"/>
              </a:rPr>
              <a:t>14 ЕГЭ</a:t>
            </a:r>
          </a:p>
        </p:txBody>
      </p:sp>
      <p:pic>
        <p:nvPicPr>
          <p:cNvPr id="1026" name="Picture 2" descr="C:\Users\u s e r\Desktop\Для презентаций\чЕЛОВЕЧКИ\orig (3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3711476" cy="296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2799"/>
            <a:ext cx="7895220" cy="927929"/>
          </a:xfrm>
        </p:spPr>
        <p:txBody>
          <a:bodyPr/>
          <a:lstStyle/>
          <a:p>
            <a:r>
              <a:rPr lang="ru-RU" sz="2400" b="1" dirty="0" smtClean="0"/>
              <a:t>      </a:t>
            </a:r>
            <a:r>
              <a:rPr lang="ru-RU" sz="2400" b="1" dirty="0" smtClean="0">
                <a:latin typeface="Bookman Old Style" panose="02050604050505020204" pitchFamily="18" charset="0"/>
              </a:rPr>
              <a:t>Задание звучит так: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639" y="764704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предложения,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которых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оба выделенных слова пишутся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или СЛИТНО, или РАЗДЕЛЬНО</a:t>
            </a:r>
            <a:r>
              <a:rPr lang="ru-RU" b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или через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ДЕФИС. Выпишите номера предложений.</a:t>
            </a:r>
            <a:endParaRPr lang="ru-RU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/>
              <a:t> </a:t>
            </a:r>
            <a:r>
              <a:rPr lang="ru-RU" dirty="0" smtClean="0"/>
              <a:t>1.</a:t>
            </a:r>
            <a:r>
              <a:rPr lang="ru-RU" dirty="0" smtClean="0">
                <a:latin typeface="Bookman Old Style" panose="02050604050505020204" pitchFamily="18" charset="0"/>
              </a:rPr>
              <a:t>(ПО)ТОМУ</a:t>
            </a:r>
            <a:r>
              <a:rPr lang="ru-RU" dirty="0">
                <a:latin typeface="Bookman Old Style" panose="02050604050505020204" pitchFamily="18" charset="0"/>
              </a:rPr>
              <a:t>, как сосредоточенно молчал Л.Н. Толстой, его близкие  могли догадываться, (НА)СКОЛЬКО напряжённо работает сейчас его мозг.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2.(В)ПОСЛЕДСТВИИ </a:t>
            </a:r>
            <a:r>
              <a:rPr lang="ru-RU" dirty="0">
                <a:latin typeface="Bookman Old Style" panose="02050604050505020204" pitchFamily="18" charset="0"/>
              </a:rPr>
              <a:t>учёные установили, что магний играет  важную  </a:t>
            </a:r>
            <a:r>
              <a:rPr lang="en-US" dirty="0" err="1">
                <a:latin typeface="Bookman Old Style" panose="02050604050505020204" pitchFamily="18" charset="0"/>
              </a:rPr>
              <a:t>роль</a:t>
            </a:r>
            <a:r>
              <a:rPr lang="en-US" dirty="0">
                <a:latin typeface="Bookman Old Style" panose="02050604050505020204" pitchFamily="18" charset="0"/>
              </a:rPr>
              <a:t> в </a:t>
            </a:r>
            <a:r>
              <a:rPr lang="en-US" dirty="0" err="1">
                <a:latin typeface="Bookman Old Style" panose="02050604050505020204" pitchFamily="18" charset="0"/>
              </a:rPr>
              <a:t>регуляции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уровня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калия</a:t>
            </a:r>
            <a:r>
              <a:rPr lang="en-US" dirty="0">
                <a:latin typeface="Bookman Old Style" panose="02050604050505020204" pitchFamily="18" charset="0"/>
              </a:rPr>
              <a:t> в </a:t>
            </a:r>
            <a:r>
              <a:rPr lang="en-US" dirty="0" err="1">
                <a:latin typeface="Bookman Old Style" panose="02050604050505020204" pitchFamily="18" charset="0"/>
              </a:rPr>
              <a:t>организме</a:t>
            </a:r>
            <a:r>
              <a:rPr lang="en-US" dirty="0">
                <a:latin typeface="Bookman Old Style" panose="02050604050505020204" pitchFamily="18" charset="0"/>
              </a:rPr>
              <a:t>, а ТАК(ЖЕ) </a:t>
            </a:r>
            <a:r>
              <a:rPr lang="en-US" dirty="0" err="1">
                <a:latin typeface="Bookman Old Style" panose="02050604050505020204" pitchFamily="18" charset="0"/>
              </a:rPr>
              <a:t>регулирует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работу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надпочечников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endParaRPr lang="ru-RU" dirty="0"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3.С </a:t>
            </a:r>
            <a:r>
              <a:rPr lang="ru-RU" dirty="0">
                <a:latin typeface="Bookman Old Style" panose="02050604050505020204" pitchFamily="18" charset="0"/>
              </a:rPr>
              <a:t>первых страниц я испытал странное ощущение: БУДТО(БЫ) из мрачного мира я (ТОТ)ЧАС перенёсся в мир другой – солнечный и яркий.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4.(В)ДАЛЬНЕЙШЕМ </a:t>
            </a:r>
            <a:r>
              <a:rPr lang="ru-RU" dirty="0">
                <a:latin typeface="Bookman Old Style" panose="02050604050505020204" pitchFamily="18" charset="0"/>
              </a:rPr>
              <a:t>исследователи не раз говорили о том,  что  апофеозом русской славы является картина  «Богатыри»,  в  которой  В.М. Васнецов выразил своё романтическое и в ТО(ЖЕ) время глубоко гражданское понимание России.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5.Физические </a:t>
            </a:r>
            <a:r>
              <a:rPr lang="ru-RU" dirty="0">
                <a:latin typeface="Bookman Old Style" panose="02050604050505020204" pitchFamily="18" charset="0"/>
              </a:rPr>
              <a:t>свойства межзвёздного газа существенно  зависят (ОТ)ТОГО, находится ли он в сравнительной близости от горячих звёзд или, (НА)ОБОРОТ, достаточно удалён от них.</a:t>
            </a:r>
          </a:p>
          <a:p>
            <a:r>
              <a:rPr lang="ru-RU" dirty="0">
                <a:latin typeface="Bookman Old Style" panose="02050604050505020204" pitchFamily="18" charset="0"/>
              </a:rPr>
              <a:t> </a:t>
            </a:r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Алгоритм выполнения задания</a:t>
            </a:r>
            <a:endParaRPr lang="ru-RU" sz="32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24997219"/>
              </p:ext>
            </p:extLst>
          </p:nvPr>
        </p:nvGraphicFramePr>
        <p:xfrm>
          <a:off x="611560" y="1397000"/>
          <a:ext cx="7848872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0205" y="4221088"/>
            <a:ext cx="85090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Итак, стоит знать, как пишутся наречия</a:t>
            </a:r>
            <a:r>
              <a:rPr lang="ru-RU" b="1" dirty="0">
                <a:latin typeface="Bookman Old Style" panose="02050604050505020204" pitchFamily="18" charset="0"/>
              </a:rPr>
              <a:t>, </a:t>
            </a:r>
            <a:r>
              <a:rPr lang="ru-RU" b="1" dirty="0" smtClean="0">
                <a:latin typeface="Bookman Old Style" panose="02050604050505020204" pitchFamily="18" charset="0"/>
              </a:rPr>
              <a:t>производные предлоги,</a:t>
            </a:r>
          </a:p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союзы…</a:t>
            </a:r>
            <a:endParaRPr lang="ru-RU" b="1" dirty="0"/>
          </a:p>
        </p:txBody>
      </p:sp>
      <p:pic>
        <p:nvPicPr>
          <p:cNvPr id="2050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53136"/>
            <a:ext cx="1218995" cy="203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58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116632"/>
            <a:ext cx="5194920" cy="63408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наречий</a:t>
            </a:r>
            <a:endParaRPr lang="ru-RU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4294967295"/>
          </p:nvPr>
        </p:nvSpPr>
        <p:spPr>
          <a:xfrm>
            <a:off x="35496" y="620689"/>
            <a:ext cx="9001000" cy="6237312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latin typeface="Bookman Old Style" panose="02050604050505020204" pitchFamily="18" charset="0"/>
              </a:rPr>
              <a:t>Слитно </a:t>
            </a:r>
            <a:r>
              <a:rPr lang="ru-RU" sz="2000" dirty="0" smtClean="0">
                <a:latin typeface="Bookman Old Style" panose="02050604050505020204" pitchFamily="18" charset="0"/>
              </a:rPr>
              <a:t>пишутся в  семи случаях:</a:t>
            </a:r>
          </a:p>
          <a:p>
            <a:pPr marL="457200" indent="-457200" algn="just">
              <a:buAutoNum type="arabicPeriod"/>
            </a:pPr>
            <a:r>
              <a:rPr lang="ru-RU" sz="1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Вдоволь, вдребезги, взаперти, восвояси, впритык, врасплох, втихомолку, запанибрата, заподлицо, наспех, настороже, исподтишка, натощак, невпопад, оземь, спозаранку – </a:t>
            </a:r>
            <a:r>
              <a:rPr lang="ru-RU" sz="2000" dirty="0" smtClean="0">
                <a:latin typeface="Bookman Old Style" panose="02050604050505020204" pitchFamily="18" charset="0"/>
              </a:rPr>
              <a:t>«</a:t>
            </a:r>
            <a:r>
              <a:rPr lang="ru-RU" sz="2000" b="1" dirty="0" smtClean="0">
                <a:latin typeface="Bookman Old Style" panose="02050604050505020204" pitchFamily="18" charset="0"/>
              </a:rPr>
              <a:t>давнишние» </a:t>
            </a:r>
            <a:r>
              <a:rPr lang="ru-RU" sz="2000" dirty="0" smtClean="0">
                <a:latin typeface="Bookman Old Style" panose="02050604050505020204" pitchFamily="18" charset="0"/>
              </a:rPr>
              <a:t>наречия!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Bookman Old Style" panose="02050604050505020204" pitchFamily="18" charset="0"/>
              </a:rPr>
              <a:t>Если наречие образовалось соединением </a:t>
            </a:r>
            <a:r>
              <a:rPr lang="ru-RU" sz="2000" b="1" dirty="0">
                <a:latin typeface="Bookman Old Style" panose="02050604050505020204" pitchFamily="18" charset="0"/>
              </a:rPr>
              <a:t>приставки с другим </a:t>
            </a:r>
            <a:r>
              <a:rPr lang="ru-RU" sz="2000" b="1" dirty="0" smtClean="0">
                <a:latin typeface="Bookman Old Style" panose="02050604050505020204" pitchFamily="18" charset="0"/>
              </a:rPr>
              <a:t>наречием:</a:t>
            </a:r>
            <a:r>
              <a:rPr lang="ru-RU" sz="2000" dirty="0" smtClean="0">
                <a:latin typeface="Bookman Old Style" panose="02050604050505020204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донельзя, задаром, навсегда, отовсюду, послезавтра, повсюду, заранее…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Bookman Old Style" panose="02050604050505020204" pitchFamily="18" charset="0"/>
              </a:rPr>
              <a:t>Если наречие образовалось благодаря соединению </a:t>
            </a:r>
            <a:r>
              <a:rPr lang="ru-RU" sz="2000" b="1" dirty="0">
                <a:latin typeface="Bookman Old Style" panose="02050604050505020204" pitchFamily="18" charset="0"/>
              </a:rPr>
              <a:t>предлога с </a:t>
            </a:r>
            <a:r>
              <a:rPr lang="ru-RU" sz="2000" b="1" dirty="0" smtClean="0">
                <a:latin typeface="Bookman Old Style" panose="02050604050505020204" pitchFamily="18" charset="0"/>
              </a:rPr>
              <a:t>прилагательным </a:t>
            </a:r>
            <a:r>
              <a:rPr lang="ru-RU" sz="2000" dirty="0" smtClean="0">
                <a:latin typeface="Bookman Old Style" panose="02050604050505020204" pitchFamily="18" charset="0"/>
              </a:rPr>
              <a:t>(полные, краткие формы): </a:t>
            </a:r>
            <a:r>
              <a:rPr lang="ru-RU" sz="1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вплотную, врассыпную, втемную, вчистую, зачастую, влево, досуха, замертво, издалека, наскоро, понемногу, попусту, потихоньку</a:t>
            </a:r>
            <a:r>
              <a:rPr lang="ru-RU" sz="1800" dirty="0" smtClean="0"/>
              <a:t>.</a:t>
            </a:r>
          </a:p>
          <a:p>
            <a:pPr marL="457200" indent="-457200" algn="just">
              <a:buAutoNum type="arabicPeriod"/>
            </a:pPr>
            <a:r>
              <a:rPr lang="ru-RU" sz="2000" dirty="0">
                <a:latin typeface="Bookman Old Style" panose="02050604050505020204" pitchFamily="18" charset="0"/>
              </a:rPr>
              <a:t>Если наречие образовалось благодаря соединению </a:t>
            </a:r>
            <a:r>
              <a:rPr lang="ru-RU" sz="2000" b="1" dirty="0">
                <a:latin typeface="Bookman Old Style" panose="02050604050505020204" pitchFamily="18" charset="0"/>
              </a:rPr>
              <a:t>предлога с </a:t>
            </a:r>
            <a:r>
              <a:rPr lang="ru-RU" sz="2000" b="1" dirty="0" smtClean="0">
                <a:latin typeface="Bookman Old Style" panose="02050604050505020204" pitchFamily="18" charset="0"/>
              </a:rPr>
              <a:t>существительным </a:t>
            </a:r>
            <a:r>
              <a:rPr lang="ru-RU" sz="1800" dirty="0" smtClean="0">
                <a:latin typeface="Bookman Old Style" panose="02050604050505020204" pitchFamily="18" charset="0"/>
              </a:rPr>
              <a:t>(вставить ничего нельзя – искажение смысла!): </a:t>
            </a:r>
            <a:r>
              <a:rPr lang="ru-RU" sz="1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вдобавок, вброд, влет, вновь, воистину, вокруг, вослед, вперебой, вперегиб, вплоть, впору (костюм), вовремя (приехать), набок (надеть шляпу), навстречу, навылет, наголову (разбить), назло, назубок (выучить), наперевес, наполовину, наперехват, напоказ, напоследок, например, напрокат, нараспев, наряду, насилу, наудачу, наутро (вернуться), подряд, подчас…</a:t>
            </a:r>
            <a:r>
              <a:rPr lang="ru-RU" sz="2000" dirty="0">
                <a:latin typeface="Bookman Old Style" panose="02050604050505020204" pitchFamily="18" charset="0"/>
              </a:rPr>
              <a:t> </a:t>
            </a:r>
            <a:endParaRPr lang="ru-RU" sz="20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6632"/>
            <a:ext cx="6275040" cy="778098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наречий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6088" y="908720"/>
            <a:ext cx="84423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dirty="0">
                <a:latin typeface="Bookman Old Style" panose="02050604050505020204" pitchFamily="18" charset="0"/>
              </a:rPr>
              <a:t>Слитно </a:t>
            </a:r>
            <a:r>
              <a:rPr lang="ru-RU" dirty="0">
                <a:latin typeface="Bookman Old Style" panose="02050604050505020204" pitchFamily="18" charset="0"/>
              </a:rPr>
              <a:t>пишутся в </a:t>
            </a:r>
            <a:r>
              <a:rPr lang="ru-RU" dirty="0" smtClean="0">
                <a:latin typeface="Bookman Old Style" panose="02050604050505020204" pitchFamily="18" charset="0"/>
              </a:rPr>
              <a:t>СЕМИ </a:t>
            </a:r>
            <a:r>
              <a:rPr lang="ru-RU" dirty="0">
                <a:latin typeface="Bookman Old Style" panose="02050604050505020204" pitchFamily="18" charset="0"/>
              </a:rPr>
              <a:t>случаях</a:t>
            </a:r>
            <a:r>
              <a:rPr lang="ru-RU" dirty="0" smtClean="0">
                <a:latin typeface="Bookman Old Style" panose="02050604050505020204" pitchFamily="18" charset="0"/>
              </a:rPr>
              <a:t>:</a:t>
            </a:r>
          </a:p>
          <a:p>
            <a:pPr marL="0" indent="0">
              <a:buNone/>
            </a:pPr>
            <a:endParaRPr lang="ru-RU" dirty="0" smtClean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5. Наречия  с корнями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–верх-, -низ-, -перед-, -зад-, -высь-, -даль-, -век-, -начал-</a:t>
            </a:r>
            <a:r>
              <a:rPr lang="ru-RU" dirty="0" smtClean="0">
                <a:latin typeface="Bookman Old Style" panose="02050604050505020204" pitchFamily="18" charset="0"/>
              </a:rPr>
              <a:t>, </a:t>
            </a:r>
            <a:r>
              <a:rPr lang="ru-RU" b="1" dirty="0" smtClean="0">
                <a:latin typeface="Bookman Old Style" panose="02050604050505020204" pitchFamily="18" charset="0"/>
              </a:rPr>
              <a:t>если к ним нет пояснительных слов! </a:t>
            </a:r>
          </a:p>
          <a:p>
            <a:pPr marL="0" indent="0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                 /Посмотрел </a:t>
            </a:r>
            <a:r>
              <a:rPr lang="ru-RU" b="1" dirty="0" smtClean="0">
                <a:latin typeface="Bookman Old Style" panose="02050604050505020204" pitchFamily="18" charset="0"/>
              </a:rPr>
              <a:t>наверх</a:t>
            </a:r>
            <a:r>
              <a:rPr lang="ru-RU" dirty="0" smtClean="0">
                <a:latin typeface="Bookman Old Style" panose="02050604050505020204" pitchFamily="18" charset="0"/>
              </a:rPr>
              <a:t> – посмотрел </a:t>
            </a:r>
            <a:r>
              <a:rPr lang="ru-RU" b="1" dirty="0" smtClean="0">
                <a:latin typeface="Bookman Old Style" panose="02050604050505020204" pitchFamily="18" charset="0"/>
              </a:rPr>
              <a:t>на верх колонны/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(вверх, вверху, кверху, доверху, наверх, сверху; вниз, внизу, книзу, донизу, снизу; вперед, наперед; назад; ввысь; вдаль, вдали, издали; ввек, вовек, вовеки, навек, навеки; вначале, сначала).</a:t>
            </a:r>
          </a:p>
          <a:p>
            <a:pPr marL="0" indent="0" algn="just">
              <a:buNone/>
            </a:pPr>
            <a:endParaRPr lang="ru-RU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6.</a:t>
            </a:r>
            <a:r>
              <a:rPr lang="ru-RU" dirty="0">
                <a:latin typeface="Bookman Old Style" panose="02050604050505020204" pitchFamily="18" charset="0"/>
              </a:rPr>
              <a:t> Если наречие образовалось благодаря соединению </a:t>
            </a:r>
            <a:r>
              <a:rPr lang="ru-RU" b="1" dirty="0">
                <a:latin typeface="Bookman Old Style" panose="02050604050505020204" pitchFamily="18" charset="0"/>
              </a:rPr>
              <a:t>предлога с местоимением</a:t>
            </a:r>
            <a:r>
              <a:rPr lang="ru-RU" dirty="0">
                <a:latin typeface="Bookman Old Style" panose="02050604050505020204" pitchFamily="18" charset="0"/>
              </a:rPr>
              <a:t>,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потому, затем, оттого, поэтому, совсем, вничью. вовсе.</a:t>
            </a:r>
          </a:p>
          <a:p>
            <a:endParaRPr lang="ru-RU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7.</a:t>
            </a:r>
            <a:r>
              <a:rPr lang="ru-RU" dirty="0">
                <a:latin typeface="Bookman Old Style" panose="02050604050505020204" pitchFamily="18" charset="0"/>
              </a:rPr>
              <a:t>Е</a:t>
            </a:r>
            <a:r>
              <a:rPr lang="ru-RU" dirty="0" smtClean="0">
                <a:latin typeface="Bookman Old Style" panose="02050604050505020204" pitchFamily="18" charset="0"/>
              </a:rPr>
              <a:t>сли </a:t>
            </a:r>
            <a:r>
              <a:rPr lang="ru-RU" dirty="0">
                <a:latin typeface="Bookman Old Style" panose="02050604050505020204" pitchFamily="18" charset="0"/>
              </a:rPr>
              <a:t>наречие образовалось благодаря соединению предлога </a:t>
            </a:r>
            <a:r>
              <a:rPr lang="ru-RU" b="1" dirty="0">
                <a:latin typeface="Bookman Old Style" panose="02050604050505020204" pitchFamily="18" charset="0"/>
              </a:rPr>
              <a:t>В или НА с собирательными </a:t>
            </a:r>
            <a:r>
              <a:rPr lang="ru-RU" b="1" dirty="0" smtClean="0">
                <a:latin typeface="Bookman Old Style" panose="02050604050505020204" pitchFamily="18" charset="0"/>
              </a:rPr>
              <a:t>числительными: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вдвое, надвое, вшестеро. </a:t>
            </a:r>
            <a:endParaRPr lang="ru-RU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229200"/>
            <a:ext cx="786947" cy="131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90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571500" y="2994025"/>
            <a:ext cx="8358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	</a:t>
            </a:r>
            <a:endParaRPr lang="ru-RU" altLang="ru-RU" sz="2400" b="1">
              <a:solidFill>
                <a:srgbClr val="002060"/>
              </a:solidFill>
            </a:endParaRPr>
          </a:p>
        </p:txBody>
      </p:sp>
      <p:sp>
        <p:nvSpPr>
          <p:cNvPr id="12291" name="Заголовок 3"/>
          <p:cNvSpPr>
            <a:spLocks noGrp="1"/>
          </p:cNvSpPr>
          <p:nvPr>
            <p:ph type="title"/>
          </p:nvPr>
        </p:nvSpPr>
        <p:spPr>
          <a:xfrm>
            <a:off x="1285875" y="414338"/>
            <a:ext cx="7400925" cy="5143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b="1" smtClean="0"/>
              <a:t/>
            </a:r>
            <a:br>
              <a:rPr lang="ru-RU" altLang="ru-RU" sz="2800" b="1" smtClean="0"/>
            </a:br>
            <a:endParaRPr lang="ru-RU" altLang="ru-RU" smtClean="0"/>
          </a:p>
        </p:txBody>
      </p:sp>
      <p:sp>
        <p:nvSpPr>
          <p:cNvPr id="14340" name="Rectangle 1"/>
          <p:cNvSpPr>
            <a:spLocks noChangeArrowheads="1"/>
          </p:cNvSpPr>
          <p:nvPr/>
        </p:nvSpPr>
        <p:spPr bwMode="auto">
          <a:xfrm>
            <a:off x="2763838" y="104775"/>
            <a:ext cx="3808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 зависимости от смысла</a:t>
            </a:r>
            <a:endParaRPr lang="ru-RU" altLang="ru-RU" sz="360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0418" name="Рисунок 5"/>
          <p:cNvPicPr>
            <a:picLocks noChangeArrowheads="1"/>
          </p:cNvPicPr>
          <p:nvPr/>
        </p:nvPicPr>
        <p:blipFill>
          <a:blip r:embed="rId3" cstate="print"/>
          <a:srcRect l="-197" t="-401" r="-93" b="-696"/>
          <a:stretch>
            <a:fillRect/>
          </a:stretch>
        </p:blipFill>
        <p:spPr bwMode="auto">
          <a:xfrm>
            <a:off x="381000" y="785794"/>
            <a:ext cx="8477280" cy="57150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975322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724128" cy="778098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наречий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24744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Наречие пишется ЧЕРЕЗ ДЕФИС в четырех случаях</a:t>
            </a:r>
            <a:r>
              <a:rPr lang="ru-RU" dirty="0" smtClean="0">
                <a:latin typeface="Bookman Old Style" panose="02050604050505020204" pitchFamily="18" charset="0"/>
              </a:rPr>
              <a:t>.:</a:t>
            </a:r>
          </a:p>
          <a:p>
            <a:endParaRPr lang="ru-RU" dirty="0" smtClean="0"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1. Если </a:t>
            </a:r>
            <a:r>
              <a:rPr lang="ru-RU" dirty="0">
                <a:latin typeface="Bookman Old Style" panose="02050604050505020204" pitchFamily="18" charset="0"/>
              </a:rPr>
              <a:t>оно образовано </a:t>
            </a:r>
            <a:r>
              <a:rPr lang="ru-RU" b="1" dirty="0">
                <a:latin typeface="Bookman Old Style" panose="02050604050505020204" pitchFamily="18" charset="0"/>
              </a:rPr>
              <a:t>повторением</a:t>
            </a:r>
            <a:r>
              <a:rPr lang="ru-RU" dirty="0">
                <a:latin typeface="Bookman Old Style" panose="02050604050505020204" pitchFamily="18" charset="0"/>
              </a:rPr>
              <a:t> одного и того же </a:t>
            </a:r>
            <a:r>
              <a:rPr lang="ru-RU" b="1" dirty="0">
                <a:latin typeface="Bookman Old Style" panose="02050604050505020204" pitchFamily="18" charset="0"/>
              </a:rPr>
              <a:t>слова </a:t>
            </a:r>
            <a:r>
              <a:rPr lang="ru-RU" dirty="0">
                <a:latin typeface="Bookman Old Style" panose="02050604050505020204" pitchFamily="18" charset="0"/>
              </a:rPr>
              <a:t>(например,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БЫСТРО-БЫСТРО</a:t>
            </a:r>
            <a:r>
              <a:rPr lang="ru-RU" dirty="0">
                <a:latin typeface="Bookman Old Style" panose="02050604050505020204" pitchFamily="18" charset="0"/>
              </a:rPr>
              <a:t>), той же </a:t>
            </a:r>
            <a:r>
              <a:rPr lang="ru-RU" b="1" dirty="0">
                <a:latin typeface="Bookman Old Style" panose="02050604050505020204" pitchFamily="18" charset="0"/>
              </a:rPr>
              <a:t>основы</a:t>
            </a:r>
            <a:r>
              <a:rPr lang="ru-RU" dirty="0">
                <a:latin typeface="Bookman Old Style" panose="02050604050505020204" pitchFamily="18" charset="0"/>
              </a:rPr>
              <a:t> (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КРЕСТ-НАКРЕСТ)</a:t>
            </a:r>
            <a:r>
              <a:rPr lang="ru-RU" dirty="0">
                <a:latin typeface="Bookman Old Style" panose="02050604050505020204" pitchFamily="18" charset="0"/>
              </a:rPr>
              <a:t> или </a:t>
            </a:r>
            <a:r>
              <a:rPr lang="ru-RU" b="1" dirty="0">
                <a:latin typeface="Bookman Old Style" panose="02050604050505020204" pitchFamily="18" charset="0"/>
              </a:rPr>
              <a:t>синонимичных слов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(ТИХО-МИРНО</a:t>
            </a:r>
            <a:r>
              <a:rPr lang="ru-RU" dirty="0">
                <a:latin typeface="Bookman Old Style" panose="02050604050505020204" pitchFamily="18" charset="0"/>
              </a:rPr>
              <a:t>).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2. Если </a:t>
            </a:r>
            <a:r>
              <a:rPr lang="ru-RU" dirty="0">
                <a:latin typeface="Bookman Old Style" panose="02050604050505020204" pitchFamily="18" charset="0"/>
              </a:rPr>
              <a:t>наречие образовано </a:t>
            </a:r>
            <a:r>
              <a:rPr lang="ru-RU" b="1" dirty="0">
                <a:latin typeface="Bookman Old Style" panose="02050604050505020204" pitchFamily="18" charset="0"/>
              </a:rPr>
              <a:t>от полных прилагательных </a:t>
            </a:r>
            <a:r>
              <a:rPr lang="ru-RU" dirty="0">
                <a:latin typeface="Bookman Old Style" panose="02050604050505020204" pitchFamily="18" charset="0"/>
              </a:rPr>
              <a:t>и местоимений, оканчивающихся на </a:t>
            </a:r>
            <a:r>
              <a:rPr lang="ru-RU" b="1" dirty="0">
                <a:latin typeface="Bookman Old Style" panose="02050604050505020204" pitchFamily="18" charset="0"/>
              </a:rPr>
              <a:t>-ОМУ, -ЕМУ, -ЦКИ, -СКИ, -ЬИ </a:t>
            </a:r>
            <a:r>
              <a:rPr lang="ru-RU" dirty="0">
                <a:latin typeface="Bookman Old Style" panose="02050604050505020204" pitchFamily="18" charset="0"/>
              </a:rPr>
              <a:t>с помощью приставки </a:t>
            </a:r>
            <a:r>
              <a:rPr lang="ru-RU" b="1" dirty="0">
                <a:latin typeface="Bookman Old Style" panose="02050604050505020204" pitchFamily="18" charset="0"/>
              </a:rPr>
              <a:t>ПО</a:t>
            </a:r>
            <a:r>
              <a:rPr lang="ru-RU" dirty="0">
                <a:latin typeface="Bookman Old Style" panose="02050604050505020204" pitchFamily="18" charset="0"/>
              </a:rPr>
              <a:t>,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по-новому, по-вашему, по-немецки, по-русски, по-птичьи.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3. Если </a:t>
            </a:r>
            <a:r>
              <a:rPr lang="ru-RU" dirty="0">
                <a:latin typeface="Bookman Old Style" panose="02050604050505020204" pitchFamily="18" charset="0"/>
              </a:rPr>
              <a:t>наречие образовалось </a:t>
            </a:r>
            <a:r>
              <a:rPr lang="ru-RU" b="1" dirty="0">
                <a:latin typeface="Bookman Old Style" panose="02050604050505020204" pitchFamily="18" charset="0"/>
              </a:rPr>
              <a:t>от порядкового числительного</a:t>
            </a:r>
            <a:r>
              <a:rPr lang="ru-RU" dirty="0">
                <a:latin typeface="Bookman Old Style" panose="02050604050505020204" pitchFamily="18" charset="0"/>
              </a:rPr>
              <a:t>, имеющего на конце </a:t>
            </a:r>
            <a:r>
              <a:rPr lang="ru-RU" b="1" dirty="0">
                <a:latin typeface="Bookman Old Style" panose="02050604050505020204" pitchFamily="18" charset="0"/>
              </a:rPr>
              <a:t>-ЫХ </a:t>
            </a:r>
            <a:r>
              <a:rPr lang="ru-RU" dirty="0">
                <a:latin typeface="Bookman Old Style" panose="02050604050505020204" pitchFamily="18" charset="0"/>
              </a:rPr>
              <a:t>или </a:t>
            </a:r>
            <a:r>
              <a:rPr lang="ru-RU" b="1" dirty="0">
                <a:latin typeface="Bookman Old Style" panose="02050604050505020204" pitchFamily="18" charset="0"/>
              </a:rPr>
              <a:t>-ИХ, </a:t>
            </a:r>
            <a:r>
              <a:rPr lang="ru-RU" dirty="0">
                <a:latin typeface="Bookman Old Style" panose="02050604050505020204" pitchFamily="18" charset="0"/>
              </a:rPr>
              <a:t>с помощью </a:t>
            </a:r>
            <a:r>
              <a:rPr lang="ru-RU" b="1" dirty="0">
                <a:latin typeface="Bookman Old Style" panose="02050604050505020204" pitchFamily="18" charset="0"/>
              </a:rPr>
              <a:t>приставки В</a:t>
            </a:r>
            <a:r>
              <a:rPr lang="ru-RU" dirty="0">
                <a:latin typeface="Bookman Old Style" panose="02050604050505020204" pitchFamily="18" charset="0"/>
              </a:rPr>
              <a:t> или </a:t>
            </a:r>
            <a:r>
              <a:rPr lang="ru-RU" b="1" dirty="0">
                <a:latin typeface="Bookman Old Style" panose="02050604050505020204" pitchFamily="18" charset="0"/>
              </a:rPr>
              <a:t>ВО</a:t>
            </a:r>
            <a:r>
              <a:rPr lang="ru-RU" dirty="0">
                <a:latin typeface="Bookman Old Style" panose="02050604050505020204" pitchFamily="18" charset="0"/>
              </a:rPr>
              <a:t>,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во-вторых, в-пятых.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4. Если </a:t>
            </a:r>
            <a:r>
              <a:rPr lang="ru-RU" dirty="0">
                <a:latin typeface="Bookman Old Style" panose="02050604050505020204" pitchFamily="18" charset="0"/>
              </a:rPr>
              <a:t>наречие образовалось </a:t>
            </a:r>
            <a:r>
              <a:rPr lang="ru-RU" b="1" dirty="0">
                <a:latin typeface="Bookman Old Style" panose="02050604050505020204" pitchFamily="18" charset="0"/>
              </a:rPr>
              <a:t>с помощью частиц</a:t>
            </a:r>
            <a:r>
              <a:rPr lang="ru-RU" dirty="0">
                <a:latin typeface="Bookman Old Style" panose="02050604050505020204" pitchFamily="18" charset="0"/>
              </a:rPr>
              <a:t>, которые всегда пишутся через дефис: </a:t>
            </a:r>
            <a:r>
              <a:rPr lang="ru-RU" b="1" dirty="0">
                <a:latin typeface="Bookman Old Style" panose="02050604050505020204" pitchFamily="18" charset="0"/>
              </a:rPr>
              <a:t>-ТО, -ЛИБО, -НИБУДЬ, КОЕ-, -ТАКИ</a:t>
            </a:r>
            <a:r>
              <a:rPr lang="ru-RU" dirty="0">
                <a:latin typeface="Bookman Old Style" panose="02050604050505020204" pitchFamily="18" charset="0"/>
              </a:rPr>
              <a:t>. Такие наречия называются неопределенными,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когда-то, как-нибудь, все-таки, кое-где.</a:t>
            </a:r>
            <a:endParaRPr lang="ru-RU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983" y="5301208"/>
            <a:ext cx="873357" cy="145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3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33413" y="365125"/>
            <a:ext cx="7886700" cy="777875"/>
          </a:xfrm>
        </p:spPr>
        <p:txBody>
          <a:bodyPr/>
          <a:lstStyle/>
          <a:p>
            <a:pPr algn="ctr" eaLnBrk="1" hangingPunct="1"/>
            <a:r>
              <a:rPr lang="ru-RU" altLang="ru-RU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дефис пишутся наречия:</a:t>
            </a:r>
          </a:p>
        </p:txBody>
      </p:sp>
      <p:pic>
        <p:nvPicPr>
          <p:cNvPr id="16387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" t="10753" r="3333" b="12325"/>
          <a:stretch>
            <a:fillRect/>
          </a:stretch>
        </p:blipFill>
        <p:spPr bwMode="auto">
          <a:xfrm>
            <a:off x="195263" y="1524000"/>
            <a:ext cx="8763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51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9108"/>
            <a:ext cx="5616624" cy="745596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наречий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64704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Наречия, </a:t>
            </a:r>
            <a:r>
              <a:rPr lang="ru-RU" b="1" dirty="0">
                <a:latin typeface="Bookman Old Style" panose="02050604050505020204" pitchFamily="18" charset="0"/>
              </a:rPr>
              <a:t>которые пишутся </a:t>
            </a:r>
            <a:r>
              <a:rPr lang="ru-RU" b="1" dirty="0" smtClean="0">
                <a:latin typeface="Bookman Old Style" panose="02050604050505020204" pitchFamily="18" charset="0"/>
              </a:rPr>
              <a:t>раздельно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latin typeface="Bookman Old Style" panose="02050604050505020204" pitchFamily="18" charset="0"/>
              </a:rPr>
              <a:t>/наречные сочетания/, четыре группы:</a:t>
            </a:r>
          </a:p>
          <a:p>
            <a:pPr algn="just"/>
            <a:r>
              <a:rPr lang="ru-RU" dirty="0" smtClean="0">
                <a:latin typeface="Bookman Old Style" panose="02050604050505020204" pitchFamily="18" charset="0"/>
              </a:rPr>
              <a:t>1.</a:t>
            </a:r>
            <a:r>
              <a:rPr lang="ru-RU" dirty="0" smtClean="0"/>
              <a:t> </a:t>
            </a:r>
            <a:r>
              <a:rPr lang="ru-RU" dirty="0" smtClean="0">
                <a:latin typeface="Bookman Old Style" panose="02050604050505020204" pitchFamily="18" charset="0"/>
              </a:rPr>
              <a:t>Сочетания </a:t>
            </a:r>
            <a:r>
              <a:rPr lang="ru-RU" b="1" dirty="0">
                <a:latin typeface="Bookman Old Style" panose="02050604050505020204" pitchFamily="18" charset="0"/>
              </a:rPr>
              <a:t>существительных с различными предлогами</a:t>
            </a:r>
            <a:r>
              <a:rPr lang="ru-RU" dirty="0">
                <a:latin typeface="Bookman Old Style" panose="02050604050505020204" pitchFamily="18" charset="0"/>
              </a:rPr>
              <a:t>, в которых существительное сохранило хотя бы некоторые </a:t>
            </a:r>
            <a:r>
              <a:rPr lang="ru-RU" b="1" dirty="0">
                <a:latin typeface="Bookman Old Style" panose="02050604050505020204" pitchFamily="18" charset="0"/>
              </a:rPr>
              <a:t>падежные </a:t>
            </a:r>
            <a:r>
              <a:rPr lang="ru-RU" b="1" dirty="0" smtClean="0">
                <a:latin typeface="Bookman Old Style" panose="02050604050505020204" pitchFamily="18" charset="0"/>
              </a:rPr>
              <a:t>формы</a:t>
            </a:r>
            <a:r>
              <a:rPr lang="ru-RU" dirty="0">
                <a:latin typeface="Bookman Old Style" panose="02050604050505020204" pitchFamily="18" charset="0"/>
              </a:rPr>
              <a:t>: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на корточки, на корточках; за границу, за границей, из-за границы; на дом, на дому; на память, по памяти; на </a:t>
            </a:r>
            <a:r>
              <a:rPr lang="ru-RU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coвесть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по совести; на руку, не с руки; под мышками, под мышки, под мышкой, под мышку, из-под мышек; на поруки, на поруках. </a:t>
            </a:r>
          </a:p>
          <a:p>
            <a:pPr algn="just"/>
            <a:r>
              <a:rPr lang="ru-RU" dirty="0" smtClean="0">
                <a:latin typeface="Bookman Old Style" panose="02050604050505020204" pitchFamily="18" charset="0"/>
              </a:rPr>
              <a:t>2.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latin typeface="Bookman Old Style" panose="02050604050505020204" pitchFamily="18" charset="0"/>
              </a:rPr>
              <a:t>Наречные сочетания, </a:t>
            </a:r>
            <a:r>
              <a:rPr lang="ru-RU" dirty="0">
                <a:latin typeface="Bookman Old Style" panose="02050604050505020204" pitchFamily="18" charset="0"/>
              </a:rPr>
              <a:t>которые </a:t>
            </a:r>
            <a:r>
              <a:rPr lang="ru-RU" dirty="0" smtClean="0">
                <a:latin typeface="Bookman Old Style" panose="02050604050505020204" pitchFamily="18" charset="0"/>
              </a:rPr>
              <a:t>состоят </a:t>
            </a:r>
            <a:r>
              <a:rPr lang="ru-RU" b="1" dirty="0">
                <a:latin typeface="Bookman Old Style" panose="02050604050505020204" pitchFamily="18" charset="0"/>
              </a:rPr>
              <a:t>из предлога</a:t>
            </a:r>
            <a:r>
              <a:rPr lang="ru-RU" dirty="0">
                <a:latin typeface="Bookman Old Style" panose="02050604050505020204" pitchFamily="18" charset="0"/>
              </a:rPr>
              <a:t>, оканчивающегося </a:t>
            </a:r>
            <a:r>
              <a:rPr lang="ru-RU" b="1" dirty="0">
                <a:latin typeface="Bookman Old Style" panose="02050604050505020204" pitchFamily="18" charset="0"/>
              </a:rPr>
              <a:t>на согласный звук</a:t>
            </a:r>
            <a:r>
              <a:rPr lang="ru-RU" dirty="0">
                <a:latin typeface="Bookman Old Style" panose="02050604050505020204" pitchFamily="18" charset="0"/>
              </a:rPr>
              <a:t>, и </a:t>
            </a:r>
            <a:r>
              <a:rPr lang="ru-RU" b="1" dirty="0">
                <a:latin typeface="Bookman Old Style" panose="02050604050505020204" pitchFamily="18" charset="0"/>
              </a:rPr>
              <a:t>существительного</a:t>
            </a:r>
            <a:r>
              <a:rPr lang="ru-RU" dirty="0">
                <a:latin typeface="Bookman Old Style" panose="02050604050505020204" pitchFamily="18" charset="0"/>
              </a:rPr>
              <a:t>, начинающегося </a:t>
            </a:r>
            <a:r>
              <a:rPr lang="ru-RU" b="1" dirty="0">
                <a:latin typeface="Bookman Old Style" panose="02050604050505020204" pitchFamily="18" charset="0"/>
              </a:rPr>
              <a:t>на гласный </a:t>
            </a:r>
            <a:r>
              <a:rPr lang="ru-RU" b="1" dirty="0" smtClean="0">
                <a:latin typeface="Bookman Old Style" panose="02050604050505020204" pitchFamily="18" charset="0"/>
              </a:rPr>
              <a:t>звук: 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обнимку, в одиночку, в отместку, в упор, в угоду, без удержу, без устали </a:t>
            </a:r>
            <a:r>
              <a:rPr lang="ru-RU" dirty="0" smtClean="0">
                <a:latin typeface="Bookman Old Style" panose="02050604050505020204" pitchFamily="18" charset="0"/>
              </a:rPr>
              <a:t>и другие.</a:t>
            </a:r>
          </a:p>
          <a:p>
            <a:pPr algn="just"/>
            <a:r>
              <a:rPr lang="ru-RU" dirty="0" smtClean="0">
                <a:latin typeface="Bookman Old Style" panose="02050604050505020204" pitchFamily="18" charset="0"/>
              </a:rPr>
              <a:t>3. </a:t>
            </a:r>
            <a:r>
              <a:rPr lang="ru-RU" dirty="0">
                <a:latin typeface="Bookman Old Style" panose="02050604050505020204" pitchFamily="18" charset="0"/>
              </a:rPr>
              <a:t>Н</a:t>
            </a:r>
            <a:r>
              <a:rPr lang="ru-RU" dirty="0" smtClean="0">
                <a:latin typeface="Bookman Old Style" panose="02050604050505020204" pitchFamily="18" charset="0"/>
              </a:rPr>
              <a:t>аречные сочетания, состоящие </a:t>
            </a:r>
            <a:r>
              <a:rPr lang="ru-RU" b="1" dirty="0" smtClean="0">
                <a:latin typeface="Bookman Old Style" panose="02050604050505020204" pitchFamily="18" charset="0"/>
              </a:rPr>
              <a:t>из двух повторяющихся существительных,</a:t>
            </a:r>
            <a:r>
              <a:rPr lang="ru-RU" dirty="0" smtClean="0">
                <a:latin typeface="Bookman Old Style" panose="02050604050505020204" pitchFamily="18" charset="0"/>
              </a:rPr>
              <a:t> иногда с предлогом между ними.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честь честью, чудак чудаком, бок о бок, с глазу на глаз, дверь в дверь.</a:t>
            </a:r>
          </a:p>
          <a:p>
            <a:pPr algn="just"/>
            <a:r>
              <a:rPr lang="ru-RU" dirty="0" smtClean="0">
                <a:latin typeface="Bookman Old Style" panose="02050604050505020204" pitchFamily="18" charset="0"/>
              </a:rPr>
              <a:t>4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  <a:r>
              <a:rPr lang="ru-RU" dirty="0"/>
              <a:t> </a:t>
            </a:r>
            <a:r>
              <a:rPr lang="ru-RU" dirty="0" smtClean="0">
                <a:latin typeface="Bookman Old Style" panose="02050604050505020204" pitchFamily="18" charset="0"/>
              </a:rPr>
              <a:t>Множество </a:t>
            </a:r>
            <a:r>
              <a:rPr lang="ru-RU" dirty="0">
                <a:latin typeface="Bookman Old Style" panose="02050604050505020204" pitchFamily="18" charset="0"/>
              </a:rPr>
              <a:t>сочетаний существительных с предлогами, которые употребляются в наречном значении </a:t>
            </a:r>
            <a:r>
              <a:rPr lang="ru-RU" dirty="0" smtClean="0">
                <a:latin typeface="Bookman Old Style" panose="02050604050505020204" pitchFamily="18" charset="0"/>
              </a:rPr>
              <a:t>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без ведома, без запроса, без оглядки, без толку, без устали, в стельку, до отвала, до смерти, на бегу, на виду, на глазок, с разбегу, с ходу и другие</a:t>
            </a:r>
            <a:r>
              <a:rPr lang="ru-RU" dirty="0" smtClean="0">
                <a:latin typeface="Bookman Old Style" panose="02050604050505020204" pitchFamily="18" charset="0"/>
              </a:rPr>
              <a:t>.</a:t>
            </a:r>
            <a:endParaRPr lang="ru-RU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just"/>
            <a:endParaRPr lang="ru-RU" dirty="0" smtClean="0">
              <a:latin typeface="Bookman Old Style" panose="02050604050505020204" pitchFamily="18" charset="0"/>
            </a:endParaRPr>
          </a:p>
          <a:p>
            <a:endParaRPr lang="ru-RU" dirty="0" smtClean="0">
              <a:latin typeface="Bookman Old Style" panose="02050604050505020204" pitchFamily="18" charset="0"/>
            </a:endParaRPr>
          </a:p>
          <a:p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1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наречий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844824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   </a:t>
            </a:r>
            <a:r>
              <a:rPr lang="ru-RU" sz="2400" b="1" dirty="0" smtClean="0">
                <a:latin typeface="Bookman Old Style" panose="02050604050505020204" pitchFamily="18" charset="0"/>
              </a:rPr>
              <a:t>Необходимо </a:t>
            </a:r>
            <a:r>
              <a:rPr lang="ru-RU" sz="2400" b="1" dirty="0">
                <a:latin typeface="Bookman Old Style" panose="02050604050505020204" pitchFamily="18" charset="0"/>
              </a:rPr>
              <a:t>запомнить слова-исключения, которые пишутся иначе, чем указано в </a:t>
            </a:r>
            <a:r>
              <a:rPr lang="ru-RU" sz="2400" b="1" dirty="0" smtClean="0">
                <a:latin typeface="Bookman Old Style" panose="02050604050505020204" pitchFamily="18" charset="0"/>
              </a:rPr>
              <a:t>правилах: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ОТКРЫТУЮ, </a:t>
            </a:r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НА-ГОРА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, ПО-ЛАТЫНИ, </a:t>
            </a:r>
            <a:endParaRPr lang="ru-RU" sz="2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ТОЧЬ-В-ТОЧЬ, ТЕТ-А-ТЕТ, БОК О БОК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C:\Users\u s e r\Desktop\Для презентаций\чЕЛОВЕЧКИ\Arrow-Righ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2477100" cy="317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85010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ПРЕДЛОГОВ</a:t>
            </a:r>
            <a:endParaRPr lang="ru-RU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24744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anose="02050604050505020204" pitchFamily="18" charset="0"/>
              </a:rPr>
              <a:t>Помним, что </a:t>
            </a:r>
            <a:r>
              <a:rPr lang="ru-RU" b="1" dirty="0">
                <a:latin typeface="Bookman Old Style" panose="02050604050505020204" pitchFamily="18" charset="0"/>
              </a:rPr>
              <a:t>производные предлоги всегда входят в состав падежного вопроса!</a:t>
            </a: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Bookman Old Style" panose="02050604050505020204" pitchFamily="18" charset="0"/>
              </a:rPr>
              <a:t>Пишутся </a:t>
            </a:r>
            <a:r>
              <a:rPr lang="ru-RU" dirty="0">
                <a:latin typeface="Bookman Old Style" panose="02050604050505020204" pitchFamily="18" charset="0"/>
              </a:rPr>
              <a:t>слитно предлоги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ВВИДУ, ВМЕСТО, ВРОДЕ, ВСЛЕДСТВИЕ, СВЕРХ, ВНУТРИ, ВСЛЕД, НАВСТРЕЧУ, НАПЕРЕКОР, НАПОДОБИЕ, НАСЧЕТ, ПОСРЕДИНЕ (ПОСЕРЕДИНЕ),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ПОСРЕДСТВОМ</a:t>
            </a:r>
            <a:r>
              <a:rPr lang="ru-RU" dirty="0">
                <a:latin typeface="Bookman Old Style" panose="02050604050505020204" pitchFamily="18" charset="0"/>
              </a:rPr>
              <a:t> (</a:t>
            </a:r>
            <a:r>
              <a:rPr lang="ru-RU" b="1" dirty="0" smtClean="0">
                <a:latin typeface="Bookman Old Style" panose="02050604050505020204" pitchFamily="18" charset="0"/>
              </a:rPr>
              <a:t>ввиду</a:t>
            </a:r>
            <a:r>
              <a:rPr lang="ru-RU" dirty="0" smtClean="0">
                <a:latin typeface="Bookman Old Style" panose="02050604050505020204" pitchFamily="18" charset="0"/>
              </a:rPr>
              <a:t> /из-за/ </a:t>
            </a:r>
            <a:r>
              <a:rPr lang="ru-RU" b="1" dirty="0" smtClean="0">
                <a:latin typeface="Bookman Old Style" panose="02050604050505020204" pitchFamily="18" charset="0"/>
              </a:rPr>
              <a:t>болезни</a:t>
            </a:r>
            <a:r>
              <a:rPr lang="ru-RU" dirty="0" smtClean="0">
                <a:latin typeface="Bookman Old Style" panose="02050604050505020204" pitchFamily="18" charset="0"/>
              </a:rPr>
              <a:t> – </a:t>
            </a:r>
            <a:r>
              <a:rPr lang="ru-RU" b="1" u="sng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ввиду</a:t>
            </a:r>
            <a:r>
              <a:rPr lang="ru-RU" u="sng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чего</a:t>
            </a:r>
            <a:r>
              <a:rPr lang="ru-RU" dirty="0" smtClean="0">
                <a:latin typeface="Bookman Old Style" panose="02050604050505020204" pitchFamily="18" charset="0"/>
              </a:rPr>
              <a:t>?)</a:t>
            </a:r>
          </a:p>
          <a:p>
            <a:pPr marL="342900" indent="-342900" algn="just">
              <a:buAutoNum type="arabicPeriod"/>
            </a:pPr>
            <a:r>
              <a:rPr lang="ru-RU" dirty="0">
                <a:latin typeface="Bookman Old Style" panose="02050604050505020204" pitchFamily="18" charset="0"/>
              </a:rPr>
              <a:t>Пишутся слитно предлоги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НЕСМОТРЯ НА, НЕВЗИРАЯ НА </a:t>
            </a:r>
            <a:r>
              <a:rPr lang="ru-RU" dirty="0">
                <a:latin typeface="Bookman Old Style" panose="02050604050505020204" pitchFamily="18" charset="0"/>
              </a:rPr>
              <a:t>со значением </a:t>
            </a:r>
            <a:r>
              <a:rPr lang="ru-RU" dirty="0" smtClean="0">
                <a:latin typeface="Bookman Old Style" panose="02050604050505020204" pitchFamily="18" charset="0"/>
              </a:rPr>
              <a:t>уступки (</a:t>
            </a:r>
            <a:r>
              <a:rPr lang="ru-RU" i="1" dirty="0" smtClean="0">
                <a:latin typeface="Bookman Old Style" panose="02050604050505020204" pitchFamily="18" charset="0"/>
              </a:rPr>
              <a:t>Мы </a:t>
            </a:r>
            <a:r>
              <a:rPr lang="ru-RU" i="1" dirty="0">
                <a:latin typeface="Bookman Old Style" panose="02050604050505020204" pitchFamily="18" charset="0"/>
              </a:rPr>
              <a:t>отправились в путь, 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несмотря на </a:t>
            </a:r>
            <a:r>
              <a:rPr lang="ru-RU" i="1" dirty="0">
                <a:latin typeface="Bookman Old Style" panose="02050604050505020204" pitchFamily="18" charset="0"/>
              </a:rPr>
              <a:t>дождь</a:t>
            </a:r>
            <a:r>
              <a:rPr lang="ru-RU" i="1" dirty="0" smtClean="0">
                <a:latin typeface="Bookman Old Style" panose="02050604050505020204" pitchFamily="18" charset="0"/>
              </a:rPr>
              <a:t>. </a:t>
            </a:r>
            <a:r>
              <a:rPr lang="ru-RU" b="1" i="1" dirty="0" smtClean="0">
                <a:latin typeface="Bookman Old Style" panose="02050604050505020204" pitchFamily="18" charset="0"/>
              </a:rPr>
              <a:t>НО:</a:t>
            </a:r>
            <a:r>
              <a:rPr lang="ru-RU" i="1" dirty="0" smtClean="0">
                <a:latin typeface="Bookman Old Style" panose="02050604050505020204" pitchFamily="18" charset="0"/>
              </a:rPr>
              <a:t> </a:t>
            </a:r>
            <a:r>
              <a:rPr lang="ru-RU" i="1" dirty="0">
                <a:latin typeface="Bookman Old Style" panose="02050604050505020204" pitchFamily="18" charset="0"/>
              </a:rPr>
              <a:t>Он шел, </a:t>
            </a:r>
            <a:r>
              <a:rPr lang="ru-RU" b="1" i="1" dirty="0">
                <a:latin typeface="Bookman Old Style" panose="02050604050505020204" pitchFamily="18" charset="0"/>
              </a:rPr>
              <a:t>не смотря под </a:t>
            </a:r>
            <a:r>
              <a:rPr lang="ru-RU" b="1" i="1" dirty="0" smtClean="0">
                <a:latin typeface="Bookman Old Style" panose="02050604050505020204" pitchFamily="18" charset="0"/>
              </a:rPr>
              <a:t>ноги</a:t>
            </a:r>
            <a:r>
              <a:rPr lang="ru-RU" b="1" dirty="0" smtClean="0">
                <a:latin typeface="Bookman Old Style" panose="02050604050505020204" pitchFamily="18" charset="0"/>
              </a:rPr>
              <a:t>.)</a:t>
            </a:r>
          </a:p>
          <a:p>
            <a:pPr marL="342900" indent="-342900" algn="just">
              <a:buAutoNum type="arabicPeriod"/>
            </a:pPr>
            <a:r>
              <a:rPr lang="ru-RU" dirty="0">
                <a:latin typeface="Bookman Old Style" panose="02050604050505020204" pitchFamily="18" charset="0"/>
              </a:rPr>
              <a:t>Пишутся раздельно предложные сочетания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В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ВИДЕ, В ТЕЧЕНИ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В ЗАКЛЮЧЕНИ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 В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ЗАВЕРШЕНИ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В ПРОДОЛЖЕНИ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В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ОТЛИЧИ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ОТ, В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МЕРУ, В ОБЛАСТИ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В ОТНОШЕНИ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ПО ОКОНЧАНИ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ПО ПРИБЫТИ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В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СВЯЗИ С, В СИЛУ, В СМЫСЛЕ,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ЦЕЛЯХ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Bookman Old Style" panose="02050604050505020204" pitchFamily="18" charset="0"/>
              </a:rPr>
              <a:t>В ЦЕЛЯХ, ЗА ИСКЛЮЧЕНИЕМ, ЗА СЧЕТ, ПО МЕРЕ, ПО ПОВОДУ, ПО ПРИЧИНЕ. 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5675264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Предлоги 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из-за, из-под, по-над </a:t>
            </a:r>
            <a:r>
              <a:rPr lang="ru-RU" sz="2400" b="1" dirty="0">
                <a:latin typeface="Bookman Old Style" panose="02050604050505020204" pitchFamily="18" charset="0"/>
              </a:rPr>
              <a:t>пишутся через </a:t>
            </a:r>
            <a:r>
              <a:rPr lang="ru-RU" sz="2400" b="1" dirty="0" smtClean="0">
                <a:latin typeface="Bookman Old Style" panose="02050604050505020204" pitchFamily="18" charset="0"/>
              </a:rPr>
              <a:t>дефис!</a:t>
            </a:r>
            <a:endParaRPr lang="ru-RU" sz="2400" b="1" dirty="0"/>
          </a:p>
        </p:txBody>
      </p:sp>
      <p:pic>
        <p:nvPicPr>
          <p:cNvPr id="6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1043608" cy="186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6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62200" y="381000"/>
            <a:ext cx="4100513" cy="7778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spcCol="0" rtlCol="0" fromWordArt="0" forceAA="0">
            <a:noAutofit/>
          </a:bodyPr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Правописание предлогов 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1"/>
          <a:stretch>
            <a:fillRect/>
          </a:stretch>
        </p:blipFill>
        <p:spPr bwMode="auto">
          <a:xfrm>
            <a:off x="609600" y="1371600"/>
            <a:ext cx="79248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3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7"/>
          <p:cNvPicPr>
            <a:picLocks noChangeArrowheads="1"/>
          </p:cNvPicPr>
          <p:nvPr/>
        </p:nvPicPr>
        <p:blipFill rotWithShape="1">
          <a:blip r:embed="rId3" cstate="print"/>
          <a:srcRect l="8675" t="28718" r="10621" b="-137"/>
          <a:stretch/>
        </p:blipFill>
        <p:spPr bwMode="auto">
          <a:xfrm>
            <a:off x="899592" y="548680"/>
            <a:ext cx="7776864" cy="4752528"/>
          </a:xfrm>
          <a:prstGeom prst="rect">
            <a:avLst/>
          </a:prstGeom>
          <a:ln w="28575" cap="sq" cmpd="thickThin">
            <a:solidFill>
              <a:srgbClr val="0000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9459" name="Прямоугольник 1"/>
          <p:cNvSpPr>
            <a:spLocks noChangeArrowheads="1"/>
          </p:cNvSpPr>
          <p:nvPr/>
        </p:nvSpPr>
        <p:spPr bwMode="auto">
          <a:xfrm>
            <a:off x="2064035" y="0"/>
            <a:ext cx="5087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Слитно пишутся следующие предлоги:</a:t>
            </a:r>
            <a:endParaRPr lang="ru-RU" altLang="ru-RU" dirty="0"/>
          </a:p>
        </p:txBody>
      </p:sp>
      <p:pic>
        <p:nvPicPr>
          <p:cNvPr id="19460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66667" r="9167"/>
          <a:stretch>
            <a:fillRect/>
          </a:stretch>
        </p:blipFill>
        <p:spPr bwMode="auto">
          <a:xfrm>
            <a:off x="899592" y="5445224"/>
            <a:ext cx="7416824" cy="125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91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215082"/>
            <a:ext cx="1483673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1" name="Rectangle 1"/>
          <p:cNvSpPr>
            <a:spLocks noChangeArrowheads="1"/>
          </p:cNvSpPr>
          <p:nvPr/>
        </p:nvSpPr>
        <p:spPr bwMode="auto">
          <a:xfrm>
            <a:off x="571500" y="2994025"/>
            <a:ext cx="8358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	</a:t>
            </a:r>
            <a:endParaRPr lang="ru-RU" altLang="ru-RU" sz="2400" b="1">
              <a:solidFill>
                <a:srgbClr val="002060"/>
              </a:solidFill>
            </a:endParaRPr>
          </a:p>
        </p:txBody>
      </p:sp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0" y="1214438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 </a:t>
            </a:r>
            <a:endParaRPr lang="ru-RU" altLang="ru-RU" sz="2400" b="1">
              <a:solidFill>
                <a:srgbClr val="FF0000"/>
              </a:solidFill>
            </a:endParaRPr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971800" y="-49206"/>
            <a:ext cx="312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Различай!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  <a:sym typeface="Wingdings 2" pitchFamily="18" charset="2"/>
            </a:endParaRPr>
          </a:p>
        </p:txBody>
      </p:sp>
      <p:pic>
        <p:nvPicPr>
          <p:cNvPr id="77826" name="Рисунок 7"/>
          <p:cNvPicPr>
            <a:picLocks noChangeAspect="1" noChangeArrowheads="1"/>
          </p:cNvPicPr>
          <p:nvPr/>
        </p:nvPicPr>
        <p:blipFill>
          <a:blip r:embed="rId3" cstate="print"/>
          <a:srcRect l="12726" r="13147"/>
          <a:stretch>
            <a:fillRect/>
          </a:stretch>
        </p:blipFill>
        <p:spPr bwMode="auto">
          <a:xfrm>
            <a:off x="214282" y="500042"/>
            <a:ext cx="8715436" cy="61436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92629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616624" cy="850106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СОЮЗОВ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Bookman Old Style" panose="02050604050505020204" pitchFamily="18" charset="0"/>
              </a:rPr>
              <a:t>Раздельно пишутся:</a:t>
            </a:r>
            <a:endParaRPr lang="ru-RU" sz="3200" dirty="0" smtClean="0">
              <a:latin typeface="Bookman Old Style" panose="02050604050505020204" pitchFamily="18" charset="0"/>
            </a:endParaRPr>
          </a:p>
          <a:p>
            <a:r>
              <a:rPr lang="ru-RU" sz="3200" dirty="0" smtClean="0">
                <a:latin typeface="Bookman Old Style" panose="02050604050505020204" pitchFamily="18" charset="0"/>
              </a:rPr>
              <a:t>- союзы</a:t>
            </a:r>
            <a:r>
              <a:rPr lang="ru-RU" sz="3200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 </a:t>
            </a:r>
            <a:r>
              <a:rPr lang="ru-RU" sz="32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то есть, как будто;</a:t>
            </a:r>
            <a:endParaRPr lang="ru-RU" sz="32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3200" dirty="0" smtClean="0">
                <a:latin typeface="Bookman Old Style" panose="02050604050505020204" pitchFamily="18" charset="0"/>
              </a:rPr>
              <a:t>- составные союзы:</a:t>
            </a:r>
            <a:r>
              <a:rPr lang="ru-RU" sz="3200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 </a:t>
            </a:r>
            <a:r>
              <a:rPr lang="ru-RU" sz="32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для того чтобы, потому что, так как, так что, тогда как, в то время</a:t>
            </a:r>
            <a:r>
              <a:rPr lang="ru-RU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 как</a:t>
            </a:r>
            <a:r>
              <a:rPr lang="ru-RU" sz="32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ru-RU" sz="3200" dirty="0" smtClean="0">
                <a:latin typeface="Bookman Old Style" panose="02050604050505020204" pitchFamily="18" charset="0"/>
              </a:rPr>
              <a:t>и др.</a:t>
            </a:r>
            <a:endParaRPr lang="ru-RU" sz="32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68292"/>
            <a:ext cx="1553824" cy="258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224" y="40619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Правописание частиц</a:t>
            </a:r>
            <a:br>
              <a:rPr lang="ru-RU" sz="32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 descr="C:\Users\u s e r\Desktop\Для презентаций\чЕЛОВЕЧКИ\source (1)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12119"/>
            <a:ext cx="1152128" cy="192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271" y="778008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Bookman Old Style" panose="02050604050505020204" pitchFamily="18" charset="0"/>
              </a:rPr>
              <a:t>    СЛИТНО</a:t>
            </a:r>
            <a:br>
              <a:rPr lang="ru-RU" b="1" dirty="0" smtClean="0">
                <a:latin typeface="Bookman Old Style" panose="020506040505050202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РАЗВЕ, ДАЖЕ, НЕУЖЕЛИ</a:t>
            </a:r>
            <a:b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ru-RU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latin typeface="Bookman Old Style" panose="02050604050505020204" pitchFamily="18" charset="0"/>
              </a:rPr>
              <a:t>РАЗДЕЛЬНО</a:t>
            </a:r>
            <a:r>
              <a:rPr lang="ru-RU" b="1" dirty="0">
                <a:latin typeface="Bookman Old Style" panose="02050604050505020204" pitchFamily="18" charset="0"/>
              </a:rPr>
              <a:t> </a:t>
            </a:r>
            <a:r>
              <a:rPr lang="ru-RU" dirty="0">
                <a:latin typeface="Bookman Old Style" panose="02050604050505020204" pitchFamily="18" charset="0"/>
              </a:rPr>
              <a:t>пишутся частицы:</a:t>
            </a:r>
          </a:p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БЫ (Б), ЖЕ (Ж), ЛИ (ЛЬ), </a:t>
            </a:r>
            <a:r>
              <a:rPr lang="ru-RU" dirty="0">
                <a:latin typeface="Bookman Old Style" panose="02050604050505020204" pitchFamily="18" charset="0"/>
              </a:rPr>
              <a:t>например: </a:t>
            </a:r>
            <a:r>
              <a:rPr lang="ru-RU" dirty="0" smtClean="0">
                <a:latin typeface="Bookman Old Style" panose="02050604050505020204" pitchFamily="18" charset="0"/>
              </a:rPr>
              <a:t>купил </a:t>
            </a:r>
            <a:r>
              <a:rPr lang="ru-RU" b="1" dirty="0" smtClean="0">
                <a:latin typeface="Bookman Old Style" panose="02050604050505020204" pitchFamily="18" charset="0"/>
              </a:rPr>
              <a:t>бы</a:t>
            </a:r>
            <a:r>
              <a:rPr lang="ru-RU" dirty="0" smtClean="0">
                <a:latin typeface="Bookman Old Style" panose="02050604050505020204" pitchFamily="18" charset="0"/>
              </a:rPr>
              <a:t>, вот </a:t>
            </a:r>
            <a:r>
              <a:rPr lang="ru-RU" b="1" dirty="0" smtClean="0">
                <a:latin typeface="Bookman Old Style" panose="02050604050505020204" pitchFamily="18" charset="0"/>
              </a:rPr>
              <a:t>бы</a:t>
            </a:r>
            <a:r>
              <a:rPr lang="ru-RU" dirty="0" smtClean="0">
                <a:latin typeface="Bookman Old Style" panose="02050604050505020204" pitchFamily="18" charset="0"/>
              </a:rPr>
              <a:t>, все </a:t>
            </a:r>
            <a:r>
              <a:rPr lang="ru-RU" b="1" dirty="0" smtClean="0">
                <a:latin typeface="Bookman Old Style" panose="02050604050505020204" pitchFamily="18" charset="0"/>
              </a:rPr>
              <a:t>же</a:t>
            </a:r>
            <a:r>
              <a:rPr lang="ru-RU" dirty="0" smtClean="0">
                <a:latin typeface="Bookman Old Style" panose="02050604050505020204" pitchFamily="18" charset="0"/>
              </a:rPr>
              <a:t>, едва </a:t>
            </a:r>
            <a:r>
              <a:rPr lang="ru-RU" b="1" dirty="0" smtClean="0">
                <a:latin typeface="Bookman Old Style" panose="02050604050505020204" pitchFamily="18" charset="0"/>
              </a:rPr>
              <a:t>ли</a:t>
            </a:r>
            <a:r>
              <a:rPr lang="ru-RU" dirty="0" smtClean="0">
                <a:latin typeface="Bookman Old Style" panose="02050604050505020204" pitchFamily="18" charset="0"/>
              </a:rPr>
              <a:t>.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600" y="2989689"/>
            <a:ext cx="4248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Bookman Old Style" panose="02050604050505020204" pitchFamily="18" charset="0"/>
              </a:rPr>
              <a:t>ЧЕРЕЗ ДЕФИС </a:t>
            </a:r>
            <a:r>
              <a:rPr lang="ru-RU" dirty="0">
                <a:latin typeface="Bookman Old Style" panose="02050604050505020204" pitchFamily="18" charset="0"/>
              </a:rPr>
              <a:t>пишутся частицы: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-ТО, -ЛИБО, -НИБУДЬ, КОЕ- (КОЙ-)</a:t>
            </a:r>
            <a:r>
              <a:rPr lang="ru-RU" dirty="0">
                <a:latin typeface="Bookman Old Style" panose="02050604050505020204" pitchFamily="18" charset="0"/>
              </a:rPr>
              <a:t> в составе неопределенных местоимений и наречий, например: </a:t>
            </a:r>
            <a:r>
              <a:rPr lang="ru-RU" i="1" dirty="0" smtClean="0">
                <a:latin typeface="Bookman Old Style" panose="02050604050505020204" pitchFamily="18" charset="0"/>
              </a:rPr>
              <a:t>что-то, кто-либо, чей-нибудь, кое-какой, откуда-то, как-нибудь, кое-где.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КА, -ТКА, -ТКО, -ДЕ </a:t>
            </a:r>
            <a:r>
              <a:rPr lang="ru-RU" dirty="0">
                <a:latin typeface="Bookman Old Style" panose="02050604050505020204" pitchFamily="18" charset="0"/>
              </a:rPr>
              <a:t>(со значением глагола «говорят»), -С (производное от слова «сударь»), например: </a:t>
            </a:r>
            <a:r>
              <a:rPr lang="ru-RU" i="1" dirty="0" smtClean="0">
                <a:latin typeface="Bookman Old Style" panose="02050604050505020204" pitchFamily="18" charset="0"/>
              </a:rPr>
              <a:t>покажите-ка, он-де, ну-тка, гляди-</a:t>
            </a:r>
            <a:r>
              <a:rPr lang="ru-RU" i="1" dirty="0" err="1" smtClean="0">
                <a:latin typeface="Bookman Old Style" panose="02050604050505020204" pitchFamily="18" charset="0"/>
              </a:rPr>
              <a:t>тко</a:t>
            </a:r>
            <a:r>
              <a:rPr lang="ru-RU" i="1" dirty="0" smtClean="0">
                <a:latin typeface="Bookman Old Style" panose="02050604050505020204" pitchFamily="18" charset="0"/>
              </a:rPr>
              <a:t>, извольте-с.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843424"/>
            <a:ext cx="396507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С</a:t>
            </a:r>
            <a:r>
              <a:rPr lang="ru-RU" b="1" dirty="0" smtClean="0">
                <a:latin typeface="Bookman Old Style" panose="02050604050505020204" pitchFamily="18" charset="0"/>
              </a:rPr>
              <a:t>ледует </a:t>
            </a:r>
            <a:r>
              <a:rPr lang="ru-RU" b="1" dirty="0">
                <a:latin typeface="Bookman Old Style" panose="02050604050505020204" pitchFamily="18" charset="0"/>
              </a:rPr>
              <a:t>запомнить, что:</a:t>
            </a: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Частица 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КОЕ- (КОЙ)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b="1" dirty="0">
                <a:latin typeface="Bookman Old Style" panose="02050604050505020204" pitchFamily="18" charset="0"/>
              </a:rPr>
              <a:t>отделенная от местоимения предлогом</a:t>
            </a:r>
            <a:r>
              <a:rPr lang="ru-RU" dirty="0">
                <a:latin typeface="Bookman Old Style" panose="02050604050505020204" pitchFamily="18" charset="0"/>
              </a:rPr>
              <a:t>, пишется отдельно, например: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кое за чем, кой у кого.</a:t>
            </a:r>
            <a:endParaRPr lang="ru-RU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dirty="0">
                <a:latin typeface="Bookman Old Style" panose="02050604050505020204" pitchFamily="18" charset="0"/>
              </a:rPr>
              <a:t>Частица 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ТАКИ</a:t>
            </a:r>
            <a:r>
              <a:rPr lang="ru-RU" dirty="0">
                <a:latin typeface="Bookman Old Style" panose="02050604050505020204" pitchFamily="18" charset="0"/>
              </a:rPr>
              <a:t> пишется через дефис только после наречий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(прямо-таки),</a:t>
            </a:r>
            <a:r>
              <a:rPr lang="ru-RU" dirty="0" smtClean="0">
                <a:latin typeface="Bookman Old Style" panose="02050604050505020204" pitchFamily="18" charset="0"/>
              </a:rPr>
              <a:t> </a:t>
            </a:r>
            <a:r>
              <a:rPr lang="ru-RU" dirty="0">
                <a:latin typeface="Bookman Old Style" panose="02050604050505020204" pitchFamily="18" charset="0"/>
              </a:rPr>
              <a:t>глаголов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(пришел-таки</a:t>
            </a:r>
            <a:r>
              <a:rPr lang="ru-RU" dirty="0" smtClean="0">
                <a:latin typeface="Bookman Old Style" panose="02050604050505020204" pitchFamily="18" charset="0"/>
              </a:rPr>
              <a:t>) </a:t>
            </a:r>
            <a:r>
              <a:rPr lang="ru-RU" dirty="0">
                <a:latin typeface="Bookman Old Style" panose="02050604050505020204" pitchFamily="18" charset="0"/>
              </a:rPr>
              <a:t>и других частиц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(неужели-таки</a:t>
            </a:r>
            <a:r>
              <a:rPr lang="ru-RU" dirty="0" smtClean="0">
                <a:latin typeface="Bookman Old Style" panose="02050604050505020204" pitchFamily="18" charset="0"/>
              </a:rPr>
              <a:t>), </a:t>
            </a:r>
            <a:r>
              <a:rPr lang="ru-RU" dirty="0">
                <a:latin typeface="Bookman Old Style" panose="02050604050505020204" pitchFamily="18" charset="0"/>
              </a:rPr>
              <a:t>а в остальных случаях </a:t>
            </a:r>
            <a:r>
              <a:rPr lang="ru-RU" b="1" dirty="0">
                <a:latin typeface="Bookman Old Style" panose="02050604050505020204" pitchFamily="18" charset="0"/>
              </a:rPr>
              <a:t>пишется отдельно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(Он таки успел войти в вагон).</a:t>
            </a:r>
          </a:p>
        </p:txBody>
      </p:sp>
    </p:spTree>
    <p:extLst>
      <p:ext uri="{BB962C8B-B14F-4D97-AF65-F5344CB8AC3E}">
        <p14:creationId xmlns:p14="http://schemas.microsoft.com/office/powerpoint/2010/main" val="115770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0"/>
            <a:ext cx="4572000" cy="6510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Смотри на соседние слова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то же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 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то же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же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самое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Иметь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виду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бы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тому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того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как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то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встречу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Итак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39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988" y="-2121"/>
            <a:ext cx="4572000" cy="19061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Зависят от ударения</a:t>
            </a:r>
            <a:endParaRPr lang="ru-RU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Тот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тчас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772816"/>
            <a:ext cx="5544616" cy="494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ЗАПОМНИТЬ: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Насчет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о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но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Ввиду, вследствие 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причина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для того чтобы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Притом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причем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Наподобие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вроде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= тоже = и (КОНТЕКСТ!)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ВПОСЛЕДСТВИИИ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наречие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ая круглая скобка 6"/>
          <p:cNvSpPr/>
          <p:nvPr/>
        </p:nvSpPr>
        <p:spPr>
          <a:xfrm>
            <a:off x="1752600" y="493395"/>
            <a:ext cx="371475" cy="15240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4198938" y="4278381"/>
            <a:ext cx="381000" cy="6699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327348" y="871210"/>
            <a:ext cx="679410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тем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тому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этому             + существительное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место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месте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С корнями: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Даль, высь, глубь, ширь, перед, зад, право,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лево, верх, низ, начало, конец, век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76432" y="231785"/>
            <a:ext cx="74841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ПИШУТСЯ РАЗДЕЛЬНО, ЕСЛИ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4914656"/>
            <a:ext cx="8496944" cy="1835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существительное или прилагательное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даль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моря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 этому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мосту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тем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домом,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преступления</a:t>
            </a:r>
            <a:endParaRPr lang="ru-RU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1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Потренируемся…</a:t>
            </a:r>
            <a:endParaRPr lang="ru-RU" sz="3200" b="1" dirty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3" name="Picture 5" descr="C:\Users\u s e r\Desktop\Для презентаций\чЕЛОВЕЧКИ\81_red_leader_run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826" y="2204864"/>
            <a:ext cx="357934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1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1. (И)ТАК, Константин утверждал, что эта поездка прибавила жизненных сил, я говорил ТО(ЖЕ) самое.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2. ЧТО(БЫ) быть счастливым, нужно стремиться к успеху и в ТО(ЖЕ) время необходимо учиться благородству по отношению к окружающим людям.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3. Вскоре птицы (СО)ВСЕМ замолкли, кроме одной, которая (НА)ПЕРЕКОР всем монотонно чирикала.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4. Незнакомец исчез за поворотом ТАК(ЖЕ) внезапно, как и появился, (ПО)ЭТОМУ рассмотреть его не удалось.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5. (НА)КОНЕЦ дождик перестал, но КОЕ(ГДЕ) ещё толпились тяжёлые громады отчасти рассеянных туч.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484784"/>
            <a:ext cx="8928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Bookman Old Style" panose="02050604050505020204" pitchFamily="18" charset="0"/>
              </a:rPr>
              <a:t>1</a:t>
            </a:r>
            <a:r>
              <a:rPr lang="ru-RU" sz="2000" dirty="0" smtClean="0">
                <a:latin typeface="Bookman Old Style" panose="02050604050505020204" pitchFamily="18" charset="0"/>
              </a:rPr>
              <a:t>. (ПО)ЧЕМУ, глядя на один портрет, мы (НА)ДОЛГО засматриваемся, любуясь изображением, и равнодушно скользим быстрым взглядом по другому?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2. Даже после смерти Баха в ТОМ(ЖЕ) магистрате его педагогическая деятельность, ТАК(ЖЕ), как и композиторская, не получила должной оценки.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3. Многие произведения Левитана проникнуты грустью, может быть, (ПО)ТОМУ, что природа в изображении художника КАК(БУДТО) находится в дисгармонии с жизнью человека.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4. КОЕ(ГДЕ) (В)ДАЛИ желтеет поспевающая рожь.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5. Они (КАК)БУДТО сговорились — прибыли в одно и ТО(ЖЕ) время.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68958"/>
          </a:xfrm>
        </p:spPr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1"/>
            <a:ext cx="84969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</a:t>
            </a:r>
            <a:r>
              <a:rPr lang="ru-RU" sz="2000" dirty="0" smtClean="0">
                <a:latin typeface="Bookman Old Style" panose="02050604050505020204" pitchFamily="18" charset="0"/>
              </a:rPr>
              <a:t>Я тебя (НЕ)ВСТРЕВОЖУ (НИ)ЧУТЬ.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2. Рецензия является жанром литературной критики, но в ТО(ЖЕ)время ее считают и жанром библиографии, (ПО)СКОЛЬКУ она возникла из библиографического описания книги.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3. Доброта для души ТО(ЖЕ), что здоровье для тела, она ТАК(ЖЕ)необходима человеку.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4. Когда (НА)ВСТРЕЧУ гостям вышел старик, я (ТОТ)ЧАС узнал его.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5. Она была благодарна ему (ЗА)ТО, что он (В)ПРОДОЛЖЕНИЕ часа следил за вещами.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443840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1. (ИЗ)ДАЛЕКА, всё КАК(БЫ) пригибая на своём пути, покатился гром.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2. Цветущая сирень распространяла (ВО)КРУГ свой (НЕ)ПОВТОРИМЫЙ аромат.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3. Мы так часто ищем смысл жизни, забывая о близких людях, (ПО)ЭТОМУ ТАК(ЖЕ), как и смысла в жизни, не находим взаимопонимания.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4. Бывают любимые женщины, чьи глаза воздействуют на нас не (В)ПРЯМУЮ, а позже, КАК(ТО) неожиданно.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5. Меня ТО(ЖЕ) в этом деле ЧТО(ТО) тревожило.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Солнце пронизывало в лесу всё (НА)СКВОЗЬ, кроме сосняка, да и тот КОЕ(ГДЕ) был изрезан золотом лучей.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Взглянешь на усыпанное звёздами небо и поймёшь, (ПО)ЧЕМУ природа КАК(ТО) по-особенному молчалива.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Не всё благополучно с речью в быту, (ОТ)КУДА она(ЗА)ЧАСТУЮ переносится на сцену.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Возраст города обычно определяется (ПО)ТОМУ, когда город(В)ПЕРВЫЕ упоминается в письменных источниках.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Он увидел лотки с цветами и отругал себя ЗА(ТО), что не догадался купить цветов (ЗА)РАНЕЕ.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43841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(И)ТАК, подытожим всё сказанное: лес — наш целитель, наше богатство и, (НА)КОНЕЦ, лучший наряд земли.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Надо было дождаться Семёнова во ЧТО(БЫ) то ни стало, (ПО)ТОМУ что его приезд решал многое.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Небо хмурилось ТАК(ЖЕ), как и вчера, море штормило, (ПО)ЭТОМУ прогулку на катере пришлось отложить.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(В)ТЕЧЕНИЕ прошлого лета мне пришлось жить в старинной подмосковной усадьбе, (ПРИ)ТОМ она не была похожа на обычные усадьбы.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Ты ТО(ЖЕ) должен иметь это (В)ВИДУ.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20840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(В)СКОРЕ мы вышли на поляну, (И)ТАК обрадовались долгожданному отдыху, что тут же поспешили снять рюкзаки.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(ПО)ТОМУ, как говорил собеседник, было понятно, что он ТО(ЖЕ) волнуется.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На дворе от надвигающейся (ОТО)ВСЮДУ растительности стало КАК(БУДТО) теснее.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Иногда бродишь (В)СЛЕПУЮ по дому и тратишь (ПО)ПУСТУ время.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(ВО)ВРЕМЯ отпуска отец (ПО)МНОГУ работал.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7606" y="1700808"/>
            <a:ext cx="87849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(В)ПРОДОЛЖЕНИЕ дня отец несколько раз вспоминал прошлую свою жизнь, но, ЧТО(БЫ) он ни рассказывал, всё было интересно.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(ЗА)ТЕМ холмом стоит моя деревня, и мне грустно (ОТ)ТОГО, что давно я там не был.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(И)ТАК, начнём с того, что я (НА)КОНЕЦ прибыл в родной город.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Хоть в шёлк одень (НЕ)РЯХУ, всё глядеть (НЕ)(НА)ЧТО.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(В)ТЕЧЕНИИ реки был резкий поворот, (ПО)ЭТОМУ нам пришлось переносить лодки посуху.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44824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Эксперимент был проведён удачно, ПРИ(ЧЁМ) впервые, (ПО)ЭТОМУ все были очень довольны.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(В)НАЧАЛЕ сентября ночи становятся холодными, морозными, (ЗА)ТО дни стоят тёплые, безветренные.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Баржа двигалась (ПО)ПРЕЖНЕМУ вниз по течению, но (НА)СТОЛЬКО медленно, что казалась неподвижной.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Пелагея была человеком (НА)РЕДКОСТЬ открытым, добрым; (ЗА)ТО её и любили в деревне.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ГДЕ(ТО) на ЮГО(ВОСТОКЕ) шел бой.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628799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Я человек небогатый; дела мои расстроены, да и к ТОМУ(ЖЕ) мне наскучило кочевать с места на место (В)ТЕЧЕНИЕ целого года.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По некоторым мелочам, ПО(ТОМУ), например, как оба они (В)МЕСТЕ варили кофе, я мог заключить, что живут они мирно, благополучно и что они рады гостю.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(В)НАЧАЛЕ сентября ночи становятся холодными, морозными, (ЗА)ТО дни стоят тёплые, безветренные.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(В)СКОРЕ Степан привезёт почту, а ТАК(ЖЕ) продукты.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Лес (ВО)КРУГ (КАК)БУДТО притих в ожидании чего-то.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(ОТ)ТОГО места, где они распрощались с Бруком, их отделяли теперь по меньшей мере пять километров, (ПО)ЭТОМУ возвращаться назад не было уже никакого смысла.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И бледная поганка ТО(ЖЕ) нужна, (ПО)ЭТОМУ её создала природа.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ТУТ(ЖЕ) потребовалось просить малознакомых людей, ЧТО(БЫ) позвонили маме.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Хозяйка не могла понять, (ПО)ЧЕМУ я так долго, (В)ТЕЧЕНИЕ нескольких минут, разглядываю фотографии на стене.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(В)ТЕЧЕНИЕ недели (ПО)СРЕДИ нашего двора шла бурная работа.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Определите предложение, в котором оба выделенных слова пишутся СЛИТНО. Раскройте скобки и выпишите эти два слова.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484784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В ответ на веские доводы доктор согласился быть моим секундантом; я дал ему ТАК(ЖЕ) несколько наставлений (НА)СЧЁТ условий поединка.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(В)ТЕЧЕНИЕ суток М.В. Ломоносов наблюдал прохождение Венеры по солнечному диску и (В)ПОСЛЕДСТВИИ опубликовал свои выводы в специальной работе.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(В)СЛЕДСТВИЕ того что работа электрических потенциальных сил не зависит от формы пути единичного заряда, на каждом из параллельно соединённых проводников возникает одно и ТО(ЖЕ) напряжение.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Нет возможности рассмотреть на картине фигуру блудного сына, лица его почти не видно, но (В)СЛЕД за ним мы мысленно падаем на колени и ТАК(ЖЕ) переживаем встречу с отцом, как и вернувшийся сын.</a:t>
            </a:r>
          </a:p>
          <a:p>
            <a:pPr algn="just"/>
            <a:r>
              <a:rPr lang="ru-RU" sz="2000" dirty="0" smtClean="0">
                <a:latin typeface="Bookman Old Style" panose="02050604050505020204" pitchFamily="18" charset="0"/>
              </a:rPr>
              <a:t>        (ПО)ОСЕННЕМУ лесу (НА)ВСТРЕЧУ мне шла девушка.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50" y="41275"/>
            <a:ext cx="8896350" cy="70802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14-3. Определите  предложение,  в  котором  оба  выделенных  слова  пишутся  СЛИТНО. Раскройте скобки и выпишите эти два слова. </a:t>
            </a:r>
          </a:p>
        </p:txBody>
      </p:sp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52400" y="1143000"/>
            <a:ext cx="86201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Они иногда часами молчали, ЗА(ТО) каждый чувствовал, что им обоим хорошо, и (ПО)ТОМУ именно хорошо, что они вместе.</a:t>
            </a:r>
          </a:p>
          <a:p>
            <a:pPr algn="just"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(ПО)ЧЕМУ судите вы о культуре человека – по его манерам, вкусам, привычкам? И (ОТ)ЧЕГО вы так требовательны к нему?</a:t>
            </a:r>
          </a:p>
          <a:p>
            <a:pPr algn="just"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свою Сергеев знал и любил ее ЗА(ТО), что она ему давалась, (ПО)ЭТОМУ и считали его на заводе хорошим мастером.</a:t>
            </a:r>
          </a:p>
          <a:p>
            <a:pPr algn="just"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сын, Анисим, приезжал домой очень редко, только в большие праздники, ЗА(ТО) часто присылал с земляками гостинцы и ТАК(ЖЕ), как средний, Степан, короткие письма.</a:t>
            </a:r>
          </a:p>
          <a:p>
            <a:pPr algn="just" eaLnBrk="1" hangingPunct="1"/>
            <a:endParaRPr lang="ru-RU" alt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 разговоре люди ведут себя (ПО)РАЗНОМУ – в зависимости от темы, а ТАК(ЖЕ) мотива и цели общения.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10000" y="6172200"/>
            <a:ext cx="4724400" cy="461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затопотому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9" name="Picture 3" descr="C:\Users\Андрей\Pictures\Мои рисунки\ЕГЭ, ГИА\image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291263"/>
            <a:ext cx="165735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44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228600" y="1371600"/>
            <a:ext cx="8686800" cy="489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(ПО)ЧЕМУ, глядя на один портрет, мы (НА)ДОЛГО засматриваемся, любуясь изображением, и равнодушно скользим быстрым взглядом по другому?</a:t>
            </a:r>
          </a:p>
          <a:p>
            <a:pPr algn="just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после смерти Баха в ТОМ(ЖЕ) магистрате его педагогическая деятельность, ТАК(ЖЕ), как и композиторская, не получила должной оценки.</a:t>
            </a:r>
          </a:p>
          <a:p>
            <a:pPr algn="just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произведения Левитана проникнуты грустью, может быть, (ПО)ТОМУ, что природа в изображении художника КАК(БУДТО) находится в дисгармонии с жизнью человека.</a:t>
            </a:r>
          </a:p>
          <a:p>
            <a:pPr algn="just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КОЕ(ГДЕ) (В)ДАЛИ желтеет поспевающая рожь.</a:t>
            </a:r>
          </a:p>
          <a:p>
            <a:pPr algn="just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Они (КАК)БУДТО сговорились — прибыли в одно и ТО(ЖЕ) время.</a:t>
            </a:r>
          </a:p>
          <a:p>
            <a:pPr algn="just" eaLnBrk="1" hangingPunct="1"/>
            <a:endParaRPr lang="ru-RU" altLang="ru-RU" sz="2400"/>
          </a:p>
        </p:txBody>
      </p:sp>
      <p:sp>
        <p:nvSpPr>
          <p:cNvPr id="4" name="Прямоугольник 3"/>
          <p:cNvSpPr/>
          <p:nvPr/>
        </p:nvSpPr>
        <p:spPr>
          <a:xfrm>
            <a:off x="19050" y="41275"/>
            <a:ext cx="8896350" cy="12001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14-2. Определите  предложение,  в  котором  оба  выделенных  слова  пишутся  СЛИТНО. Раскройте скобки и выпишите эти два слова.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0000" y="6172200"/>
            <a:ext cx="4724400" cy="461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почемунадолго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5" name="Picture 3" descr="C:\Users\Андрей\Pictures\Мои рисунки\ЕГЭ, ГИА\image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291263"/>
            <a:ext cx="165735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69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52400" y="1600200"/>
            <a:ext cx="85344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было дождаться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Семёнова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 ЧТО(БЫ) то ни стало, (ПО)ТОМУ что его приезд решал многое. </a:t>
            </a:r>
          </a:p>
          <a:p>
            <a:pPr marL="0" indent="0" algn="just" eaLnBrk="1" hangingPunct="1">
              <a:defRPr/>
            </a:pPr>
            <a:endParaRPr lang="ru-RU" alt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 хмурилось ТАК(ЖЕ), как и вчера, море штормило, (ПО)ЭТОМУ прогулку на катере пришлось отложить. </a:t>
            </a:r>
          </a:p>
          <a:p>
            <a:pPr marL="0" indent="0" algn="just" eaLnBrk="1" hangingPunct="1">
              <a:defRPr/>
            </a:pPr>
            <a:endParaRPr lang="ru-RU" alt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(И)ТАК, подытожим всё сказанное: лес — наш целитель, богатство и, (НА)КОНЕЦ, лучший наряд земли.</a:t>
            </a:r>
          </a:p>
          <a:p>
            <a:pPr marL="0" indent="0" algn="just" eaLnBrk="1" hangingPunct="1">
              <a:defRPr/>
            </a:pPr>
            <a:endParaRPr lang="ru-RU" alt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(В)ТЕЧЕНИЕ прошлого лета мне пришлось жить в старинной подмосковной усадьбе, (ПРИ)ТОМ она не была похожа на обычные усадьбы. </a:t>
            </a:r>
          </a:p>
          <a:p>
            <a:pPr marL="0" indent="0" algn="just" eaLnBrk="1" hangingPunct="1"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(В)начале осени (в)течение недели мы отдыхали на море.</a:t>
            </a:r>
          </a:p>
          <a:p>
            <a:pPr algn="just" eaLnBrk="1" hangingPunct="1">
              <a:defRPr/>
            </a:pPr>
            <a:endParaRPr lang="ru-RU" alt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41275"/>
            <a:ext cx="8763000" cy="12001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14-1. Определите  предложение,  в  котором  оба  выделенных  слова  пишутся  СЛИТНО. Раскройте скобки и выпишите эти два слова.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0000" y="6172200"/>
            <a:ext cx="4724400" cy="461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итакнаконец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1" name="Picture 3" descr="C:\Users\Андрей\Pictures\Мои рисунки\ЕГЭ, ГИА\image0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291263"/>
            <a:ext cx="165735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4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9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 s e r\Desktop\Для презентаций\чЕЛОВЕЧКИ\110_celebrate_the_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92896"/>
            <a:ext cx="3273152" cy="409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7744" y="404664"/>
            <a:ext cx="5040560" cy="1446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УДАЧИ НА ЭКЗАМЕНЕ!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6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авописание приставок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правописание приставок</Template>
  <TotalTime>759</TotalTime>
  <Words>2783</Words>
  <Application>Microsoft Office PowerPoint</Application>
  <PresentationFormat>Экран (4:3)</PresentationFormat>
  <Paragraphs>222</Paragraphs>
  <Slides>36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Aharoni</vt:lpstr>
      <vt:lpstr>Arial</vt:lpstr>
      <vt:lpstr>Arial Black</vt:lpstr>
      <vt:lpstr>Bookman Old Style</vt:lpstr>
      <vt:lpstr>Calibri</vt:lpstr>
      <vt:lpstr>Times New Roman</vt:lpstr>
      <vt:lpstr>Wingdings 2</vt:lpstr>
      <vt:lpstr>правописание приставок</vt:lpstr>
      <vt:lpstr> Слитное, дефисное, раздельное написание слов</vt:lpstr>
      <vt:lpstr>      Задание звучит так:</vt:lpstr>
      <vt:lpstr>Алгоритм выполнения задания</vt:lpstr>
      <vt:lpstr>Правописание наречий</vt:lpstr>
      <vt:lpstr>Правописание наречий</vt:lpstr>
      <vt:lpstr> </vt:lpstr>
      <vt:lpstr>Правописание наречий</vt:lpstr>
      <vt:lpstr>Через дефис пишутся наречия:</vt:lpstr>
      <vt:lpstr>Правописание наречий</vt:lpstr>
      <vt:lpstr>Правописание наречий</vt:lpstr>
      <vt:lpstr>ПРАВОПИСАНИЕ ПРЕДЛОГОВ</vt:lpstr>
      <vt:lpstr>Правописание предлогов </vt:lpstr>
      <vt:lpstr>Презентация PowerPoint</vt:lpstr>
      <vt:lpstr>Презентация PowerPoint</vt:lpstr>
      <vt:lpstr>ПРАВОПИСАНИЕ СОЮЗОВ</vt:lpstr>
      <vt:lpstr>Правописание частиц </vt:lpstr>
      <vt:lpstr>Презентация PowerPoint</vt:lpstr>
      <vt:lpstr>Презентация PowerPoint</vt:lpstr>
      <vt:lpstr>Презентация PowerPoint</vt:lpstr>
      <vt:lpstr>Потренируемся…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Определите предложение, в котором оба выделенных слова пишутся СЛИТНО. Раскройте скобки и выпишите эти два слова.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Готовимся к</dc:title>
  <dc:creator>Лариса</dc:creator>
  <cp:lastModifiedBy>Пользователь</cp:lastModifiedBy>
  <cp:revision>96</cp:revision>
  <dcterms:created xsi:type="dcterms:W3CDTF">2011-09-26T15:14:12Z</dcterms:created>
  <dcterms:modified xsi:type="dcterms:W3CDTF">2024-05-25T10:00:26Z</dcterms:modified>
</cp:coreProperties>
</file>