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2" r:id="rId1"/>
  </p:sldMasterIdLst>
  <p:sldIdLst>
    <p:sldId id="256" r:id="rId2"/>
    <p:sldId id="277" r:id="rId3"/>
    <p:sldId id="273" r:id="rId4"/>
    <p:sldId id="274" r:id="rId5"/>
    <p:sldId id="275" r:id="rId6"/>
    <p:sldId id="257" r:id="rId7"/>
    <p:sldId id="258" r:id="rId8"/>
    <p:sldId id="278" r:id="rId9"/>
    <p:sldId id="260" r:id="rId10"/>
    <p:sldId id="259" r:id="rId11"/>
    <p:sldId id="279" r:id="rId12"/>
    <p:sldId id="272" r:id="rId13"/>
    <p:sldId id="261" r:id="rId14"/>
    <p:sldId id="268" r:id="rId15"/>
    <p:sldId id="281" r:id="rId16"/>
    <p:sldId id="262" r:id="rId17"/>
    <p:sldId id="269" r:id="rId18"/>
    <p:sldId id="263" r:id="rId19"/>
    <p:sldId id="282" r:id="rId20"/>
    <p:sldId id="264" r:id="rId21"/>
    <p:sldId id="265" r:id="rId22"/>
    <p:sldId id="266" r:id="rId23"/>
    <p:sldId id="267" r:id="rId24"/>
    <p:sldId id="271" r:id="rId25"/>
    <p:sldId id="280" r:id="rId26"/>
    <p:sldId id="27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99" autoAdjust="0"/>
    <p:restoredTop sz="94660"/>
  </p:normalViewPr>
  <p:slideViewPr>
    <p:cSldViewPr>
      <p:cViewPr varScale="1">
        <p:scale>
          <a:sx n="83" d="100"/>
          <a:sy n="83" d="100"/>
        </p:scale>
        <p:origin x="143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69538D0-AE1F-4EE6-9242-F353A80117E2}" type="datetimeFigureOut">
              <a:rPr lang="ru-RU" smtClean="0"/>
              <a:t>01.04.2025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24441EEF-3FA4-4A86-85EF-4FB99823FB2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2276872"/>
            <a:ext cx="8583488" cy="1673352"/>
          </a:xfrm>
        </p:spPr>
        <p:txBody>
          <a:bodyPr>
            <a:normAutofit/>
          </a:bodyPr>
          <a:lstStyle/>
          <a:p>
            <a:pPr algn="ctr"/>
            <a:r>
              <a:rPr lang="ru-RU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БЕЗУДАРНЫЕ ГЛАСНЫЕ </a:t>
            </a:r>
            <a:br>
              <a:rPr lang="ru-RU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ru-RU" sz="540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 КОРНЕ СЛОВА</a:t>
            </a:r>
            <a:endParaRPr lang="ru-RU" sz="540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0238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980728"/>
            <a:ext cx="756084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БЕЗУДАРНЫЕ ГЛАСНЫЕ В КОРНЕ СЛОВА ДЕЛЯТСЯ НА ТРИ ГРУППЫ:</a:t>
            </a:r>
          </a:p>
          <a:p>
            <a:pPr algn="ctr"/>
            <a:endParaRPr lang="ru-RU" sz="3600" b="1" dirty="0" smtClean="0">
              <a:solidFill>
                <a:srgbClr val="FF0000"/>
              </a:solidFill>
            </a:endParaRPr>
          </a:p>
          <a:p>
            <a:pPr marL="342900" indent="-342900">
              <a:buAutoNum type="arabicPeriod"/>
            </a:pPr>
            <a:r>
              <a:rPr lang="ru-RU" sz="3600" b="1" dirty="0" smtClean="0">
                <a:solidFill>
                  <a:srgbClr val="00B050"/>
                </a:solidFill>
              </a:rPr>
              <a:t>ПРОВЕРЯЕМЫЕ УДАРЕНИЕМ</a:t>
            </a:r>
            <a:r>
              <a:rPr lang="ru-RU" sz="3600" dirty="0" smtClean="0"/>
              <a:t>.</a:t>
            </a:r>
          </a:p>
          <a:p>
            <a:pPr marL="342900" indent="-342900">
              <a:buAutoNum type="arabicPeriod"/>
            </a:pPr>
            <a:endParaRPr lang="ru-RU" sz="3600" dirty="0" smtClean="0"/>
          </a:p>
          <a:p>
            <a:pPr marL="342900" indent="-342900">
              <a:buAutoNum type="arabicPeriod"/>
            </a:pPr>
            <a:r>
              <a:rPr lang="ru-RU" sz="3600" b="1" dirty="0" smtClean="0">
                <a:solidFill>
                  <a:srgbClr val="0070C0"/>
                </a:solidFill>
              </a:rPr>
              <a:t>НЕПРОВЕРЯЕМЫЕ ГЛАСНЫЕ.</a:t>
            </a:r>
          </a:p>
          <a:p>
            <a:pPr marL="342900" indent="-342900">
              <a:buAutoNum type="arabicPeriod"/>
            </a:pPr>
            <a:endParaRPr lang="ru-RU" sz="3600" b="1" dirty="0" smtClean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ru-RU" sz="3600" b="1" dirty="0" smtClean="0">
                <a:solidFill>
                  <a:srgbClr val="C00000"/>
                </a:solidFill>
              </a:rPr>
              <a:t>ЧЕРЕДУЮЩИЕСЯ ГЛАСНЫЕ.</a:t>
            </a:r>
            <a:endParaRPr lang="ru-RU" sz="3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2781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188640"/>
            <a:ext cx="8064896" cy="6801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Правописание безударных гласных в корнях проверяется подбором слов и форм слова, где эта гласная находится в ударной позиции: </a:t>
            </a:r>
          </a:p>
          <a:p>
            <a:pPr algn="ctr"/>
            <a:r>
              <a:rPr lang="ru-RU" sz="2400" b="1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Говорить 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гОвор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жара (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жАркий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молодой (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мОлодость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 </a:t>
            </a:r>
          </a:p>
          <a:p>
            <a:pPr algn="ctr"/>
            <a:endParaRPr lang="ru-RU" sz="24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Безударную 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гласную корня нельзя проверять глаголами несовершенного вида </a:t>
            </a:r>
            <a:endParaRPr lang="ru-RU" sz="2400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2400" dirty="0" smtClean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 </a:t>
            </a:r>
            <a:r>
              <a:rPr lang="ru-RU" sz="2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суффиксом ЫВА(ИВА) </a:t>
            </a:r>
          </a:p>
          <a:p>
            <a:pPr algn="ctr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Например: замолчать, так как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мОлча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хотя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умАлчивать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; выбросить, так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брОсить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хоть </a:t>
            </a:r>
            <a:r>
              <a:rPr lang="ru-RU" sz="2400" b="1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выбрАсывать</a:t>
            </a: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и т.д. </a:t>
            </a:r>
            <a:endParaRPr lang="ru-RU" sz="2400" b="1" dirty="0" smtClean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endParaRPr lang="ru-RU" sz="2400" b="1" dirty="0" smtClean="0"/>
          </a:p>
          <a:p>
            <a:pPr algn="ctr"/>
            <a:r>
              <a:rPr lang="ru-RU" sz="2400" b="1" dirty="0" smtClean="0"/>
              <a:t>Сравните</a:t>
            </a:r>
            <a:r>
              <a:rPr lang="ru-RU" sz="2400" b="1" dirty="0"/>
              <a:t>:</a:t>
            </a:r>
            <a:r>
              <a:rPr lang="ru-RU" sz="2400" dirty="0"/>
              <a:t> </a:t>
            </a:r>
          </a:p>
          <a:p>
            <a:pPr algn="ctr"/>
            <a:r>
              <a:rPr lang="ru-RU" sz="2400" dirty="0"/>
              <a:t>Г..</a:t>
            </a:r>
            <a:r>
              <a:rPr lang="ru-RU" sz="2400" dirty="0" err="1"/>
              <a:t>ризонтальный</a:t>
            </a:r>
            <a:r>
              <a:rPr lang="ru-RU" sz="2400" dirty="0"/>
              <a:t> – пропущена непроверяемая гласная. </a:t>
            </a:r>
          </a:p>
          <a:p>
            <a:pPr algn="ctr"/>
            <a:r>
              <a:rPr lang="ru-RU" sz="2400" dirty="0" err="1"/>
              <a:t>Гориз</a:t>
            </a:r>
            <a:r>
              <a:rPr lang="ru-RU" sz="2400" dirty="0"/>
              <a:t>..</a:t>
            </a:r>
            <a:r>
              <a:rPr lang="ru-RU" sz="2400" dirty="0" err="1"/>
              <a:t>нтальный</a:t>
            </a:r>
            <a:r>
              <a:rPr lang="ru-RU" sz="2400" dirty="0"/>
              <a:t> – пропущена проверяемая гласная корня, проверочное слово – </a:t>
            </a:r>
            <a:r>
              <a:rPr lang="ru-RU" sz="2400" b="1" dirty="0" err="1"/>
              <a:t>горизОнт</a:t>
            </a:r>
            <a:r>
              <a:rPr lang="ru-RU" sz="2400" b="1" dirty="0"/>
              <a:t>. </a:t>
            </a:r>
          </a:p>
          <a:p>
            <a:pPr algn="ctr"/>
            <a:endParaRPr lang="ru-RU" sz="2800" b="1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906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764704"/>
            <a:ext cx="8352928" cy="5491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Среди слов с проверяемой гласной часто встречаются корни-омофоны, обычно рядом со словам с таким корнем в скобках указано слово, помогающее понять значение слова. </a:t>
            </a:r>
            <a:endParaRPr lang="ru-RU" sz="2000" b="1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Обвевать (веять) — обвивать (вить);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Частота (часто) — чистота (чистый);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Валы (вал) — 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волы 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(вол);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Спешите (спешка) — спишите (пишет);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Поседеть (сед) — посидеть (сидя);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Слепить (лепка) — слипаться (липкий);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скрепить (скрепка) — скрипеть (скрип);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Разредить (редко) — разрядить (ряд);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Посветить (свет) — посвятить (святость);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Отворить (затвор) — отварить (варит);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Запивать (пить) — запевать (петь);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Обижать (обида) — обежать (бег); </a:t>
            </a:r>
            <a:endParaRPr lang="ru-RU" sz="2000" dirty="0" smtClean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/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Вытачка (на платье) </a:t>
            </a:r>
            <a:r>
              <a:rPr lang="ru-RU" sz="2000" smtClean="0">
                <a:latin typeface="Arial" panose="020B0604020202020204" pitchFamily="34" charset="0"/>
                <a:ea typeface="Times New Roman" panose="02020603050405020304" pitchFamily="18" charset="0"/>
              </a:rPr>
              <a:t>– выточка </a:t>
            </a:r>
            <a:r>
              <a:rPr lang="ru-RU" sz="20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(деталей);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/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4105702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7624" y="404664"/>
            <a:ext cx="6696744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Примерять (мера) — примирять (мир);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Старожил (старый) — сторожил (сторож);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развиваться (развитие)— развеваться (веет);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полоскать (полощет) — поласкать (ласка);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прожевал (жёваный) — проживал (жить);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распевать (петь) — распивать (пить);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подражать (дразнит) — подрожать (дрожь);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умолять (молит) — умалять (мало);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окатиться (катит) — окотиться (кот);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увидать (видеть) — увядать (вянуть);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заплотить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 (плот) — заплатить (плата).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Залезать (залез) – зализать (лижет)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Оземь (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зЕмли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)-озимь (</a:t>
            </a:r>
            <a:r>
              <a:rPr lang="ru-RU" sz="2000" dirty="0" err="1">
                <a:latin typeface="Arial" panose="020B0604020202020204" pitchFamily="34" charset="0"/>
                <a:ea typeface="Times New Roman" panose="02020603050405020304" pitchFamily="18" charset="0"/>
              </a:rPr>
              <a:t>зИмы</a:t>
            </a: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)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Малы (маленький) - молы (мол)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Накалить(накал) – наколоть (колет)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Пристежные (стёганый) – пристяжные (тяга)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Долина (дол)– вдалеке (даль)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  <a:t>Кратчайший (краткий) – кротчайший (кроткий) </a:t>
            </a:r>
            <a:br>
              <a:rPr lang="ru-RU" sz="2000" dirty="0"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669944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1168036"/>
              </p:ext>
            </p:extLst>
          </p:nvPr>
        </p:nvGraphicFramePr>
        <p:xfrm>
          <a:off x="323529" y="836712"/>
          <a:ext cx="8640960" cy="51663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920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51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3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046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158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3407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Корни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Правило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Примеры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Исключения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Омонимичные корни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Другой похожий корень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г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err="1" smtClean="0">
                          <a:effectLst/>
                        </a:rPr>
                        <a:t>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 rowSpan="3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 безударном положении пишется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Заг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релый, уг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реть, </a:t>
                      </a:r>
                      <a:r>
                        <a:rPr lang="ru-RU" sz="1400" dirty="0" smtClean="0">
                          <a:effectLst/>
                        </a:rPr>
                        <a:t>пог</a:t>
                      </a:r>
                      <a:r>
                        <a:rPr lang="ru-RU" sz="1400" u="sng" dirty="0" smtClean="0"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релец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(жара,</a:t>
                      </a:r>
                      <a:r>
                        <a:rPr lang="ru-RU" sz="1400" b="1" i="1" baseline="0" dirty="0" smtClean="0">
                          <a:solidFill>
                            <a:srgbClr val="0070C0"/>
                          </a:solidFill>
                          <a:effectLst/>
                          <a:latin typeface="Times New Roman"/>
                          <a:ea typeface="Times New Roman"/>
                        </a:rPr>
                        <a:t> огонь)</a:t>
                      </a:r>
                      <a:endParaRPr lang="ru-RU" sz="1400" b="1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Приг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рь, изг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рь, выг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рки.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Гористый, горняк – </a:t>
                      </a:r>
                      <a:r>
                        <a:rPr lang="ru-RU" sz="1400" dirty="0" err="1">
                          <a:effectLst/>
                        </a:rPr>
                        <a:t>гОры</a:t>
                      </a:r>
                      <a:r>
                        <a:rPr lang="ru-RU" sz="1400" dirty="0">
                          <a:effectLst/>
                        </a:rPr>
                        <a:t>, горец, </a:t>
                      </a:r>
                      <a:r>
                        <a:rPr lang="ru-RU" sz="1400" dirty="0" err="1">
                          <a:effectLst/>
                        </a:rPr>
                        <a:t>Горемык,горевать</a:t>
                      </a:r>
                      <a:r>
                        <a:rPr lang="ru-RU" sz="1400" dirty="0">
                          <a:effectLst/>
                        </a:rPr>
                        <a:t> – </a:t>
                      </a:r>
                      <a:r>
                        <a:rPr lang="ru-RU" sz="1400" dirty="0" err="1">
                          <a:effectLst/>
                        </a:rPr>
                        <a:t>гОре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Горючие (слезы) –</a:t>
                      </a:r>
                      <a:r>
                        <a:rPr lang="ru-RU" sz="1400" dirty="0" err="1">
                          <a:effectLst/>
                        </a:rPr>
                        <a:t>гОрький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effectLst/>
                        </a:rPr>
                        <a:t>Горчица- </a:t>
                      </a:r>
                      <a:r>
                        <a:rPr lang="ru-RU" sz="1400" dirty="0" err="1" smtClean="0">
                          <a:effectLst/>
                        </a:rPr>
                        <a:t>гОречь</a:t>
                      </a:r>
                      <a:endParaRPr lang="ru-RU" sz="14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Гордый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Горячий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Горизонт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кл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err="1" smtClean="0">
                          <a:effectLst/>
                        </a:rPr>
                        <a:t>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Покл</a:t>
                      </a:r>
                      <a:r>
                        <a:rPr lang="ru-RU" sz="1400" u="sng">
                          <a:effectLst/>
                        </a:rPr>
                        <a:t>о</a:t>
                      </a:r>
                      <a:r>
                        <a:rPr lang="ru-RU" sz="1400">
                          <a:effectLst/>
                        </a:rPr>
                        <a:t>ниться, скл</a:t>
                      </a:r>
                      <a:r>
                        <a:rPr lang="ru-RU" sz="1400" u="sng">
                          <a:effectLst/>
                        </a:rPr>
                        <a:t>о</a:t>
                      </a:r>
                      <a:r>
                        <a:rPr lang="ru-RU" sz="1400">
                          <a:effectLst/>
                        </a:rPr>
                        <a:t>нять, накл</a:t>
                      </a:r>
                      <a:r>
                        <a:rPr lang="ru-RU" sz="1400" u="sng">
                          <a:effectLst/>
                        </a:rPr>
                        <a:t>о</a:t>
                      </a:r>
                      <a:r>
                        <a:rPr lang="ru-RU" sz="1400">
                          <a:effectLst/>
                        </a:rPr>
                        <a:t>нение, скл</a:t>
                      </a:r>
                      <a:r>
                        <a:rPr lang="ru-RU" sz="1400" u="sng">
                          <a:effectLst/>
                        </a:rPr>
                        <a:t>о</a:t>
                      </a:r>
                      <a:r>
                        <a:rPr lang="ru-RU" sz="1400">
                          <a:effectLst/>
                        </a:rPr>
                        <a:t>нение.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Клонировать - </a:t>
                      </a:r>
                      <a:r>
                        <a:rPr lang="ru-RU" sz="1400" dirty="0" err="1">
                          <a:effectLst/>
                        </a:rPr>
                        <a:t>клОн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тв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err="1" smtClean="0">
                          <a:effectLst/>
                        </a:rPr>
                        <a:t>р</a:t>
                      </a:r>
                      <a:r>
                        <a:rPr lang="ru-RU" sz="1400" dirty="0" smtClean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Тв</a:t>
                      </a:r>
                      <a:r>
                        <a:rPr lang="ru-RU" sz="1400" u="sng">
                          <a:effectLst/>
                        </a:rPr>
                        <a:t>о</a:t>
                      </a:r>
                      <a:r>
                        <a:rPr lang="ru-RU" sz="1400">
                          <a:effectLst/>
                        </a:rPr>
                        <a:t>рить, сотв</a:t>
                      </a:r>
                      <a:r>
                        <a:rPr lang="ru-RU" sz="1400" u="sng">
                          <a:effectLst/>
                        </a:rPr>
                        <a:t>о</a:t>
                      </a:r>
                      <a:r>
                        <a:rPr lang="ru-RU" sz="1400">
                          <a:effectLst/>
                        </a:rPr>
                        <a:t>рить, претв</a:t>
                      </a:r>
                      <a:r>
                        <a:rPr lang="ru-RU" sz="1400" u="sng">
                          <a:effectLst/>
                        </a:rPr>
                        <a:t>о</a:t>
                      </a:r>
                      <a:r>
                        <a:rPr lang="ru-RU" sz="1400">
                          <a:effectLst/>
                        </a:rPr>
                        <a:t>рить, притв</a:t>
                      </a:r>
                      <a:r>
                        <a:rPr lang="ru-RU" sz="1400" u="sng">
                          <a:effectLst/>
                        </a:rPr>
                        <a:t>о</a:t>
                      </a:r>
                      <a:r>
                        <a:rPr lang="ru-RU" sz="1400">
                          <a:effectLst/>
                        </a:rPr>
                        <a:t>риться.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Утв</a:t>
                      </a:r>
                      <a:r>
                        <a:rPr lang="ru-RU" sz="1400" u="sng">
                          <a:effectLst/>
                        </a:rPr>
                        <a:t>а</a:t>
                      </a:r>
                      <a:r>
                        <a:rPr lang="ru-RU" sz="1400">
                          <a:effectLst/>
                        </a:rPr>
                        <a:t>рь.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Творог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з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err="1" smtClean="0">
                          <a:effectLst/>
                        </a:rPr>
                        <a:t>р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 row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 безударном положении пишется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</a:t>
                      </a:r>
                      <a:r>
                        <a:rPr lang="ru-RU" sz="1400" u="sng">
                          <a:effectLst/>
                        </a:rPr>
                        <a:t>а</a:t>
                      </a:r>
                      <a:r>
                        <a:rPr lang="ru-RU" sz="1400">
                          <a:effectLst/>
                        </a:rPr>
                        <a:t>ря, з</a:t>
                      </a:r>
                      <a:r>
                        <a:rPr lang="ru-RU" sz="1400" u="sng">
                          <a:effectLst/>
                        </a:rPr>
                        <a:t>а</a:t>
                      </a:r>
                      <a:r>
                        <a:rPr lang="ru-RU" sz="1400">
                          <a:effectLst/>
                        </a:rPr>
                        <a:t>рница, оз</a:t>
                      </a:r>
                      <a:r>
                        <a:rPr lang="ru-RU" sz="1400" u="sng">
                          <a:effectLst/>
                        </a:rPr>
                        <a:t>а</a:t>
                      </a:r>
                      <a:r>
                        <a:rPr lang="ru-RU" sz="1400">
                          <a:effectLst/>
                        </a:rPr>
                        <a:t>рять.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</a:t>
                      </a:r>
                      <a:r>
                        <a:rPr lang="ru-RU" sz="1400" u="sng">
                          <a:effectLst/>
                        </a:rPr>
                        <a:t>о</a:t>
                      </a:r>
                      <a:r>
                        <a:rPr lang="ru-RU" sz="1400">
                          <a:effectLst/>
                        </a:rPr>
                        <a:t>ревать 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Прозорливый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</a:rPr>
                        <a:t>Зоркий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Зарядка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пл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err="1" smtClean="0">
                          <a:effectLst/>
                        </a:rPr>
                        <a:t>в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Пл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вучесть, попл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вок, жук-пл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вунец.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Пл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вец, </a:t>
                      </a:r>
                      <a:r>
                        <a:rPr lang="ru-RU" sz="1400" dirty="0" smtClean="0">
                          <a:effectLst/>
                        </a:rPr>
                        <a:t>пл</a:t>
                      </a:r>
                      <a:r>
                        <a:rPr lang="ru-RU" sz="1400" u="sng" dirty="0" smtClean="0"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вчиха,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пловцы,</a:t>
                      </a: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>
                          <a:effectLst/>
                        </a:rPr>
                        <a:t>пл</a:t>
                      </a:r>
                      <a:r>
                        <a:rPr lang="ru-RU" sz="1400" u="sng" dirty="0">
                          <a:effectLst/>
                        </a:rPr>
                        <a:t>ы</a:t>
                      </a:r>
                      <a:r>
                        <a:rPr lang="ru-RU" sz="1400" dirty="0">
                          <a:effectLst/>
                        </a:rPr>
                        <a:t>вуны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Переплавлять (металл) - </a:t>
                      </a:r>
                      <a:r>
                        <a:rPr lang="ru-RU" sz="1400" dirty="0" err="1">
                          <a:effectLst/>
                        </a:rPr>
                        <a:t>плАвить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49112" y="70466"/>
            <a:ext cx="7444347" cy="61555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Корни с чередующимися гласными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О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1. Зависимость от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ударения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(нужно запомнить 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безударное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положение)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7704" y="5940405"/>
            <a:ext cx="59046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Гор</a:t>
            </a:r>
            <a:r>
              <a:rPr lang="ru-RU" sz="3200" dirty="0"/>
              <a:t>ению </a:t>
            </a:r>
            <a:r>
              <a:rPr lang="ru-RU" sz="3200" b="1" dirty="0">
                <a:solidFill>
                  <a:srgbClr val="FF0000"/>
                </a:solidFill>
              </a:rPr>
              <a:t>твор</a:t>
            </a:r>
            <a:r>
              <a:rPr lang="ru-RU" sz="3200" dirty="0"/>
              <a:t>ца по</a:t>
            </a:r>
            <a:r>
              <a:rPr lang="ru-RU" sz="3200" b="1" dirty="0">
                <a:solidFill>
                  <a:srgbClr val="FF0000"/>
                </a:solidFill>
              </a:rPr>
              <a:t>клон</a:t>
            </a:r>
            <a:r>
              <a:rPr lang="ru-RU" sz="3200" dirty="0"/>
              <a:t>яйся!</a:t>
            </a:r>
          </a:p>
        </p:txBody>
      </p:sp>
    </p:spTree>
    <p:extLst>
      <p:ext uri="{BB962C8B-B14F-4D97-AF65-F5344CB8AC3E}">
        <p14:creationId xmlns:p14="http://schemas.microsoft.com/office/powerpoint/2010/main" val="3381447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1293845"/>
              </p:ext>
            </p:extLst>
          </p:nvPr>
        </p:nvGraphicFramePr>
        <p:xfrm>
          <a:off x="179513" y="620688"/>
          <a:ext cx="8712967" cy="6061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80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0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209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751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81278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Корни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Правило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Примеры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Исключения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Омонимичные корни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Другой похожий корень</a:t>
                      </a:r>
                      <a:endParaRPr lang="ru-RU" sz="14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81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Р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err="1" smtClean="0">
                          <a:effectLst/>
                        </a:rPr>
                        <a:t>ст</a:t>
                      </a:r>
                      <a:r>
                        <a:rPr lang="ru-RU" sz="1400" dirty="0" smtClean="0">
                          <a:effectLst/>
                        </a:rPr>
                        <a:t>-</a:t>
                      </a:r>
                      <a:r>
                        <a:rPr lang="ru-RU" sz="1400" dirty="0">
                          <a:effectLst/>
                        </a:rPr>
                        <a:t/>
                      </a:r>
                      <a:br>
                        <a:rPr lang="ru-RU" sz="1400" dirty="0">
                          <a:effectLst/>
                        </a:rPr>
                      </a:br>
                      <a:r>
                        <a:rPr lang="ru-RU" sz="1400" dirty="0" err="1" smtClean="0">
                          <a:effectLst/>
                        </a:rPr>
                        <a:t>Р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err="1" smtClean="0">
                          <a:effectLst/>
                        </a:rPr>
                        <a:t>щ</a:t>
                      </a:r>
                      <a:r>
                        <a:rPr lang="ru-RU" sz="1400" dirty="0" smtClean="0">
                          <a:effectLst/>
                        </a:rPr>
                        <a:t>-</a:t>
                      </a:r>
                      <a:r>
                        <a:rPr lang="ru-RU" sz="1400" dirty="0">
                          <a:effectLst/>
                        </a:rPr>
                        <a:t>/</a:t>
                      </a:r>
                      <a:r>
                        <a:rPr lang="ru-RU" sz="1400" dirty="0" err="1" smtClean="0">
                          <a:effectLst/>
                        </a:rPr>
                        <a:t>р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err="1" smtClean="0">
                          <a:effectLst/>
                        </a:rPr>
                        <a:t>с</a:t>
                      </a:r>
                      <a:r>
                        <a:rPr lang="ru-RU" sz="1400" dirty="0" smtClean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Перед 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СТ</a:t>
                      </a:r>
                      <a:r>
                        <a:rPr lang="ru-RU" sz="1400" dirty="0">
                          <a:effectLst/>
                        </a:rPr>
                        <a:t> и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Щ</a:t>
                      </a:r>
                      <a:r>
                        <a:rPr lang="ru-RU" sz="1400" dirty="0">
                          <a:effectLst/>
                        </a:rPr>
                        <a:t> пишется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smtClean="0">
                          <a:effectLst/>
                        </a:rPr>
                        <a:t>, </a:t>
                      </a:r>
                      <a:r>
                        <a:rPr lang="ru-RU" sz="1400" dirty="0">
                          <a:effectLst/>
                        </a:rPr>
                        <a:t>перед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С</a:t>
                      </a:r>
                      <a:r>
                        <a:rPr lang="ru-RU" sz="1400" dirty="0">
                          <a:effectLst/>
                        </a:rPr>
                        <a:t> пишется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сти, р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стение, выр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щивать, нар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щение – выр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сший, зар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сли, </a:t>
                      </a:r>
                      <a:r>
                        <a:rPr lang="ru-RU" sz="1400" dirty="0" smtClean="0">
                          <a:effectLst/>
                        </a:rPr>
                        <a:t>пор</a:t>
                      </a:r>
                      <a:r>
                        <a:rPr lang="ru-RU" sz="1400" u="sng" dirty="0" smtClean="0"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сль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а)  р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сток, р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стовщик, на вырост, подростковый, ровесник, Р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стов, Р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стислав, РОСТКИНО б) отр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сль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(производные от них: росточек, ростовщический, отраслевой</a:t>
                      </a:r>
                      <a:r>
                        <a:rPr lang="ru-RU" sz="1400" dirty="0" smtClean="0">
                          <a:effectLst/>
                        </a:rPr>
                        <a:t>)</a:t>
                      </a:r>
                      <a:r>
                        <a:rPr kumimoji="0" lang="ru-RU" sz="18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600" b="1" i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(значение – «расти, развиваться»)</a:t>
                      </a:r>
                      <a:endParaRPr lang="ru-RU" sz="1600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Росистый – </a:t>
                      </a:r>
                      <a:r>
                        <a:rPr lang="ru-RU" sz="1400" dirty="0" err="1">
                          <a:effectLst/>
                        </a:rPr>
                        <a:t>рОсы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Расизм, расист - </a:t>
                      </a:r>
                      <a:r>
                        <a:rPr lang="ru-RU" sz="1400" dirty="0" err="1">
                          <a:effectLst/>
                        </a:rPr>
                        <a:t>рАса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Росомаха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Вращение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Роскошный – </a:t>
                      </a:r>
                      <a:r>
                        <a:rPr lang="ru-RU" sz="1400" dirty="0" err="1">
                          <a:effectLst/>
                        </a:rPr>
                        <a:t>рОскошь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Рас-тратить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Рас-топить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2787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Ск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err="1" smtClean="0">
                          <a:effectLst/>
                        </a:rPr>
                        <a:t>к</a:t>
                      </a:r>
                      <a:r>
                        <a:rPr lang="ru-RU" sz="1400" dirty="0" smtClean="0">
                          <a:effectLst/>
                        </a:rPr>
                        <a:t>-</a:t>
                      </a:r>
                      <a:r>
                        <a:rPr lang="ru-RU" sz="1400" dirty="0">
                          <a:effectLst/>
                        </a:rPr>
                        <a:t>/</a:t>
                      </a:r>
                      <a:r>
                        <a:rPr lang="ru-RU" sz="1400" dirty="0" err="1" smtClean="0">
                          <a:effectLst/>
                        </a:rPr>
                        <a:t>ск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err="1" smtClean="0">
                          <a:effectLst/>
                        </a:rPr>
                        <a:t>ч</a:t>
                      </a:r>
                      <a:r>
                        <a:rPr lang="ru-RU" sz="1400" dirty="0" smtClean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Перед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К</a:t>
                      </a:r>
                      <a:r>
                        <a:rPr lang="ru-RU" sz="1400" dirty="0" smtClean="0">
                          <a:effectLst/>
                        </a:rPr>
                        <a:t> </a:t>
                      </a:r>
                      <a:r>
                        <a:rPr lang="ru-RU" sz="1400" dirty="0">
                          <a:effectLst/>
                        </a:rPr>
                        <a:t>пишется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smtClean="0">
                          <a:effectLst/>
                        </a:rPr>
                        <a:t>, </a:t>
                      </a:r>
                      <a:r>
                        <a:rPr lang="ru-RU" sz="1400" dirty="0">
                          <a:effectLst/>
                        </a:rPr>
                        <a:t>перед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Ч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dirty="0" err="1" smtClean="0">
                          <a:effectLst/>
                        </a:rPr>
                        <a:t>пится</a:t>
                      </a:r>
                      <a:r>
                        <a:rPr lang="ru-RU" sz="1400" dirty="0">
                          <a:effectLst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Ск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кать, проск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кать, на ск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ку – выск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чка, заск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чить, </a:t>
                      </a:r>
                      <a:r>
                        <a:rPr lang="ru-RU" sz="1400" dirty="0" smtClean="0">
                          <a:effectLst/>
                        </a:rPr>
                        <a:t>выск</a:t>
                      </a:r>
                      <a:r>
                        <a:rPr lang="ru-RU" sz="1400" u="sng" dirty="0" smtClean="0"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чить,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  <a:latin typeface="Times New Roman"/>
                          <a:ea typeface="Times New Roman"/>
                        </a:rPr>
                        <a:t>заскочу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Ск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чок, ск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чу, ск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чи, </a:t>
                      </a:r>
                      <a:r>
                        <a:rPr lang="ru-RU" sz="1400" dirty="0" smtClean="0">
                          <a:effectLst/>
                        </a:rPr>
                        <a:t>ск</a:t>
                      </a:r>
                      <a:r>
                        <a:rPr lang="ru-RU" sz="1400" u="sng" dirty="0" smtClean="0">
                          <a:effectLst/>
                        </a:rPr>
                        <a:t>а</a:t>
                      </a:r>
                      <a:r>
                        <a:rPr lang="ru-RU" sz="1400" dirty="0" smtClean="0">
                          <a:effectLst/>
                        </a:rPr>
                        <a:t>чите, скачкообразно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kumimoji="0" lang="ru-RU" sz="1600" b="1" i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(значение – «прыгать»)</a:t>
                      </a:r>
                      <a:endParaRPr lang="ru-RU" sz="1600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Скачусь – </a:t>
                      </a:r>
                      <a:r>
                        <a:rPr lang="ru-RU" sz="1400" dirty="0" err="1">
                          <a:effectLst/>
                        </a:rPr>
                        <a:t>кАтится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Раскачаться - </a:t>
                      </a:r>
                      <a:r>
                        <a:rPr lang="ru-RU" sz="1400" dirty="0" err="1">
                          <a:effectLst/>
                        </a:rPr>
                        <a:t>кАчка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817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err="1" smtClean="0">
                          <a:effectLst/>
                        </a:rPr>
                        <a:t>Л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err="1" smtClean="0">
                          <a:effectLst/>
                        </a:rPr>
                        <a:t>г</a:t>
                      </a:r>
                      <a:r>
                        <a:rPr lang="ru-RU" sz="1400" dirty="0" smtClean="0">
                          <a:effectLst/>
                        </a:rPr>
                        <a:t>-</a:t>
                      </a:r>
                      <a:r>
                        <a:rPr lang="ru-RU" sz="1400" dirty="0">
                          <a:effectLst/>
                        </a:rPr>
                        <a:t>/</a:t>
                      </a:r>
                      <a:r>
                        <a:rPr lang="ru-RU" sz="1400" dirty="0" err="1" smtClean="0">
                          <a:effectLst/>
                        </a:rPr>
                        <a:t>л</a:t>
                      </a:r>
                      <a:r>
                        <a:rPr lang="ru-RU" sz="1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err="1" smtClean="0">
                          <a:effectLst/>
                        </a:rPr>
                        <a:t>ж</a:t>
                      </a:r>
                      <a:r>
                        <a:rPr lang="ru-RU" sz="1400" dirty="0" smtClean="0">
                          <a:effectLst/>
                        </a:rPr>
                        <a:t>-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Перед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Г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400" dirty="0">
                          <a:effectLst/>
                        </a:rPr>
                        <a:t>пишется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400" dirty="0" smtClean="0">
                          <a:effectLst/>
                        </a:rPr>
                        <a:t>, </a:t>
                      </a:r>
                      <a:r>
                        <a:rPr lang="ru-RU" sz="1400" dirty="0">
                          <a:effectLst/>
                        </a:rPr>
                        <a:t>перед </a:t>
                      </a:r>
                      <a:r>
                        <a:rPr lang="ru-RU" sz="1400" dirty="0" smtClean="0">
                          <a:solidFill>
                            <a:srgbClr val="FF0000"/>
                          </a:solidFill>
                          <a:effectLst/>
                        </a:rPr>
                        <a:t>Ж</a:t>
                      </a:r>
                      <a:r>
                        <a:rPr lang="ru-RU" sz="1400" dirty="0">
                          <a:effectLst/>
                        </a:rPr>
                        <a:t> пишется</a:t>
                      </a: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400" b="1" dirty="0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(АГА)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Сл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гаемое, пол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гать, разл</a:t>
                      </a:r>
                      <a:r>
                        <a:rPr lang="ru-RU" sz="1400" u="sng" dirty="0">
                          <a:effectLst/>
                        </a:rPr>
                        <a:t>а</a:t>
                      </a:r>
                      <a:r>
                        <a:rPr lang="ru-RU" sz="1400" dirty="0">
                          <a:effectLst/>
                        </a:rPr>
                        <a:t>гать – сл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жить, пол</a:t>
                      </a:r>
                      <a:r>
                        <a:rPr lang="ru-RU" sz="1400" u="sng" dirty="0">
                          <a:effectLst/>
                        </a:rPr>
                        <a:t>о</a:t>
                      </a:r>
                      <a:r>
                        <a:rPr lang="ru-RU" sz="1400" dirty="0">
                          <a:effectLst/>
                        </a:rPr>
                        <a:t>жить, </a:t>
                      </a:r>
                      <a:r>
                        <a:rPr lang="ru-RU" sz="1400" dirty="0" smtClean="0">
                          <a:effectLst/>
                        </a:rPr>
                        <a:t>разл</a:t>
                      </a:r>
                      <a:r>
                        <a:rPr lang="ru-RU" sz="1400" u="sng" dirty="0" smtClean="0"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жить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effectLst/>
                        </a:rPr>
                        <a:t>Пол</a:t>
                      </a:r>
                      <a:r>
                        <a:rPr lang="ru-RU" sz="1400" u="sng" dirty="0" smtClean="0">
                          <a:effectLst/>
                        </a:rPr>
                        <a:t>о</a:t>
                      </a:r>
                      <a:r>
                        <a:rPr lang="ru-RU" sz="1400" dirty="0" smtClean="0">
                          <a:effectLst/>
                        </a:rPr>
                        <a:t>г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 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Усложнять – </a:t>
                      </a:r>
                      <a:r>
                        <a:rPr lang="ru-RU" sz="1400" dirty="0" err="1">
                          <a:effectLst/>
                        </a:rPr>
                        <a:t>слОжный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Наслаждение – </a:t>
                      </a:r>
                      <a:r>
                        <a:rPr lang="ru-RU" sz="1400" dirty="0" err="1">
                          <a:effectLst/>
                        </a:rPr>
                        <a:t>слАдость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Логичный - </a:t>
                      </a:r>
                      <a:r>
                        <a:rPr lang="ru-RU" sz="1400" dirty="0" err="1">
                          <a:effectLst/>
                        </a:rPr>
                        <a:t>лОгика</a:t>
                      </a:r>
                      <a:endParaRPr lang="ru-RU" sz="1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</a:rPr>
                        <a:t>Ложбина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4750" marR="54750" marT="54750" marB="5475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084886" y="58943"/>
            <a:ext cx="5477269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2. Зависимость от конечных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согласных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корня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0378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лаг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438482">
            <a:off x="1927787" y="808944"/>
            <a:ext cx="5158529" cy="51867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468313" y="503238"/>
            <a:ext cx="3240087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b="1">
                <a:solidFill>
                  <a:srgbClr val="002060"/>
                </a:solidFill>
                <a:latin typeface="Arial" panose="020B0604020202020204" pitchFamily="34" charset="0"/>
              </a:rPr>
              <a:t>ИСКЛЮЧЕНИЕ: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827088" y="1341438"/>
            <a:ext cx="194468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ts val="250"/>
              </a:spcBef>
              <a:buClr>
                <a:schemeClr val="accent1"/>
              </a:buClr>
              <a:buSzPct val="80000"/>
              <a:buFont typeface="Wingdings 2" panose="05020102010507070707" pitchFamily="18" charset="2"/>
              <a:buChar char="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 eaLnBrk="0" hangingPunct="0">
              <a:spcBef>
                <a:spcPts val="250"/>
              </a:spcBef>
              <a:buClr>
                <a:schemeClr val="accent1"/>
              </a:buClr>
              <a:buSzPct val="100000"/>
              <a:buFont typeface="Verdana" panose="020B0604030504040204" pitchFamily="34" charset="0"/>
              <a:buChar char="◦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 eaLnBrk="0" hangingPunct="0">
              <a:spcBef>
                <a:spcPts val="250"/>
              </a:spcBef>
              <a:buClr>
                <a:srgbClr val="ED3742"/>
              </a:buClr>
              <a:buSzPct val="100000"/>
              <a:buFont typeface="Wingdings 2" panose="05020102010507070707" pitchFamily="18" charset="2"/>
              <a:buChar char=""/>
              <a:defRPr sz="22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 eaLnBrk="0" hangingPunct="0">
              <a:spcBef>
                <a:spcPts val="225"/>
              </a:spcBef>
              <a:buClr>
                <a:srgbClr val="ED3742"/>
              </a:buClr>
              <a:buSzPct val="112000"/>
              <a:buFont typeface="Verdana" panose="020B0604030504040204" pitchFamily="34" charset="0"/>
              <a:buChar char="◦"/>
              <a:defRPr sz="190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 eaLnBrk="0" hangingPunct="0">
              <a:spcBef>
                <a:spcPts val="250"/>
              </a:spcBef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ts val="250"/>
              </a:spcBef>
              <a:spcAft>
                <a:spcPct val="0"/>
              </a:spcAft>
              <a:buClr>
                <a:srgbClr val="4A85BF"/>
              </a:buClr>
              <a:buSzPct val="100000"/>
              <a:buFont typeface="Wingdings 2" panose="05020102010507070707" pitchFamily="18" charset="2"/>
              <a:buChar char="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3200" b="1">
                <a:solidFill>
                  <a:srgbClr val="FF0000"/>
                </a:solidFill>
                <a:latin typeface="Arial" panose="020B0604020202020204" pitchFamily="34" charset="0"/>
              </a:rPr>
              <a:t>ПОЛОГ</a:t>
            </a:r>
          </a:p>
        </p:txBody>
      </p:sp>
    </p:spTree>
    <p:extLst>
      <p:ext uri="{BB962C8B-B14F-4D97-AF65-F5344CB8AC3E}">
        <p14:creationId xmlns:p14="http://schemas.microsoft.com/office/powerpoint/2010/main" val="2997851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7731170"/>
              </p:ext>
            </p:extLst>
          </p:nvPr>
        </p:nvGraphicFramePr>
        <p:xfrm>
          <a:off x="251520" y="541593"/>
          <a:ext cx="8712968" cy="5996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521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3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Корни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Правило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Примеры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rgbClr val="FF0000"/>
                          </a:solidFill>
                          <a:effectLst/>
                        </a:rPr>
                        <a:t>Исключения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0000"/>
                          </a:solidFill>
                          <a:effectLst/>
                        </a:rPr>
                        <a:t>Другой похожий корень</a:t>
                      </a:r>
                      <a:endParaRPr lang="ru-RU" sz="16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</a:rPr>
                        <a:t>М</a:t>
                      </a:r>
                      <a:r>
                        <a:rPr lang="ru-RU" sz="17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700" dirty="0" err="1" smtClean="0">
                          <a:effectLst/>
                        </a:rPr>
                        <a:t>к</a:t>
                      </a:r>
                      <a:r>
                        <a:rPr lang="ru-RU" sz="1700" dirty="0" smtClean="0">
                          <a:effectLst/>
                        </a:rPr>
                        <a:t>-</a:t>
                      </a:r>
                      <a:r>
                        <a:rPr lang="ru-RU" sz="1700" dirty="0">
                          <a:effectLst/>
                        </a:rPr>
                        <a:t>/</a:t>
                      </a:r>
                      <a:r>
                        <a:rPr lang="ru-RU" sz="1700" dirty="0" err="1" smtClean="0">
                          <a:effectLst/>
                        </a:rPr>
                        <a:t>м</a:t>
                      </a:r>
                      <a:r>
                        <a:rPr lang="ru-RU" sz="17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700" dirty="0" err="1" smtClean="0">
                          <a:effectLst/>
                        </a:rPr>
                        <a:t>к</a:t>
                      </a:r>
                      <a:r>
                        <a:rPr lang="ru-RU" sz="1700" dirty="0" smtClean="0">
                          <a:effectLst/>
                        </a:rPr>
                        <a:t>-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Корень </a:t>
                      </a:r>
                      <a:r>
                        <a:rPr lang="ru-RU" sz="1700" b="1" dirty="0">
                          <a:solidFill>
                            <a:srgbClr val="FF0000"/>
                          </a:solidFill>
                          <a:effectLst/>
                        </a:rPr>
                        <a:t>мак- (</a:t>
                      </a:r>
                      <a:r>
                        <a:rPr lang="ru-RU" sz="1700" b="1" dirty="0" err="1">
                          <a:solidFill>
                            <a:srgbClr val="FF0000"/>
                          </a:solidFill>
                          <a:effectLst/>
                        </a:rPr>
                        <a:t>мач</a:t>
                      </a:r>
                      <a:r>
                        <a:rPr lang="ru-RU" sz="1700" b="1" dirty="0">
                          <a:solidFill>
                            <a:srgbClr val="FF0000"/>
                          </a:solidFill>
                          <a:effectLst/>
                        </a:rPr>
                        <a:t>-) </a:t>
                      </a:r>
                      <a:r>
                        <a:rPr lang="ru-RU" sz="1700" dirty="0">
                          <a:effectLst/>
                        </a:rPr>
                        <a:t>= </a:t>
                      </a:r>
                      <a:r>
                        <a:rPr lang="ru-RU" sz="1700" b="1" i="1" dirty="0">
                          <a:solidFill>
                            <a:srgbClr val="0070C0"/>
                          </a:solidFill>
                          <a:effectLst/>
                        </a:rPr>
                        <a:t>«погружать в жидкость».</a:t>
                      </a:r>
                      <a:r>
                        <a:rPr lang="ru-RU" sz="1700" dirty="0">
                          <a:effectLst/>
                        </a:rPr>
                        <a:t/>
                      </a:r>
                      <a:br>
                        <a:rPr lang="ru-RU" sz="1700" dirty="0">
                          <a:effectLst/>
                        </a:rPr>
                      </a:br>
                      <a:r>
                        <a:rPr lang="ru-RU" sz="1700" dirty="0">
                          <a:effectLst/>
                        </a:rPr>
                        <a:t>Корень </a:t>
                      </a:r>
                      <a:r>
                        <a:rPr lang="ru-RU" sz="1700" b="1" dirty="0">
                          <a:solidFill>
                            <a:srgbClr val="FF0000"/>
                          </a:solidFill>
                          <a:effectLst/>
                        </a:rPr>
                        <a:t>мок- (</a:t>
                      </a:r>
                      <a:r>
                        <a:rPr lang="ru-RU" sz="1700" b="1" dirty="0" err="1">
                          <a:solidFill>
                            <a:srgbClr val="FF0000"/>
                          </a:solidFill>
                          <a:effectLst/>
                        </a:rPr>
                        <a:t>моч</a:t>
                      </a:r>
                      <a:r>
                        <a:rPr lang="ru-RU" sz="1700" b="1" dirty="0">
                          <a:solidFill>
                            <a:srgbClr val="FF0000"/>
                          </a:solidFill>
                          <a:effectLst/>
                        </a:rPr>
                        <a:t>-) </a:t>
                      </a:r>
                      <a:r>
                        <a:rPr lang="ru-RU" sz="1700" dirty="0">
                          <a:effectLst/>
                        </a:rPr>
                        <a:t>= </a:t>
                      </a:r>
                      <a:r>
                        <a:rPr lang="ru-RU" sz="1700" b="1" i="1" dirty="0">
                          <a:solidFill>
                            <a:srgbClr val="0070C0"/>
                          </a:solidFill>
                          <a:effectLst/>
                        </a:rPr>
                        <a:t>«пропускать жидкость, становиться мокрым</a:t>
                      </a:r>
                      <a:r>
                        <a:rPr lang="ru-RU" sz="1700" b="1" i="1" dirty="0" smtClean="0">
                          <a:solidFill>
                            <a:srgbClr val="0070C0"/>
                          </a:solidFill>
                          <a:effectLst/>
                        </a:rPr>
                        <a:t>»</a:t>
                      </a:r>
                      <a:endParaRPr lang="ru-RU" sz="1700" b="1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Обм</a:t>
                      </a:r>
                      <a:r>
                        <a:rPr lang="ru-RU" sz="1700" u="sng" dirty="0">
                          <a:effectLst/>
                        </a:rPr>
                        <a:t>а</a:t>
                      </a:r>
                      <a:r>
                        <a:rPr lang="ru-RU" sz="1700" dirty="0">
                          <a:effectLst/>
                        </a:rPr>
                        <a:t>кнуть перо в чернила («погрузить»), </a:t>
                      </a:r>
                      <a:endParaRPr lang="ru-RU" sz="17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</a:rPr>
                        <a:t>м</a:t>
                      </a:r>
                      <a:r>
                        <a:rPr lang="ru-RU" sz="1700" u="sng" dirty="0" smtClean="0">
                          <a:effectLst/>
                        </a:rPr>
                        <a:t>а</a:t>
                      </a:r>
                      <a:r>
                        <a:rPr lang="ru-RU" sz="1700" dirty="0" smtClean="0">
                          <a:effectLst/>
                        </a:rPr>
                        <a:t>кать </a:t>
                      </a:r>
                      <a:r>
                        <a:rPr lang="ru-RU" sz="1700" dirty="0">
                          <a:effectLst/>
                        </a:rPr>
                        <a:t>хлеб в сметану («погружать») –пром</a:t>
                      </a:r>
                      <a:r>
                        <a:rPr lang="ru-RU" sz="1700" u="sng" dirty="0">
                          <a:effectLst/>
                        </a:rPr>
                        <a:t>о</a:t>
                      </a:r>
                      <a:r>
                        <a:rPr lang="ru-RU" sz="1700" dirty="0">
                          <a:effectLst/>
                        </a:rPr>
                        <a:t>кнуть пятно («пропустить жидкость»), пром</a:t>
                      </a:r>
                      <a:r>
                        <a:rPr lang="ru-RU" sz="1700" u="sng" dirty="0">
                          <a:effectLst/>
                        </a:rPr>
                        <a:t>о</a:t>
                      </a:r>
                      <a:r>
                        <a:rPr lang="ru-RU" sz="1700" dirty="0">
                          <a:effectLst/>
                        </a:rPr>
                        <a:t>кательная бумага(«пропускающая жидкость»), см</a:t>
                      </a:r>
                      <a:r>
                        <a:rPr lang="ru-RU" sz="1700" u="sng" dirty="0">
                          <a:effectLst/>
                        </a:rPr>
                        <a:t>о</a:t>
                      </a:r>
                      <a:r>
                        <a:rPr lang="ru-RU" sz="1700" dirty="0">
                          <a:effectLst/>
                        </a:rPr>
                        <a:t>чить </a:t>
                      </a:r>
                      <a:endParaRPr lang="ru-RU" sz="1700" dirty="0" smtClean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</a:rPr>
                        <a:t>(«</a:t>
                      </a:r>
                      <a:r>
                        <a:rPr lang="ru-RU" sz="1700" dirty="0">
                          <a:effectLst/>
                        </a:rPr>
                        <a:t>сделать мокрым»).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 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</a:rPr>
                        <a:t>Максималь-ный</a:t>
                      </a:r>
                      <a:r>
                        <a:rPr lang="ru-RU" sz="1700" dirty="0" smtClean="0">
                          <a:effectLst/>
                        </a:rPr>
                        <a:t> </a:t>
                      </a:r>
                      <a:r>
                        <a:rPr lang="ru-RU" sz="1700" dirty="0">
                          <a:effectLst/>
                        </a:rPr>
                        <a:t>– </a:t>
                      </a:r>
                      <a:r>
                        <a:rPr lang="ru-RU" sz="1700" dirty="0" err="1">
                          <a:effectLst/>
                        </a:rPr>
                        <a:t>мАксимум</a:t>
                      </a:r>
                      <a:endParaRPr lang="ru-RU" sz="1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Макароны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Макет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Макулатура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 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</a:rPr>
                        <a:t>Р</a:t>
                      </a:r>
                      <a:r>
                        <a:rPr lang="ru-RU" sz="17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700" dirty="0" err="1" smtClean="0">
                          <a:effectLst/>
                        </a:rPr>
                        <a:t>вн</a:t>
                      </a:r>
                      <a:r>
                        <a:rPr lang="ru-RU" sz="1700" dirty="0" smtClean="0">
                          <a:effectLst/>
                        </a:rPr>
                        <a:t>-</a:t>
                      </a:r>
                      <a:r>
                        <a:rPr lang="ru-RU" sz="1700" dirty="0">
                          <a:effectLst/>
                        </a:rPr>
                        <a:t>/</a:t>
                      </a:r>
                      <a:r>
                        <a:rPr lang="ru-RU" sz="1700" dirty="0" err="1" smtClean="0">
                          <a:effectLst/>
                        </a:rPr>
                        <a:t>р</a:t>
                      </a:r>
                      <a:r>
                        <a:rPr lang="ru-RU" sz="17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700" dirty="0" err="1" smtClean="0">
                          <a:effectLst/>
                        </a:rPr>
                        <a:t>вн</a:t>
                      </a:r>
                      <a:r>
                        <a:rPr lang="ru-RU" sz="1700" dirty="0" smtClean="0">
                          <a:effectLst/>
                        </a:rPr>
                        <a:t>-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Корень </a:t>
                      </a:r>
                      <a:r>
                        <a:rPr lang="ru-RU" sz="1700" b="1" dirty="0" err="1">
                          <a:solidFill>
                            <a:srgbClr val="FF0000"/>
                          </a:solidFill>
                          <a:effectLst/>
                        </a:rPr>
                        <a:t>равн</a:t>
                      </a:r>
                      <a:r>
                        <a:rPr lang="ru-RU" sz="1700" b="1" dirty="0">
                          <a:solidFill>
                            <a:srgbClr val="FF0000"/>
                          </a:solidFill>
                          <a:effectLst/>
                        </a:rPr>
                        <a:t>-</a:t>
                      </a:r>
                      <a:r>
                        <a:rPr lang="ru-RU" sz="1700" dirty="0">
                          <a:effectLst/>
                        </a:rPr>
                        <a:t> = </a:t>
                      </a:r>
                      <a:r>
                        <a:rPr lang="ru-RU" sz="1700" b="1" i="1" dirty="0">
                          <a:solidFill>
                            <a:srgbClr val="0070C0"/>
                          </a:solidFill>
                          <a:effectLst/>
                        </a:rPr>
                        <a:t>«одинаковый, наравне, равный»</a:t>
                      </a:r>
                      <a:r>
                        <a:rPr lang="ru-RU" sz="1700" i="1" dirty="0">
                          <a:effectLst/>
                        </a:rPr>
                        <a:t>.</a:t>
                      </a:r>
                      <a:r>
                        <a:rPr lang="ru-RU" sz="1700" dirty="0">
                          <a:effectLst/>
                        </a:rPr>
                        <a:t/>
                      </a:r>
                      <a:br>
                        <a:rPr lang="ru-RU" sz="1700" dirty="0">
                          <a:effectLst/>
                        </a:rPr>
                      </a:br>
                      <a:r>
                        <a:rPr lang="ru-RU" sz="1700" dirty="0">
                          <a:effectLst/>
                        </a:rPr>
                        <a:t>Корень </a:t>
                      </a:r>
                      <a:r>
                        <a:rPr lang="ru-RU" sz="1700" b="1" dirty="0" err="1">
                          <a:solidFill>
                            <a:srgbClr val="FF0000"/>
                          </a:solidFill>
                          <a:effectLst/>
                        </a:rPr>
                        <a:t>ровн</a:t>
                      </a:r>
                      <a:r>
                        <a:rPr lang="ru-RU" sz="1700" b="1" dirty="0">
                          <a:solidFill>
                            <a:srgbClr val="FF0000"/>
                          </a:solidFill>
                          <a:effectLst/>
                        </a:rPr>
                        <a:t>- </a:t>
                      </a:r>
                      <a:r>
                        <a:rPr lang="ru-RU" sz="1700" dirty="0">
                          <a:effectLst/>
                        </a:rPr>
                        <a:t>=  </a:t>
                      </a:r>
                      <a:r>
                        <a:rPr lang="ru-RU" sz="1700" b="1" i="1" dirty="0">
                          <a:solidFill>
                            <a:srgbClr val="0070C0"/>
                          </a:solidFill>
                          <a:effectLst/>
                        </a:rPr>
                        <a:t> «гладкий, прямой».</a:t>
                      </a:r>
                      <a:endParaRPr lang="ru-RU" sz="1700" b="1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>
                          <a:effectLst/>
                        </a:rPr>
                        <a:t>Пор</a:t>
                      </a:r>
                      <a:r>
                        <a:rPr lang="ru-RU" sz="1700" u="sng">
                          <a:effectLst/>
                        </a:rPr>
                        <a:t>а</a:t>
                      </a:r>
                      <a:r>
                        <a:rPr lang="ru-RU" sz="1700">
                          <a:effectLst/>
                        </a:rPr>
                        <a:t>вняться («оказаться на одной линии, в одинаковом положении»), ур</a:t>
                      </a:r>
                      <a:r>
                        <a:rPr lang="ru-RU" sz="1700" u="sng">
                          <a:effectLst/>
                        </a:rPr>
                        <a:t>а</a:t>
                      </a:r>
                      <a:r>
                        <a:rPr lang="ru-RU" sz="1700">
                          <a:effectLst/>
                        </a:rPr>
                        <a:t>внение («математическое равенство») – подр</a:t>
                      </a:r>
                      <a:r>
                        <a:rPr lang="ru-RU" sz="1700" u="sng">
                          <a:effectLst/>
                        </a:rPr>
                        <a:t>о</a:t>
                      </a:r>
                      <a:r>
                        <a:rPr lang="ru-RU" sz="1700">
                          <a:effectLst/>
                        </a:rPr>
                        <a:t>внять кусты («сделать ровными»),разр</a:t>
                      </a:r>
                      <a:r>
                        <a:rPr lang="ru-RU" sz="1700" u="sng">
                          <a:effectLst/>
                        </a:rPr>
                        <a:t>о</a:t>
                      </a:r>
                      <a:r>
                        <a:rPr lang="ru-RU" sz="1700">
                          <a:effectLst/>
                        </a:rPr>
                        <a:t>внять песок («сделать ровным, гладким»).</a:t>
                      </a:r>
                      <a:endParaRPr lang="ru-RU" sz="17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Р</a:t>
                      </a:r>
                      <a:r>
                        <a:rPr lang="ru-RU" sz="1700" u="sng" dirty="0">
                          <a:effectLst/>
                        </a:rPr>
                        <a:t>а</a:t>
                      </a:r>
                      <a:r>
                        <a:rPr lang="ru-RU" sz="1700" dirty="0">
                          <a:effectLst/>
                        </a:rPr>
                        <a:t>внина, равняться</a:t>
                      </a:r>
                      <a:r>
                        <a:rPr lang="ru-RU" sz="1700">
                          <a:effectLst/>
                        </a:rPr>
                        <a:t>, </a:t>
                      </a:r>
                      <a:r>
                        <a:rPr lang="ru-RU" sz="1700" smtClean="0">
                          <a:effectLst/>
                        </a:rPr>
                        <a:t>всё </a:t>
                      </a:r>
                      <a:r>
                        <a:rPr lang="ru-RU" sz="1700" dirty="0" smtClean="0">
                          <a:effectLst/>
                        </a:rPr>
                        <a:t>равно,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smtClean="0">
                          <a:effectLst/>
                        </a:rPr>
                        <a:t>пор</a:t>
                      </a:r>
                      <a:r>
                        <a:rPr lang="ru-RU" sz="1700" u="sng" dirty="0" smtClean="0">
                          <a:effectLst/>
                        </a:rPr>
                        <a:t>о</a:t>
                      </a:r>
                      <a:r>
                        <a:rPr lang="ru-RU" sz="1700" dirty="0" smtClean="0">
                          <a:effectLst/>
                        </a:rPr>
                        <a:t>вну</a:t>
                      </a:r>
                      <a:r>
                        <a:rPr lang="ru-RU" sz="1700" dirty="0">
                          <a:effectLst/>
                        </a:rPr>
                        <a:t>, ур</a:t>
                      </a:r>
                      <a:r>
                        <a:rPr lang="ru-RU" sz="1700" u="sng" dirty="0">
                          <a:effectLst/>
                        </a:rPr>
                        <a:t>о</a:t>
                      </a:r>
                      <a:r>
                        <a:rPr lang="ru-RU" sz="1700" dirty="0">
                          <a:effectLst/>
                        </a:rPr>
                        <a:t>вень, р</a:t>
                      </a:r>
                      <a:r>
                        <a:rPr lang="ru-RU" sz="1700" u="sng" dirty="0">
                          <a:effectLst/>
                        </a:rPr>
                        <a:t>о</a:t>
                      </a:r>
                      <a:r>
                        <a:rPr lang="ru-RU" sz="1700" dirty="0">
                          <a:effectLst/>
                        </a:rPr>
                        <a:t>весник.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 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251520" y="94075"/>
            <a:ext cx="87129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3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Зависимость от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значения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743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1789271"/>
              </p:ext>
            </p:extLst>
          </p:nvPr>
        </p:nvGraphicFramePr>
        <p:xfrm>
          <a:off x="179512" y="1196752"/>
          <a:ext cx="8712968" cy="33832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02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019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8722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Кор-ни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Правило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Примеры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Значение корня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Омонимичные корни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Другой похожий корень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 err="1" smtClean="0">
                          <a:effectLst/>
                        </a:rPr>
                        <a:t>К</a:t>
                      </a:r>
                      <a:r>
                        <a:rPr lang="ru-RU" sz="17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700" dirty="0" err="1" smtClean="0">
                          <a:effectLst/>
                        </a:rPr>
                        <a:t>с</a:t>
                      </a:r>
                      <a:r>
                        <a:rPr lang="ru-RU" sz="1700" dirty="0" smtClean="0">
                          <a:effectLst/>
                        </a:rPr>
                        <a:t>-</a:t>
                      </a:r>
                      <a:r>
                        <a:rPr lang="ru-RU" sz="1700" dirty="0">
                          <a:effectLst/>
                        </a:rPr>
                        <a:t>/</a:t>
                      </a:r>
                      <a:r>
                        <a:rPr lang="ru-RU" sz="1700" dirty="0" err="1" smtClean="0">
                          <a:effectLst/>
                        </a:rPr>
                        <a:t>к</a:t>
                      </a:r>
                      <a:r>
                        <a:rPr lang="ru-RU" sz="17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700" dirty="0" err="1" smtClean="0">
                          <a:effectLst/>
                        </a:rPr>
                        <a:t>с</a:t>
                      </a:r>
                      <a:r>
                        <a:rPr lang="ru-RU" sz="1700" dirty="0" smtClean="0">
                          <a:effectLst/>
                        </a:rPr>
                        <a:t>-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Если за корнем следует суффикс 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  <a:effectLst/>
                        </a:rPr>
                        <a:t>-А-</a:t>
                      </a:r>
                      <a:r>
                        <a:rPr lang="ru-RU" sz="1700" dirty="0" smtClean="0">
                          <a:effectLst/>
                        </a:rPr>
                        <a:t>, </a:t>
                      </a:r>
                      <a:r>
                        <a:rPr lang="ru-RU" sz="1700" dirty="0">
                          <a:effectLst/>
                        </a:rPr>
                        <a:t>то в корне пишется 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  <a:effectLst/>
                        </a:rPr>
                        <a:t>А</a:t>
                      </a:r>
                      <a:r>
                        <a:rPr lang="ru-RU" sz="1700" dirty="0" smtClean="0">
                          <a:effectLst/>
                        </a:rPr>
                        <a:t>, </a:t>
                      </a:r>
                      <a:r>
                        <a:rPr lang="ru-RU" sz="1700" dirty="0">
                          <a:effectLst/>
                        </a:rPr>
                        <a:t>если суффикса </a:t>
                      </a:r>
                      <a:r>
                        <a:rPr lang="ru-RU" sz="1700" b="1" dirty="0">
                          <a:solidFill>
                            <a:srgbClr val="FF0000"/>
                          </a:solidFill>
                          <a:effectLst/>
                        </a:rPr>
                        <a:t>нет</a:t>
                      </a:r>
                      <a:r>
                        <a:rPr lang="ru-RU" sz="1700" dirty="0">
                          <a:effectLst/>
                        </a:rPr>
                        <a:t>, то в корне пишется </a:t>
                      </a:r>
                      <a:r>
                        <a:rPr lang="ru-RU" sz="1700" b="1" dirty="0" smtClean="0">
                          <a:solidFill>
                            <a:srgbClr val="FF0000"/>
                          </a:solidFill>
                          <a:effectLst/>
                        </a:rPr>
                        <a:t>О</a:t>
                      </a:r>
                      <a:r>
                        <a:rPr lang="ru-RU" sz="17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7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(АСА)</a:t>
                      </a:r>
                      <a:endParaRPr lang="ru-RU" sz="17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</a:t>
                      </a:r>
                      <a:r>
                        <a:rPr lang="ru-RU" sz="1700" u="sng" dirty="0">
                          <a:effectLst/>
                        </a:rPr>
                        <a:t>а</a:t>
                      </a:r>
                      <a:r>
                        <a:rPr lang="ru-RU" sz="1700" dirty="0">
                          <a:effectLst/>
                        </a:rPr>
                        <a:t>саться, к</a:t>
                      </a:r>
                      <a:r>
                        <a:rPr lang="ru-RU" sz="1700" u="sng" dirty="0">
                          <a:effectLst/>
                        </a:rPr>
                        <a:t>а</a:t>
                      </a:r>
                      <a:r>
                        <a:rPr lang="ru-RU" sz="1700" dirty="0">
                          <a:effectLst/>
                        </a:rPr>
                        <a:t>сательная – к</a:t>
                      </a:r>
                      <a:r>
                        <a:rPr lang="ru-RU" sz="1700" u="sng" dirty="0">
                          <a:effectLst/>
                        </a:rPr>
                        <a:t>о</a:t>
                      </a:r>
                      <a:r>
                        <a:rPr lang="ru-RU" sz="1700" dirty="0">
                          <a:effectLst/>
                        </a:rPr>
                        <a:t>снуться, прик</a:t>
                      </a:r>
                      <a:r>
                        <a:rPr lang="ru-RU" sz="1700" u="sng" dirty="0">
                          <a:effectLst/>
                        </a:rPr>
                        <a:t>о</a:t>
                      </a:r>
                      <a:r>
                        <a:rPr lang="ru-RU" sz="1700" dirty="0">
                          <a:effectLst/>
                        </a:rPr>
                        <a:t>снуться.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b="1" i="1" dirty="0" smtClean="0">
                          <a:solidFill>
                            <a:srgbClr val="0070C0"/>
                          </a:solidFill>
                          <a:effectLst/>
                        </a:rPr>
                        <a:t>«дотронуться»</a:t>
                      </a:r>
                      <a:endParaRPr lang="ru-RU" sz="1700" b="1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Косой (взгляд), окосеть – </a:t>
                      </a:r>
                      <a:r>
                        <a:rPr lang="ru-RU" sz="1700" dirty="0" err="1">
                          <a:effectLst/>
                        </a:rPr>
                        <a:t>кОсит</a:t>
                      </a:r>
                      <a:endParaRPr lang="ru-RU" sz="1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Косить косой, косилкой (траву)- </a:t>
                      </a:r>
                      <a:r>
                        <a:rPr lang="ru-RU" sz="1700" dirty="0" err="1">
                          <a:effectLst/>
                        </a:rPr>
                        <a:t>кОсит</a:t>
                      </a:r>
                      <a:r>
                        <a:rPr lang="ru-RU" sz="1700" dirty="0">
                          <a:effectLst/>
                        </a:rPr>
                        <a:t>, </a:t>
                      </a:r>
                      <a:r>
                        <a:rPr lang="ru-RU" sz="1700" dirty="0" err="1">
                          <a:effectLst/>
                        </a:rPr>
                        <a:t>кОсы</a:t>
                      </a:r>
                      <a:endParaRPr lang="ru-RU" sz="1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Косички (у девочки) - </a:t>
                      </a:r>
                      <a:r>
                        <a:rPr lang="ru-RU" sz="1700" dirty="0" err="1">
                          <a:effectLst/>
                        </a:rPr>
                        <a:t>кОсы</a:t>
                      </a:r>
                      <a:endParaRPr lang="ru-RU" sz="1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 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Костлявый – </a:t>
                      </a:r>
                      <a:r>
                        <a:rPr lang="ru-RU" sz="1700" dirty="0" err="1">
                          <a:effectLst/>
                        </a:rPr>
                        <a:t>кОсть</a:t>
                      </a:r>
                      <a:endParaRPr lang="ru-RU" sz="1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Косматый – </a:t>
                      </a:r>
                      <a:r>
                        <a:rPr lang="ru-RU" sz="1700" dirty="0" err="1">
                          <a:effectLst/>
                        </a:rPr>
                        <a:t>кОсмы</a:t>
                      </a:r>
                      <a:endParaRPr lang="ru-RU" sz="1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Косноязычный – </a:t>
                      </a:r>
                      <a:r>
                        <a:rPr lang="ru-RU" sz="1700" dirty="0" err="1" smtClean="0">
                          <a:effectLst/>
                        </a:rPr>
                        <a:t>кОсный</a:t>
                      </a:r>
                      <a:r>
                        <a:rPr lang="ru-RU" sz="1700" dirty="0">
                          <a:effectLst/>
                        </a:rPr>
                        <a:t>, </a:t>
                      </a:r>
                      <a:r>
                        <a:rPr lang="ru-RU" sz="1700" dirty="0" err="1">
                          <a:effectLst/>
                        </a:rPr>
                        <a:t>кОсность</a:t>
                      </a:r>
                      <a:endParaRPr lang="ru-RU" sz="17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Костер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700" dirty="0">
                          <a:effectLst/>
                        </a:rPr>
                        <a:t>Костюм</a:t>
                      </a:r>
                      <a:endParaRPr lang="ru-RU" sz="17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107504" y="366718"/>
            <a:ext cx="8640960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dirty="0">
                <a:solidFill>
                  <a:srgbClr val="C00000"/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4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. Зависимость от наличия 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суффикса</a:t>
            </a:r>
            <a:r>
              <a:rPr kumimoji="0" lang="ru-RU" sz="2000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sz="2000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-А-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3295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кас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3" y="373063"/>
            <a:ext cx="8216900" cy="598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6496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260648"/>
            <a:ext cx="5504160" cy="460113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55576" y="4861782"/>
            <a:ext cx="784887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Мнемоническое правило ослика </a:t>
            </a:r>
            <a:r>
              <a:rPr lang="ru-RU" sz="2800" b="1" dirty="0" err="1"/>
              <a:t>Иа</a:t>
            </a:r>
            <a:r>
              <a:rPr lang="ru-RU" sz="2800" b="1" dirty="0"/>
              <a:t>.</a:t>
            </a:r>
            <a:r>
              <a:rPr lang="ru-RU" sz="2800" dirty="0"/>
              <a:t> </a:t>
            </a:r>
          </a:p>
          <a:p>
            <a:pPr algn="ctr"/>
            <a:r>
              <a:rPr lang="ru-RU" sz="2800" dirty="0"/>
              <a:t>Оно звучит так: пиши, как кричит ослик: «И-а!», </a:t>
            </a:r>
          </a:p>
          <a:p>
            <a:pPr algn="ctr"/>
            <a:r>
              <a:rPr lang="ru-RU" sz="2800" dirty="0"/>
              <a:t>то есть пиши в корне И, если за корнем стоит А.</a:t>
            </a:r>
          </a:p>
        </p:txBody>
      </p:sp>
    </p:spTree>
    <p:extLst>
      <p:ext uri="{BB962C8B-B14F-4D97-AF65-F5344CB8AC3E}">
        <p14:creationId xmlns:p14="http://schemas.microsoft.com/office/powerpoint/2010/main" val="975196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7874043"/>
              </p:ext>
            </p:extLst>
          </p:nvPr>
        </p:nvGraphicFramePr>
        <p:xfrm>
          <a:off x="359532" y="940349"/>
          <a:ext cx="8424936" cy="5715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61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380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685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6561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79208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Корни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Правило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Примеры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Омонимичные корни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Другой похожий корень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Корни с чередованием 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Им/ин//а/я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Если за корнем следует суффикс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 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-А-</a:t>
                      </a:r>
                      <a:r>
                        <a:rPr lang="ru-RU" sz="1800" dirty="0" smtClean="0">
                          <a:effectLst/>
                        </a:rPr>
                        <a:t>, </a:t>
                      </a:r>
                      <a:r>
                        <a:rPr lang="ru-RU" sz="1800" dirty="0">
                          <a:effectLst/>
                        </a:rPr>
                        <a:t>то в корне пишется 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им(ин)</a:t>
                      </a:r>
                      <a:r>
                        <a:rPr lang="ru-RU" sz="1800" dirty="0">
                          <a:effectLst/>
                        </a:rPr>
                        <a:t>, если суффикса 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нет</a:t>
                      </a:r>
                      <a:r>
                        <a:rPr lang="ru-RU" sz="1800" dirty="0">
                          <a:effectLst/>
                        </a:rPr>
                        <a:t>, то в корне пишется </a:t>
                      </a:r>
                      <a:r>
                        <a:rPr lang="ru-RU" sz="1800" b="1" dirty="0">
                          <a:solidFill>
                            <a:srgbClr val="FF0000"/>
                          </a:solidFill>
                          <a:effectLst/>
                        </a:rPr>
                        <a:t>а/я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(ИМА, ИНА)</a:t>
                      </a:r>
                      <a:endParaRPr lang="ru-RU" sz="18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Пож</a:t>
                      </a:r>
                      <a:r>
                        <a:rPr lang="ru-RU" sz="1800" u="sng" dirty="0">
                          <a:effectLst/>
                        </a:rPr>
                        <a:t>им</a:t>
                      </a:r>
                      <a:r>
                        <a:rPr lang="ru-RU" sz="1800" dirty="0">
                          <a:effectLst/>
                        </a:rPr>
                        <a:t>ать – пож</a:t>
                      </a:r>
                      <a:r>
                        <a:rPr lang="ru-RU" sz="1800" u="sng" dirty="0">
                          <a:effectLst/>
                        </a:rPr>
                        <a:t>а</a:t>
                      </a:r>
                      <a:r>
                        <a:rPr lang="ru-RU" sz="1800" dirty="0">
                          <a:effectLst/>
                        </a:rPr>
                        <a:t>ть, наж</a:t>
                      </a:r>
                      <a:r>
                        <a:rPr lang="ru-RU" sz="1800" u="sng" dirty="0">
                          <a:effectLst/>
                        </a:rPr>
                        <a:t>им</a:t>
                      </a:r>
                      <a:r>
                        <a:rPr lang="ru-RU" sz="1800" dirty="0">
                          <a:effectLst/>
                        </a:rPr>
                        <a:t>ать – наж</a:t>
                      </a:r>
                      <a:r>
                        <a:rPr lang="ru-RU" sz="1800" u="sng" dirty="0">
                          <a:effectLst/>
                        </a:rPr>
                        <a:t>а</a:t>
                      </a:r>
                      <a:r>
                        <a:rPr lang="ru-RU" sz="1800" dirty="0">
                          <a:effectLst/>
                        </a:rPr>
                        <a:t>ть</a:t>
                      </a:r>
                      <a:r>
                        <a:rPr lang="ru-RU" sz="1800" dirty="0" smtClean="0">
                          <a:effectLst/>
                        </a:rPr>
                        <a:t>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отжимать- отжать, </a:t>
                      </a:r>
                      <a:r>
                        <a:rPr lang="ru-RU" sz="1800" dirty="0">
                          <a:effectLst/>
                        </a:rPr>
                        <a:t>разм</a:t>
                      </a:r>
                      <a:r>
                        <a:rPr lang="ru-RU" sz="1800" u="sng" dirty="0">
                          <a:effectLst/>
                        </a:rPr>
                        <a:t>ин</a:t>
                      </a:r>
                      <a:r>
                        <a:rPr lang="ru-RU" sz="1800" dirty="0">
                          <a:effectLst/>
                        </a:rPr>
                        <a:t>ать – разм</a:t>
                      </a:r>
                      <a:r>
                        <a:rPr lang="ru-RU" sz="1800" u="sng" dirty="0">
                          <a:effectLst/>
                        </a:rPr>
                        <a:t>я</a:t>
                      </a:r>
                      <a:r>
                        <a:rPr lang="ru-RU" sz="1800" dirty="0">
                          <a:effectLst/>
                        </a:rPr>
                        <a:t>ть, </a:t>
                      </a:r>
                      <a:r>
                        <a:rPr lang="ru-RU" sz="1800" dirty="0" smtClean="0">
                          <a:effectLst/>
                        </a:rPr>
                        <a:t>см</a:t>
                      </a:r>
                      <a:r>
                        <a:rPr lang="ru-RU" sz="1800" u="sng" dirty="0" smtClean="0">
                          <a:effectLst/>
                        </a:rPr>
                        <a:t>ин</a:t>
                      </a:r>
                      <a:r>
                        <a:rPr lang="ru-RU" sz="1800" dirty="0" smtClean="0">
                          <a:effectLst/>
                        </a:rPr>
                        <a:t>ать – см</a:t>
                      </a:r>
                      <a:r>
                        <a:rPr lang="ru-RU" sz="1800" u="sng" dirty="0" smtClean="0">
                          <a:effectLst/>
                        </a:rPr>
                        <a:t>я</a:t>
                      </a:r>
                      <a:r>
                        <a:rPr lang="ru-RU" sz="1800" dirty="0" smtClean="0">
                          <a:effectLst/>
                        </a:rPr>
                        <a:t>ть, пон</a:t>
                      </a:r>
                      <a:r>
                        <a:rPr lang="ru-RU" sz="1800" u="sng" dirty="0" smtClean="0">
                          <a:effectLst/>
                        </a:rPr>
                        <a:t>им</a:t>
                      </a:r>
                      <a:r>
                        <a:rPr lang="ru-RU" sz="1800" dirty="0" smtClean="0">
                          <a:effectLst/>
                        </a:rPr>
                        <a:t>ать </a:t>
                      </a:r>
                      <a:r>
                        <a:rPr lang="ru-RU" sz="1800" dirty="0">
                          <a:effectLst/>
                        </a:rPr>
                        <a:t>– пон</a:t>
                      </a:r>
                      <a:r>
                        <a:rPr lang="ru-RU" sz="1800" u="sng" dirty="0">
                          <a:effectLst/>
                        </a:rPr>
                        <a:t>я</a:t>
                      </a:r>
                      <a:r>
                        <a:rPr lang="ru-RU" sz="1800" dirty="0">
                          <a:effectLst/>
                        </a:rPr>
                        <a:t>ть, нач</a:t>
                      </a:r>
                      <a:r>
                        <a:rPr lang="ru-RU" sz="1800" u="sng" dirty="0">
                          <a:effectLst/>
                        </a:rPr>
                        <a:t>ин</a:t>
                      </a:r>
                      <a:r>
                        <a:rPr lang="ru-RU" sz="1800" dirty="0">
                          <a:effectLst/>
                        </a:rPr>
                        <a:t>ать – нач</a:t>
                      </a:r>
                      <a:r>
                        <a:rPr lang="ru-RU" sz="1800" u="sng" dirty="0">
                          <a:effectLst/>
                        </a:rPr>
                        <a:t>а</a:t>
                      </a:r>
                      <a:r>
                        <a:rPr lang="ru-RU" sz="1800" dirty="0">
                          <a:effectLst/>
                        </a:rPr>
                        <a:t>ть, пом</a:t>
                      </a:r>
                      <a:r>
                        <a:rPr lang="ru-RU" sz="1800" u="sng" dirty="0">
                          <a:effectLst/>
                        </a:rPr>
                        <a:t>ин</a:t>
                      </a:r>
                      <a:r>
                        <a:rPr lang="ru-RU" sz="1800" dirty="0">
                          <a:effectLst/>
                        </a:rPr>
                        <a:t>ать – пам</a:t>
                      </a:r>
                      <a:r>
                        <a:rPr lang="ru-RU" sz="1800" u="sng" dirty="0">
                          <a:effectLst/>
                        </a:rPr>
                        <a:t>я</a:t>
                      </a:r>
                      <a:r>
                        <a:rPr lang="ru-RU" sz="1800" dirty="0">
                          <a:effectLst/>
                        </a:rPr>
                        <a:t>ть,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зачинатель </a:t>
                      </a:r>
                      <a:r>
                        <a:rPr lang="ru-RU" sz="1800" dirty="0" smtClean="0">
                          <a:effectLst/>
                        </a:rPr>
                        <a:t>– начать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B050"/>
                          </a:solidFill>
                          <a:effectLst/>
                          <a:latin typeface="Times New Roman"/>
                          <a:ea typeface="Times New Roman"/>
                        </a:rPr>
                        <a:t>ИСКЛ.: </a:t>
                      </a: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ВЫЖИМКА, ПОДНИМУ,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Запомнить: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effectLst/>
                          <a:latin typeface="Times New Roman"/>
                          <a:ea typeface="Times New Roman"/>
                        </a:rPr>
                        <a:t>ВЫЕМКА</a:t>
                      </a:r>
                      <a:endParaRPr lang="ru-RU" sz="18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Клинок – </a:t>
                      </a:r>
                      <a:r>
                        <a:rPr lang="ru-RU" sz="1800" dirty="0" err="1">
                          <a:effectLst/>
                        </a:rPr>
                        <a:t>клИн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Чиновник - </a:t>
                      </a:r>
                      <a:r>
                        <a:rPr lang="ru-RU" sz="1800" dirty="0" err="1">
                          <a:effectLst/>
                        </a:rPr>
                        <a:t>чИн</a:t>
                      </a:r>
                      <a:endParaRPr lang="ru-RU" sz="18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Клинический – </a:t>
                      </a:r>
                      <a:r>
                        <a:rPr lang="ru-RU" sz="1800" dirty="0" err="1">
                          <a:effectLst/>
                        </a:rPr>
                        <a:t>клИника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Причинить – </a:t>
                      </a:r>
                      <a:r>
                        <a:rPr lang="ru-RU" sz="1800" dirty="0" err="1">
                          <a:effectLst/>
                        </a:rPr>
                        <a:t>причИна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Миномет – </a:t>
                      </a:r>
                      <a:r>
                        <a:rPr lang="ru-RU" sz="1800" dirty="0" err="1">
                          <a:effectLst/>
                        </a:rPr>
                        <a:t>мИна</a:t>
                      </a:r>
                      <a:endParaRPr lang="ru-RU" sz="18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Министр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Миниатюра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</a:rPr>
                        <a:t>Миндаль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Минерал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 err="1" smtClean="0">
                          <a:effectLst/>
                          <a:latin typeface="Corbel" panose="020B0503020204020204" pitchFamily="34" charset="0"/>
                          <a:ea typeface="Times New Roman"/>
                        </a:rPr>
                        <a:t>СочИнение</a:t>
                      </a:r>
                      <a:endParaRPr lang="ru-RU" sz="1800" dirty="0">
                        <a:effectLst/>
                        <a:latin typeface="Corbel" panose="020B0503020204020204" pitchFamily="34" charset="0"/>
                        <a:ea typeface="Times New Roman"/>
                      </a:endParaRPr>
                    </a:p>
                  </a:txBody>
                  <a:tcPr marL="57150" marR="57150" marT="57150" marB="5715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3445"/>
            <a:ext cx="7776864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4.Корни с чередующимися гласными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Е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1.Чередование </a:t>
            </a:r>
            <a:r>
              <a:rPr lang="ru-RU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и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м/ин//а/я(от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суффикса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-А-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Правило ослика 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477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11560" y="692696"/>
            <a:ext cx="828092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/>
              <a:t>«</a:t>
            </a:r>
            <a:r>
              <a:rPr lang="ru-RU" sz="2400" b="1" dirty="0">
                <a:solidFill>
                  <a:srgbClr val="FF0000"/>
                </a:solidFill>
              </a:rPr>
              <a:t>НЯ! КЛЯЧА В ПЯЖАМЯ</a:t>
            </a:r>
            <a:r>
              <a:rPr lang="ru-RU" sz="2400" dirty="0"/>
              <a:t>!» живут восемь пар корней </a:t>
            </a:r>
            <a:endParaRPr lang="ru-RU" sz="2400" dirty="0" smtClean="0"/>
          </a:p>
          <a:p>
            <a:pPr algn="ctr"/>
            <a:r>
              <a:rPr lang="ru-RU" sz="2400" dirty="0" smtClean="0"/>
              <a:t>(</a:t>
            </a:r>
            <a:r>
              <a:rPr lang="ru-RU" sz="2400" dirty="0"/>
              <a:t>будем помнить, что есть и другие корни, с ними чередующиеся):</a:t>
            </a:r>
            <a:br>
              <a:rPr lang="ru-RU" sz="2400" dirty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1. НЯ – </a:t>
            </a:r>
            <a:r>
              <a:rPr lang="ru-RU" sz="2400" dirty="0" err="1"/>
              <a:t>НИМа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2. КЛЯ – </a:t>
            </a:r>
            <a:r>
              <a:rPr lang="ru-RU" sz="2400" dirty="0" err="1"/>
              <a:t>КЛИНа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3. ЧА – </a:t>
            </a:r>
            <a:r>
              <a:rPr lang="ru-RU" sz="2400" dirty="0" err="1"/>
              <a:t>ЧИНа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4. ПЯ – </a:t>
            </a:r>
            <a:r>
              <a:rPr lang="ru-RU" sz="2400" dirty="0" err="1"/>
              <a:t>ПИНа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5. ЖА – </a:t>
            </a:r>
            <a:r>
              <a:rPr lang="ru-RU" sz="2400" dirty="0" err="1"/>
              <a:t>ЖИМа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6. ЖА – </a:t>
            </a:r>
            <a:r>
              <a:rPr lang="ru-RU" sz="2400" dirty="0" err="1"/>
              <a:t>ЖИНа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7. МЯ – </a:t>
            </a:r>
            <a:r>
              <a:rPr lang="ru-RU" sz="2400" dirty="0" err="1"/>
              <a:t>МИНа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8. МЯ – </a:t>
            </a:r>
            <a:r>
              <a:rPr lang="ru-RU" sz="2400" dirty="0" err="1"/>
              <a:t>МИНа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26760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7557495"/>
              </p:ext>
            </p:extLst>
          </p:nvPr>
        </p:nvGraphicFramePr>
        <p:xfrm>
          <a:off x="129385" y="1024573"/>
          <a:ext cx="8871971" cy="41925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36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690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216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6189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7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Корни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Правило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Примеры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Значение корня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Омонимичные корни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Другой похожий корень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909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</a:rPr>
                        <a:t>Б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r>
                        <a:rPr lang="ru-RU" sz="2400" dirty="0">
                          <a:effectLst/>
                        </a:rPr>
                        <a:t>/</a:t>
                      </a:r>
                      <a:r>
                        <a:rPr lang="ru-RU" sz="2400" dirty="0" err="1" smtClean="0">
                          <a:effectLst/>
                        </a:rPr>
                        <a:t>б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effectLst/>
                        </a:rPr>
                        <a:t>Если за корнем следует суффикс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-А-</a:t>
                      </a:r>
                      <a:r>
                        <a:rPr lang="ru-RU" sz="2000" dirty="0" smtClean="0">
                          <a:effectLst/>
                        </a:rPr>
                        <a:t>, то в корне пишется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000" dirty="0" smtClean="0">
                          <a:effectLst/>
                        </a:rPr>
                        <a:t>, если суффикса 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нет</a:t>
                      </a:r>
                      <a:r>
                        <a:rPr lang="ru-RU" sz="2000" dirty="0" smtClean="0">
                          <a:effectLst/>
                        </a:rPr>
                        <a:t>, то в корне пишется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0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(ИРА</a:t>
                      </a:r>
                      <a:r>
                        <a:rPr lang="ru-RU" sz="2000" dirty="0" smtClean="0">
                          <a:effectLst/>
                        </a:rPr>
                        <a:t>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Заб</a:t>
                      </a:r>
                      <a:r>
                        <a:rPr lang="ru-RU" sz="2000" u="sng" dirty="0">
                          <a:effectLst/>
                        </a:rPr>
                        <a:t>и</a:t>
                      </a:r>
                      <a:r>
                        <a:rPr lang="ru-RU" sz="2000" dirty="0">
                          <a:effectLst/>
                        </a:rPr>
                        <a:t>рать – заб</a:t>
                      </a:r>
                      <a:r>
                        <a:rPr lang="ru-RU" sz="2000" u="sng" dirty="0">
                          <a:effectLst/>
                        </a:rPr>
                        <a:t>е</a:t>
                      </a:r>
                      <a:r>
                        <a:rPr lang="ru-RU" sz="2000" dirty="0">
                          <a:effectLst/>
                        </a:rPr>
                        <a:t>ру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</a:rPr>
                        <a:t>Исключение: </a:t>
                      </a:r>
                      <a:r>
                        <a:rPr lang="ru-RU" sz="2000" b="1" dirty="0">
                          <a:effectLst/>
                        </a:rPr>
                        <a:t>побирушка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70C0"/>
                          </a:solidFill>
                          <a:effectLst/>
                        </a:rPr>
                        <a:t> </a:t>
                      </a:r>
                      <a:r>
                        <a:rPr lang="ru-RU" sz="1800" b="1" i="1" baseline="0" dirty="0" smtClean="0">
                          <a:solidFill>
                            <a:srgbClr val="0070C0"/>
                          </a:solidFill>
                          <a:effectLst/>
                        </a:rPr>
                        <a:t> «</a:t>
                      </a:r>
                      <a:r>
                        <a:rPr lang="ru-RU" sz="1800" b="1" i="1" dirty="0" smtClean="0">
                          <a:solidFill>
                            <a:srgbClr val="0070C0"/>
                          </a:solidFill>
                          <a:effectLst/>
                        </a:rPr>
                        <a:t>брать»</a:t>
                      </a:r>
                      <a:endParaRPr lang="ru-RU" sz="1800" b="1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Побережье- </a:t>
                      </a:r>
                      <a:r>
                        <a:rPr lang="ru-RU" sz="2000" dirty="0" err="1">
                          <a:effectLst/>
                        </a:rPr>
                        <a:t>бЕрег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Беречь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Берлога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714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</a:rPr>
                        <a:t>П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r>
                        <a:rPr lang="ru-RU" sz="2400" dirty="0">
                          <a:effectLst/>
                        </a:rPr>
                        <a:t>/</a:t>
                      </a:r>
                      <a:r>
                        <a:rPr lang="ru-RU" sz="2400" dirty="0" err="1" smtClean="0">
                          <a:effectLst/>
                        </a:rPr>
                        <a:t>п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endParaRPr lang="ru-RU" sz="2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Зап</a:t>
                      </a:r>
                      <a:r>
                        <a:rPr lang="ru-RU" sz="2000" u="sng" dirty="0">
                          <a:effectLst/>
                        </a:rPr>
                        <a:t>и</a:t>
                      </a:r>
                      <a:r>
                        <a:rPr lang="ru-RU" sz="2000" dirty="0">
                          <a:effectLst/>
                        </a:rPr>
                        <a:t>рать – зап</a:t>
                      </a:r>
                      <a:r>
                        <a:rPr lang="ru-RU" sz="2000" u="sng" dirty="0">
                          <a:effectLst/>
                        </a:rPr>
                        <a:t>е</a:t>
                      </a:r>
                      <a:r>
                        <a:rPr lang="ru-RU" sz="2000" dirty="0">
                          <a:effectLst/>
                        </a:rPr>
                        <a:t>реть.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b="1" i="1" dirty="0">
                          <a:solidFill>
                            <a:srgbClr val="0070C0"/>
                          </a:solidFill>
                          <a:effectLst/>
                        </a:rPr>
                        <a:t>«закрыть», «открыть», «двигать», «выдаться вперёд, выдавиться»</a:t>
                      </a:r>
                      <a:endParaRPr lang="ru-RU" sz="1800" b="1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Пировать – </a:t>
                      </a:r>
                      <a:r>
                        <a:rPr lang="ru-RU" sz="2000" dirty="0" err="1">
                          <a:effectLst/>
                        </a:rPr>
                        <a:t>пИр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Перина - </a:t>
                      </a:r>
                      <a:r>
                        <a:rPr lang="ru-RU" sz="2000" dirty="0" err="1">
                          <a:effectLst/>
                        </a:rPr>
                        <a:t>пЕрья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Передовой – </a:t>
                      </a:r>
                      <a:r>
                        <a:rPr lang="ru-RU" sz="2000" dirty="0" err="1">
                          <a:effectLst/>
                        </a:rPr>
                        <a:t>вперЁд</a:t>
                      </a:r>
                      <a:r>
                        <a:rPr lang="ru-RU" sz="2000" dirty="0">
                          <a:effectLst/>
                        </a:rPr>
                        <a:t>, </a:t>
                      </a:r>
                      <a:r>
                        <a:rPr lang="ru-RU" sz="2000" dirty="0" err="1">
                          <a:effectLst/>
                        </a:rPr>
                        <a:t>пЕред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Персона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Перчатка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82184" y="378242"/>
            <a:ext cx="843968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385" y="101243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. Корни с чередующимися гласными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A6264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Е (от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суффикса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-А-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Правило ослика 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4847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787152"/>
              </p:ext>
            </p:extLst>
          </p:nvPr>
        </p:nvGraphicFramePr>
        <p:xfrm>
          <a:off x="135391" y="1089241"/>
          <a:ext cx="8886474" cy="47407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00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62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8997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1048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2141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72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Корни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Правило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Примеры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Значение корня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Омонимичные корни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Другой похожий корень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835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</a:rPr>
                        <a:t>Д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r>
                        <a:rPr lang="ru-RU" sz="2400" dirty="0">
                          <a:effectLst/>
                        </a:rPr>
                        <a:t>/</a:t>
                      </a:r>
                      <a:r>
                        <a:rPr lang="ru-RU" sz="2400" dirty="0" err="1" smtClean="0">
                          <a:effectLst/>
                        </a:rPr>
                        <a:t>д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endParaRPr lang="ru-RU" sz="2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Если за корнем следует суффикс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-А-</a:t>
                      </a:r>
                      <a:r>
                        <a:rPr lang="ru-RU" sz="2000" dirty="0" smtClean="0">
                          <a:effectLst/>
                        </a:rPr>
                        <a:t>, </a:t>
                      </a:r>
                      <a:r>
                        <a:rPr lang="ru-RU" sz="2000" dirty="0">
                          <a:effectLst/>
                        </a:rPr>
                        <a:t>то в корне пишется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000" dirty="0" smtClean="0">
                          <a:effectLst/>
                        </a:rPr>
                        <a:t>, </a:t>
                      </a:r>
                      <a:r>
                        <a:rPr lang="ru-RU" sz="2000" dirty="0">
                          <a:effectLst/>
                        </a:rPr>
                        <a:t>если суффикса </a:t>
                      </a:r>
                      <a:r>
                        <a:rPr lang="ru-RU" sz="2000" b="1" dirty="0">
                          <a:solidFill>
                            <a:srgbClr val="FF0000"/>
                          </a:solidFill>
                          <a:effectLst/>
                        </a:rPr>
                        <a:t>нет</a:t>
                      </a:r>
                      <a:r>
                        <a:rPr lang="ru-RU" sz="2000" dirty="0">
                          <a:effectLst/>
                        </a:rPr>
                        <a:t>, то в корне пишется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000" dirty="0" smtClean="0">
                          <a:effectLst/>
                        </a:rPr>
                        <a:t>.</a:t>
                      </a:r>
                      <a:endParaRPr lang="ru-RU" sz="2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b="1" dirty="0" smtClean="0">
                          <a:solidFill>
                            <a:srgbClr val="FF0000"/>
                          </a:solidFill>
                          <a:effectLst/>
                        </a:rPr>
                        <a:t>(ИРА</a:t>
                      </a:r>
                      <a:r>
                        <a:rPr lang="ru-RU" sz="2400" dirty="0" smtClean="0">
                          <a:effectLst/>
                        </a:rPr>
                        <a:t>)</a:t>
                      </a:r>
                      <a:endParaRPr lang="ru-RU" sz="24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.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Разд</a:t>
                      </a:r>
                      <a:r>
                        <a:rPr lang="ru-RU" sz="2400" u="sng" dirty="0">
                          <a:effectLst/>
                        </a:rPr>
                        <a:t>и</a:t>
                      </a:r>
                      <a:r>
                        <a:rPr lang="ru-RU" sz="2400" dirty="0">
                          <a:effectLst/>
                        </a:rPr>
                        <a:t>рать – разд</a:t>
                      </a:r>
                      <a:r>
                        <a:rPr lang="ru-RU" sz="2400" u="sng" dirty="0">
                          <a:effectLst/>
                        </a:rPr>
                        <a:t>е</a:t>
                      </a:r>
                      <a:r>
                        <a:rPr lang="ru-RU" sz="2400" dirty="0">
                          <a:effectLst/>
                        </a:rPr>
                        <a:t>рёт.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70C0"/>
                          </a:solidFill>
                          <a:effectLst/>
                        </a:rPr>
                        <a:t>«драть»</a:t>
                      </a:r>
                      <a:endParaRPr lang="ru-RU" sz="2000" b="1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Выдернуть - </a:t>
                      </a:r>
                      <a:r>
                        <a:rPr lang="ru-RU" sz="2000" dirty="0" err="1">
                          <a:effectLst/>
                        </a:rPr>
                        <a:t>дЁрнуть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Держать, выдержать – </a:t>
                      </a:r>
                      <a:r>
                        <a:rPr lang="ru-RU" sz="2000" dirty="0" err="1">
                          <a:effectLst/>
                        </a:rPr>
                        <a:t>дЕржит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Дерзить - </a:t>
                      </a:r>
                      <a:r>
                        <a:rPr lang="ru-RU" sz="2000" dirty="0" err="1">
                          <a:effectLst/>
                        </a:rPr>
                        <a:t>дЕрзкий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259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</a:rPr>
                        <a:t>Т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r>
                        <a:rPr lang="ru-RU" sz="2400" dirty="0">
                          <a:effectLst/>
                        </a:rPr>
                        <a:t>/</a:t>
                      </a:r>
                      <a:r>
                        <a:rPr lang="ru-RU" sz="2400" dirty="0" err="1" smtClean="0">
                          <a:effectLst/>
                        </a:rPr>
                        <a:t>т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Ст</a:t>
                      </a:r>
                      <a:r>
                        <a:rPr lang="ru-RU" sz="2400" u="sng" dirty="0">
                          <a:effectLst/>
                        </a:rPr>
                        <a:t>и</a:t>
                      </a:r>
                      <a:r>
                        <a:rPr lang="ru-RU" sz="2400" dirty="0">
                          <a:effectLst/>
                        </a:rPr>
                        <a:t>рать – ст</a:t>
                      </a:r>
                      <a:r>
                        <a:rPr lang="ru-RU" sz="2400" u="sng" dirty="0">
                          <a:effectLst/>
                        </a:rPr>
                        <a:t>е</a:t>
                      </a:r>
                      <a:r>
                        <a:rPr lang="ru-RU" sz="2400" dirty="0">
                          <a:effectLst/>
                        </a:rPr>
                        <a:t>реть.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1" i="1" dirty="0">
                          <a:solidFill>
                            <a:srgbClr val="0070C0"/>
                          </a:solidFill>
                          <a:effectLst/>
                        </a:rPr>
                        <a:t>«</a:t>
                      </a:r>
                      <a:r>
                        <a:rPr lang="ru-RU" sz="2000" b="1" i="1" dirty="0" err="1" smtClean="0">
                          <a:solidFill>
                            <a:srgbClr val="0070C0"/>
                          </a:solidFill>
                          <a:effectLst/>
                        </a:rPr>
                        <a:t>уничто</a:t>
                      </a:r>
                      <a:r>
                        <a:rPr lang="ru-RU" sz="2000" b="1" i="1" dirty="0" smtClean="0">
                          <a:solidFill>
                            <a:srgbClr val="0070C0"/>
                          </a:solidFill>
                          <a:effectLst/>
                        </a:rPr>
                        <a:t>-жить</a:t>
                      </a:r>
                      <a:r>
                        <a:rPr lang="ru-RU" sz="2000" b="1" i="1" dirty="0">
                          <a:solidFill>
                            <a:srgbClr val="0070C0"/>
                          </a:solidFill>
                          <a:effectLst/>
                        </a:rPr>
                        <a:t>»</a:t>
                      </a:r>
                      <a:endParaRPr lang="ru-RU" sz="2000" b="1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Терять, растерять – </a:t>
                      </a:r>
                      <a:r>
                        <a:rPr lang="ru-RU" sz="2000" dirty="0" err="1">
                          <a:effectLst/>
                        </a:rPr>
                        <a:t>потЕря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Стирать (белье) - </a:t>
                      </a:r>
                      <a:r>
                        <a:rPr lang="ru-RU" sz="2000" dirty="0" err="1">
                          <a:effectLst/>
                        </a:rPr>
                        <a:t>стИрка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Тернистый – </a:t>
                      </a:r>
                      <a:r>
                        <a:rPr lang="ru-RU" sz="2000" dirty="0" err="1">
                          <a:effectLst/>
                        </a:rPr>
                        <a:t>тЕрнии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</a:rPr>
                        <a:t>Терпиливый</a:t>
                      </a:r>
                      <a:r>
                        <a:rPr lang="ru-RU" sz="2000" dirty="0">
                          <a:effectLst/>
                        </a:rPr>
                        <a:t> – </a:t>
                      </a:r>
                      <a:r>
                        <a:rPr lang="ru-RU" sz="2000" dirty="0" err="1">
                          <a:effectLst/>
                        </a:rPr>
                        <a:t>тЕрпит</a:t>
                      </a:r>
                      <a:endParaRPr lang="ru-RU" sz="20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Тиран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Территория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Терапевт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82184" y="378242"/>
            <a:ext cx="8439681" cy="36933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29385" y="101243"/>
            <a:ext cx="88924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. Корни с чередующимися гласными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A6264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Е (от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суффикса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-А-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b="1" i="1" dirty="0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Правило ослика </a:t>
            </a:r>
            <a:r>
              <a:rPr lang="ru-RU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ИА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822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79712" y="1268760"/>
            <a:ext cx="5904656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err="1"/>
              <a:t>СобИрать</a:t>
            </a:r>
            <a:r>
              <a:rPr lang="ru-RU" sz="3200" b="1" dirty="0"/>
              <a:t>, </a:t>
            </a:r>
            <a:r>
              <a:rPr lang="ru-RU" sz="3200" b="1" dirty="0" err="1"/>
              <a:t>стИрать</a:t>
            </a:r>
            <a:r>
              <a:rPr lang="ru-RU" sz="3200" b="1" dirty="0"/>
              <a:t>, </a:t>
            </a:r>
            <a:r>
              <a:rPr lang="ru-RU" sz="3200" b="1" dirty="0" err="1"/>
              <a:t>заИира</a:t>
            </a:r>
            <a:r>
              <a:rPr lang="ru-RU" sz="3200" b="1" dirty="0"/>
              <a:t> — Повнимательней гляди: </a:t>
            </a:r>
            <a:endParaRPr lang="ru-RU" sz="3200" b="1" dirty="0" smtClean="0"/>
          </a:p>
          <a:p>
            <a:r>
              <a:rPr lang="ru-RU" sz="3200" b="1" dirty="0" smtClean="0"/>
              <a:t>Если </a:t>
            </a:r>
            <a:r>
              <a:rPr lang="ru-RU" sz="3200" b="1" dirty="0"/>
              <a:t>в слове имя «Ира», </a:t>
            </a:r>
            <a:endParaRPr lang="ru-RU" sz="3200" b="1" dirty="0" smtClean="0"/>
          </a:p>
          <a:p>
            <a:r>
              <a:rPr lang="ru-RU" sz="3200" b="1" dirty="0" smtClean="0"/>
              <a:t>Значит</a:t>
            </a:r>
            <a:r>
              <a:rPr lang="ru-RU" sz="3200" b="1" dirty="0"/>
              <a:t>, в корне буква «и». </a:t>
            </a:r>
            <a:endParaRPr lang="ru-RU" sz="3200" b="1" dirty="0" smtClean="0"/>
          </a:p>
          <a:p>
            <a:r>
              <a:rPr lang="ru-RU" sz="3200" b="1" dirty="0" smtClean="0"/>
              <a:t>Если </a:t>
            </a:r>
            <a:r>
              <a:rPr lang="ru-RU" sz="3200" b="1" dirty="0"/>
              <a:t>после корня — «А», </a:t>
            </a:r>
            <a:endParaRPr lang="ru-RU" sz="3200" b="1" dirty="0" smtClean="0"/>
          </a:p>
          <a:p>
            <a:r>
              <a:rPr lang="ru-RU" sz="3200" b="1" dirty="0" smtClean="0"/>
              <a:t>В </a:t>
            </a:r>
            <a:r>
              <a:rPr lang="ru-RU" sz="3200" b="1" dirty="0"/>
              <a:t>корне будет «И» всегда. </a:t>
            </a:r>
            <a:endParaRPr lang="ru-RU" sz="3200" b="1" dirty="0" smtClean="0"/>
          </a:p>
          <a:p>
            <a:r>
              <a:rPr lang="ru-RU" sz="3200" b="1" dirty="0" smtClean="0"/>
              <a:t>Вот </a:t>
            </a:r>
            <a:r>
              <a:rPr lang="ru-RU" sz="3200" b="1" dirty="0"/>
              <a:t>пример, запоминай: </a:t>
            </a:r>
            <a:endParaRPr lang="ru-RU" sz="3200" b="1" dirty="0" smtClean="0"/>
          </a:p>
          <a:p>
            <a:r>
              <a:rPr lang="ru-RU" sz="3200" b="1" dirty="0" smtClean="0"/>
              <a:t>Ноги </a:t>
            </a:r>
            <a:r>
              <a:rPr lang="ru-RU" sz="3200" b="1" dirty="0" err="1"/>
              <a:t>вытЕр</a:t>
            </a:r>
            <a:r>
              <a:rPr lang="ru-RU" sz="3200" b="1" dirty="0"/>
              <a:t>? — </a:t>
            </a:r>
            <a:r>
              <a:rPr lang="ru-RU" sz="3200" b="1" dirty="0" err="1"/>
              <a:t>ВытИрай</a:t>
            </a:r>
            <a:r>
              <a:rPr lang="ru-RU" sz="3200" b="1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86381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753371"/>
              </p:ext>
            </p:extLst>
          </p:nvPr>
        </p:nvGraphicFramePr>
        <p:xfrm>
          <a:off x="179509" y="620688"/>
          <a:ext cx="8712970" cy="60253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00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558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89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89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17824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97497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Корни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Правило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Примеры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</a:rPr>
                        <a:t>Исключения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 smtClean="0">
                          <a:solidFill>
                            <a:srgbClr val="FF0000"/>
                          </a:solidFill>
                          <a:effectLst/>
                        </a:rPr>
                        <a:t>Омонимичные</a:t>
                      </a:r>
                      <a:r>
                        <a:rPr lang="ru-RU" sz="1500" b="1" baseline="0" dirty="0" smtClean="0">
                          <a:solidFill>
                            <a:srgbClr val="FF0000"/>
                          </a:solidFill>
                          <a:effectLst/>
                        </a:rPr>
                        <a:t> слова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785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</a:rPr>
                        <a:t>Ж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400" dirty="0" err="1" smtClean="0">
                          <a:effectLst/>
                        </a:rPr>
                        <a:t>г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r>
                        <a:rPr lang="ru-RU" sz="2400" dirty="0">
                          <a:effectLst/>
                        </a:rPr>
                        <a:t>/</a:t>
                      </a:r>
                      <a:r>
                        <a:rPr lang="ru-RU" sz="2400" dirty="0" err="1" smtClean="0">
                          <a:effectLst/>
                        </a:rPr>
                        <a:t>ж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400" dirty="0" err="1" smtClean="0">
                          <a:effectLst/>
                        </a:rPr>
                        <a:t>г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endParaRPr lang="ru-RU" sz="2400" dirty="0"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Если за корнем следует суффикс 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-А-</a:t>
                      </a:r>
                      <a:r>
                        <a:rPr lang="ru-RU" sz="1800" dirty="0" smtClean="0">
                          <a:effectLst/>
                        </a:rPr>
                        <a:t>, то в корне пишется 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1800" dirty="0" smtClean="0">
                          <a:effectLst/>
                        </a:rPr>
                        <a:t>, если суффикса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нет</a:t>
                      </a:r>
                      <a:r>
                        <a:rPr lang="ru-RU" sz="1800" dirty="0" smtClean="0">
                          <a:effectLst/>
                        </a:rPr>
                        <a:t>, то в корне пишется 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 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(ИРА,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ИСТА,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ИГА,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ИЛА)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Выж</a:t>
                      </a:r>
                      <a:r>
                        <a:rPr lang="ru-RU" sz="2400" u="sng" dirty="0">
                          <a:effectLst/>
                        </a:rPr>
                        <a:t>и</a:t>
                      </a:r>
                      <a:r>
                        <a:rPr lang="ru-RU" sz="2400" dirty="0">
                          <a:effectLst/>
                        </a:rPr>
                        <a:t>гать – выж</a:t>
                      </a:r>
                      <a:r>
                        <a:rPr lang="ru-RU" sz="2400" u="sng" dirty="0">
                          <a:effectLst/>
                        </a:rPr>
                        <a:t>е</a:t>
                      </a:r>
                      <a:r>
                        <a:rPr lang="ru-RU" sz="2400" dirty="0">
                          <a:effectLst/>
                        </a:rPr>
                        <a:t>гший.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r>
                        <a:rPr lang="ru-RU" sz="2400" dirty="0" smtClean="0">
                          <a:effectLst/>
                        </a:rPr>
                        <a:t>Обжиг, отжиг, розжиг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 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250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 err="1" smtClean="0">
                          <a:effectLst/>
                        </a:rPr>
                        <a:t>М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r>
                        <a:rPr lang="ru-RU" sz="2400" dirty="0">
                          <a:effectLst/>
                        </a:rPr>
                        <a:t>/</a:t>
                      </a:r>
                      <a:r>
                        <a:rPr lang="ru-RU" sz="2400" dirty="0" err="1" smtClean="0">
                          <a:effectLst/>
                        </a:rPr>
                        <a:t>м</a:t>
                      </a:r>
                      <a:r>
                        <a:rPr lang="ru-RU" sz="24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400" dirty="0" err="1" smtClean="0">
                          <a:effectLst/>
                        </a:rPr>
                        <a:t>р</a:t>
                      </a:r>
                      <a:r>
                        <a:rPr lang="ru-RU" sz="2400" dirty="0" smtClean="0">
                          <a:effectLst/>
                        </a:rPr>
                        <a:t>-</a:t>
                      </a: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</a:rPr>
                        <a:t>Ум</a:t>
                      </a:r>
                      <a:r>
                        <a:rPr lang="ru-RU" sz="2400" u="sng" dirty="0">
                          <a:effectLst/>
                        </a:rPr>
                        <a:t>и</a:t>
                      </a:r>
                      <a:r>
                        <a:rPr lang="ru-RU" sz="2400" dirty="0">
                          <a:effectLst/>
                        </a:rPr>
                        <a:t>рать – </a:t>
                      </a:r>
                      <a:r>
                        <a:rPr lang="ru-RU" sz="2400" dirty="0" smtClean="0">
                          <a:effectLst/>
                        </a:rPr>
                        <a:t>ум</a:t>
                      </a:r>
                      <a:r>
                        <a:rPr lang="ru-RU" sz="2400" u="sng" dirty="0" smtClean="0">
                          <a:effectLst/>
                        </a:rPr>
                        <a:t>е</a:t>
                      </a:r>
                      <a:r>
                        <a:rPr lang="ru-RU" sz="2400" dirty="0" smtClean="0">
                          <a:effectLst/>
                        </a:rPr>
                        <a:t>реть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dirty="0" smtClean="0">
                          <a:solidFill>
                            <a:srgbClr val="0070C0"/>
                          </a:solidFill>
                          <a:effectLst/>
                        </a:rPr>
                        <a:t>«мёртвый», «умирать», «замереть, стать неподвижным»</a:t>
                      </a:r>
                      <a:endParaRPr lang="ru-RU" sz="1800" b="1" i="1" dirty="0" smtClean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endParaRPr lang="ru-RU" sz="2000" b="1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Помирить, миропонимание, мировая, примирение – </a:t>
                      </a:r>
                      <a:r>
                        <a:rPr lang="ru-RU" sz="2000" b="1" dirty="0" err="1">
                          <a:solidFill>
                            <a:srgbClr val="00B050"/>
                          </a:solidFill>
                          <a:effectLst/>
                        </a:rPr>
                        <a:t>мИр</a:t>
                      </a:r>
                      <a:endParaRPr lang="ru-RU" sz="20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Померить, мерило – </a:t>
                      </a:r>
                      <a:r>
                        <a:rPr lang="ru-RU" sz="2000" b="1" dirty="0" err="1">
                          <a:solidFill>
                            <a:srgbClr val="00B050"/>
                          </a:solidFill>
                          <a:effectLst/>
                        </a:rPr>
                        <a:t>мЕрка</a:t>
                      </a:r>
                      <a:endParaRPr lang="ru-RU" sz="2000" b="1" dirty="0">
                        <a:solidFill>
                          <a:srgbClr val="00B050"/>
                        </a:solidFill>
                        <a:effectLst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Смириться - </a:t>
                      </a:r>
                      <a:r>
                        <a:rPr lang="ru-RU" sz="2000" b="1" dirty="0" err="1">
                          <a:solidFill>
                            <a:srgbClr val="00B050"/>
                          </a:solidFill>
                          <a:effectLst/>
                        </a:rPr>
                        <a:t>смИрный</a:t>
                      </a:r>
                      <a:endParaRPr lang="ru-RU" sz="2000" b="1" dirty="0">
                        <a:solidFill>
                          <a:srgbClr val="00B05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27584" y="18864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2. Корни с чередующимися гласными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A6264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Е (от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суффикса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-А-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01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139727"/>
              </p:ext>
            </p:extLst>
          </p:nvPr>
        </p:nvGraphicFramePr>
        <p:xfrm>
          <a:off x="179512" y="511805"/>
          <a:ext cx="8846642" cy="58666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882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9777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7606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Корни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Правило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Примеры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Значение корня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Омонимичные корни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solidFill>
                            <a:srgbClr val="FF0000"/>
                          </a:solidFill>
                          <a:effectLst/>
                        </a:rPr>
                        <a:t>Другой похожий корень</a:t>
                      </a:r>
                      <a:endParaRPr lang="ru-RU" sz="1500" b="1" dirty="0">
                        <a:solidFill>
                          <a:srgbClr val="FF000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592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Ч</a:t>
                      </a:r>
                      <a:r>
                        <a:rPr lang="ru-RU" sz="20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000" dirty="0" err="1" smtClean="0">
                          <a:effectLst/>
                        </a:rPr>
                        <a:t>т</a:t>
                      </a:r>
                      <a:r>
                        <a:rPr lang="ru-RU" sz="2000" dirty="0" smtClean="0">
                          <a:effectLst/>
                        </a:rPr>
                        <a:t>-</a:t>
                      </a:r>
                      <a:r>
                        <a:rPr lang="ru-RU" sz="2000" dirty="0">
                          <a:effectLst/>
                        </a:rPr>
                        <a:t>/</a:t>
                      </a:r>
                      <a:r>
                        <a:rPr lang="ru-RU" sz="2000" dirty="0" err="1" smtClean="0">
                          <a:effectLst/>
                        </a:rPr>
                        <a:t>ч</a:t>
                      </a:r>
                      <a:r>
                        <a:rPr lang="ru-RU" sz="20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000" dirty="0" err="1" smtClean="0">
                          <a:effectLst/>
                        </a:rPr>
                        <a:t>т</a:t>
                      </a:r>
                      <a:r>
                        <a:rPr lang="ru-RU" sz="2000" dirty="0" smtClean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1800" dirty="0" smtClean="0">
                          <a:effectLst/>
                        </a:rPr>
                        <a:t>Если за корнем следует суффикс 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-А-</a:t>
                      </a:r>
                      <a:r>
                        <a:rPr lang="ru-RU" sz="1800" dirty="0" smtClean="0">
                          <a:effectLst/>
                        </a:rPr>
                        <a:t>, то в корне пишется 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1800" dirty="0" smtClean="0">
                          <a:effectLst/>
                        </a:rPr>
                        <a:t>, если суффикса 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нет</a:t>
                      </a:r>
                      <a:r>
                        <a:rPr lang="ru-RU" sz="1800" dirty="0" smtClean="0">
                          <a:effectLst/>
                        </a:rPr>
                        <a:t>, то в корне пишется 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1800" dirty="0" smtClean="0">
                          <a:effectLst/>
                        </a:rPr>
                        <a:t>.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</a:rPr>
                        <a:t> </a:t>
                      </a: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(ИРА,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ИСТА,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ИГА,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FF0000"/>
                          </a:solidFill>
                          <a:effectLst/>
                        </a:rPr>
                        <a:t>ИЛА)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</a:rPr>
                        <a:t>Выч</a:t>
                      </a:r>
                      <a:r>
                        <a:rPr lang="ru-RU" sz="2000" u="sng" dirty="0">
                          <a:effectLst/>
                        </a:rPr>
                        <a:t>и</a:t>
                      </a:r>
                      <a:r>
                        <a:rPr lang="ru-RU" sz="2000" dirty="0">
                          <a:effectLst/>
                        </a:rPr>
                        <a:t>тать – выч</a:t>
                      </a:r>
                      <a:r>
                        <a:rPr lang="ru-RU" sz="2000" u="sng" dirty="0">
                          <a:effectLst/>
                        </a:rPr>
                        <a:t>е</a:t>
                      </a:r>
                      <a:r>
                        <a:rPr lang="ru-RU" sz="2000" dirty="0">
                          <a:effectLst/>
                        </a:rPr>
                        <a:t>ты.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Исключения: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b="1" dirty="0">
                          <a:effectLst/>
                        </a:rPr>
                        <a:t>соч</a:t>
                      </a:r>
                      <a:r>
                        <a:rPr lang="ru-RU" sz="2000" b="1" u="sng" dirty="0">
                          <a:effectLst/>
                        </a:rPr>
                        <a:t>е</a:t>
                      </a:r>
                      <a:r>
                        <a:rPr lang="ru-RU" sz="2000" b="1" dirty="0">
                          <a:effectLst/>
                        </a:rPr>
                        <a:t>тание, соч</a:t>
                      </a:r>
                      <a:r>
                        <a:rPr lang="ru-RU" sz="2000" b="1" u="sng" dirty="0">
                          <a:effectLst/>
                        </a:rPr>
                        <a:t>е</a:t>
                      </a:r>
                      <a:r>
                        <a:rPr lang="ru-RU" sz="2000" b="1" dirty="0">
                          <a:effectLst/>
                        </a:rPr>
                        <a:t>тать, словосочетание, бракосочетание, ч</a:t>
                      </a:r>
                      <a:r>
                        <a:rPr lang="ru-RU" sz="2000" b="1" u="sng" dirty="0">
                          <a:effectLst/>
                        </a:rPr>
                        <a:t>е</a:t>
                      </a:r>
                      <a:r>
                        <a:rPr lang="ru-RU" sz="2000" b="1" dirty="0">
                          <a:effectLst/>
                        </a:rPr>
                        <a:t>та.</a:t>
                      </a:r>
                      <a:endParaRPr lang="ru-RU" sz="2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kumimoji="0" lang="ru-RU" sz="2000" b="1" i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«выполнять</a:t>
                      </a:r>
                      <a:r>
                        <a:rPr kumimoji="0" lang="ru-RU" sz="2000" b="1" i="1" kern="1200" baseline="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счет, считать</a:t>
                      </a:r>
                      <a:r>
                        <a:rPr kumimoji="0" lang="ru-RU" sz="2000" b="1" i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  <a:endParaRPr lang="ru-RU" sz="2000" i="1" dirty="0" smtClean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lang="ru-RU" sz="2000" dirty="0" smtClean="0">
                          <a:effectLst/>
                        </a:rPr>
                        <a:t>Вычитать-</a:t>
                      </a:r>
                      <a:r>
                        <a:rPr lang="ru-RU" sz="2000" dirty="0" err="1" smtClean="0">
                          <a:effectLst/>
                        </a:rPr>
                        <a:t>чИтка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Бл</a:t>
                      </a:r>
                      <a:r>
                        <a:rPr lang="ru-RU" sz="20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000" dirty="0" err="1" smtClean="0">
                          <a:effectLst/>
                        </a:rPr>
                        <a:t>ст</a:t>
                      </a:r>
                      <a:r>
                        <a:rPr lang="ru-RU" sz="2000" dirty="0" smtClean="0">
                          <a:effectLst/>
                        </a:rPr>
                        <a:t>-</a:t>
                      </a:r>
                      <a:r>
                        <a:rPr lang="ru-RU" sz="2000" dirty="0">
                          <a:effectLst/>
                        </a:rPr>
                        <a:t>/</a:t>
                      </a:r>
                      <a:r>
                        <a:rPr lang="ru-RU" sz="2000" dirty="0" err="1" smtClean="0">
                          <a:effectLst/>
                        </a:rPr>
                        <a:t>бл</a:t>
                      </a:r>
                      <a:r>
                        <a:rPr lang="ru-RU" sz="20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000" dirty="0" err="1" smtClean="0">
                          <a:effectLst/>
                        </a:rPr>
                        <a:t>ст</a:t>
                      </a:r>
                      <a:r>
                        <a:rPr lang="ru-RU" sz="2000" dirty="0" smtClean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Бл</a:t>
                      </a:r>
                      <a:r>
                        <a:rPr lang="ru-RU" sz="2000" u="sng" dirty="0">
                          <a:effectLst/>
                        </a:rPr>
                        <a:t>и</a:t>
                      </a:r>
                      <a:r>
                        <a:rPr lang="ru-RU" sz="2000" dirty="0">
                          <a:effectLst/>
                        </a:rPr>
                        <a:t>стать – бл</a:t>
                      </a:r>
                      <a:r>
                        <a:rPr lang="ru-RU" sz="2000" u="sng" dirty="0">
                          <a:effectLst/>
                        </a:rPr>
                        <a:t>е</a:t>
                      </a:r>
                      <a:r>
                        <a:rPr lang="ru-RU" sz="2000" dirty="0">
                          <a:effectLst/>
                        </a:rPr>
                        <a:t>стеть.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 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957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 err="1" smtClean="0">
                          <a:effectLst/>
                        </a:rPr>
                        <a:t>Ст</a:t>
                      </a:r>
                      <a:r>
                        <a:rPr lang="ru-RU" sz="2000" b="1" i="0" dirty="0" err="1" smtClean="0">
                          <a:solidFill>
                            <a:srgbClr val="FF0000"/>
                          </a:solidFill>
                          <a:effectLst/>
                        </a:rPr>
                        <a:t>И</a:t>
                      </a:r>
                      <a:r>
                        <a:rPr lang="ru-RU" sz="2000" dirty="0" err="1" smtClean="0">
                          <a:effectLst/>
                        </a:rPr>
                        <a:t>л</a:t>
                      </a:r>
                      <a:r>
                        <a:rPr lang="ru-RU" sz="2000" dirty="0" smtClean="0">
                          <a:effectLst/>
                        </a:rPr>
                        <a:t>-</a:t>
                      </a:r>
                      <a:r>
                        <a:rPr lang="ru-RU" sz="2000" dirty="0">
                          <a:effectLst/>
                        </a:rPr>
                        <a:t>/</a:t>
                      </a:r>
                      <a:r>
                        <a:rPr lang="ru-RU" sz="2000" dirty="0" err="1" smtClean="0">
                          <a:effectLst/>
                        </a:rPr>
                        <a:t>ст</a:t>
                      </a:r>
                      <a:r>
                        <a:rPr lang="ru-RU" sz="2000" b="1" dirty="0" err="1" smtClean="0">
                          <a:solidFill>
                            <a:srgbClr val="FF0000"/>
                          </a:solidFill>
                          <a:effectLst/>
                        </a:rPr>
                        <a:t>Е</a:t>
                      </a:r>
                      <a:r>
                        <a:rPr lang="ru-RU" sz="2000" dirty="0" err="1" smtClean="0">
                          <a:effectLst/>
                        </a:rPr>
                        <a:t>л</a:t>
                      </a:r>
                      <a:r>
                        <a:rPr lang="ru-RU" sz="2000" dirty="0" smtClean="0">
                          <a:effectLst/>
                        </a:rPr>
                        <a:t>-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Заст</a:t>
                      </a:r>
                      <a:r>
                        <a:rPr lang="ru-RU" sz="2000" u="sng" dirty="0">
                          <a:effectLst/>
                        </a:rPr>
                        <a:t>и</a:t>
                      </a:r>
                      <a:r>
                        <a:rPr lang="ru-RU" sz="2000" dirty="0">
                          <a:effectLst/>
                        </a:rPr>
                        <a:t>лать – пост</a:t>
                      </a:r>
                      <a:r>
                        <a:rPr lang="ru-RU" sz="2000" u="sng" dirty="0">
                          <a:effectLst/>
                        </a:rPr>
                        <a:t>е</a:t>
                      </a:r>
                      <a:r>
                        <a:rPr lang="ru-RU" sz="2000" dirty="0">
                          <a:effectLst/>
                        </a:rPr>
                        <a:t>лить.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</a:rPr>
                        <a:t> </a:t>
                      </a:r>
                      <a:r>
                        <a:rPr kumimoji="0" lang="ru-RU" sz="2000" b="1" i="1" kern="1200" dirty="0" smtClean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«покрыть»</a:t>
                      </a:r>
                      <a:endParaRPr lang="ru-RU" sz="2000" i="1" dirty="0">
                        <a:solidFill>
                          <a:srgbClr val="0070C0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2000" dirty="0">
                          <a:effectLst/>
                        </a:rPr>
                        <a:t>Стилист - </a:t>
                      </a:r>
                      <a:r>
                        <a:rPr lang="ru-RU" sz="2000" dirty="0" err="1">
                          <a:effectLst/>
                        </a:rPr>
                        <a:t>стИль</a:t>
                      </a:r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tc>
                  <a:txBody>
                    <a:bodyPr/>
                    <a:lstStyle/>
                    <a:p>
                      <a:pPr algn="just"/>
                      <a:endParaRPr lang="ru-RU" sz="2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30288" marR="30288" marT="30288" marB="30288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827584" y="188640"/>
            <a:ext cx="79208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cs typeface="Arial" pitchFamily="34" charset="0"/>
              </a:rPr>
              <a:t>2. Корни с чередующимися гласными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3A6264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И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/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cs typeface="Arial" pitchFamily="34" charset="0"/>
              </a:rPr>
              <a:t>Е (от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суффикса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-А-</a:t>
            </a: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0090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6672"/>
            <a:ext cx="8136904" cy="49675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</a:pPr>
            <a:r>
              <a:rPr lang="ru-RU" altLang="ru-RU" sz="3200" b="1" dirty="0"/>
              <a:t>Упражнение 5</a:t>
            </a:r>
            <a:r>
              <a:rPr lang="ru-RU" altLang="ru-RU" sz="3200" b="1" dirty="0" smtClean="0"/>
              <a:t>.</a:t>
            </a:r>
            <a:endParaRPr lang="ru-RU" altLang="ru-RU" sz="3200" b="1" dirty="0"/>
          </a:p>
          <a:p>
            <a:pPr algn="just">
              <a:lnSpc>
                <a:spcPct val="90000"/>
              </a:lnSpc>
            </a:pPr>
            <a:r>
              <a:rPr lang="ru-RU" altLang="ru-RU" sz="3200" dirty="0" smtClean="0"/>
              <a:t>     </a:t>
            </a:r>
            <a:r>
              <a:rPr lang="ru-RU" altLang="ru-RU" sz="3200" dirty="0" err="1" smtClean="0"/>
              <a:t>Уб</a:t>
            </a:r>
            <a:r>
              <a:rPr lang="ru-RU" altLang="ru-RU" sz="3200" dirty="0" smtClean="0"/>
              <a:t>…раю </a:t>
            </a:r>
            <a:r>
              <a:rPr lang="ru-RU" altLang="ru-RU" sz="3200" dirty="0"/>
              <a:t>комнату — </a:t>
            </a:r>
            <a:r>
              <a:rPr lang="ru-RU" altLang="ru-RU" sz="3200" dirty="0" err="1" smtClean="0"/>
              <a:t>уб</a:t>
            </a:r>
            <a:r>
              <a:rPr lang="ru-RU" altLang="ru-RU" sz="3200" dirty="0" smtClean="0"/>
              <a:t>…</a:t>
            </a:r>
            <a:r>
              <a:rPr lang="ru-RU" altLang="ru-RU" sz="3200" dirty="0" err="1" smtClean="0"/>
              <a:t>ру</a:t>
            </a:r>
            <a:r>
              <a:rPr lang="ru-RU" altLang="ru-RU" sz="3200" dirty="0" smtClean="0"/>
              <a:t> </a:t>
            </a:r>
            <a:r>
              <a:rPr lang="ru-RU" altLang="ru-RU" sz="3200" dirty="0"/>
              <a:t>комнату, </a:t>
            </a:r>
            <a:r>
              <a:rPr lang="ru-RU" altLang="ru-RU" sz="3200" dirty="0" err="1" smtClean="0"/>
              <a:t>отп</a:t>
            </a:r>
            <a:r>
              <a:rPr lang="ru-RU" altLang="ru-RU" sz="3200" dirty="0" smtClean="0"/>
              <a:t>…рать </a:t>
            </a:r>
            <a:r>
              <a:rPr lang="ru-RU" altLang="ru-RU" sz="3200" dirty="0"/>
              <a:t>замок — </a:t>
            </a:r>
            <a:r>
              <a:rPr lang="ru-RU" altLang="ru-RU" sz="3200" dirty="0" err="1" smtClean="0"/>
              <a:t>отп</a:t>
            </a:r>
            <a:r>
              <a:rPr lang="ru-RU" altLang="ru-RU" sz="3200" dirty="0" smtClean="0"/>
              <a:t>…</a:t>
            </a:r>
            <a:r>
              <a:rPr lang="ru-RU" altLang="ru-RU" sz="3200" dirty="0" err="1" smtClean="0"/>
              <a:t>реть</a:t>
            </a:r>
            <a:r>
              <a:rPr lang="ru-RU" altLang="ru-RU" sz="3200" dirty="0" smtClean="0"/>
              <a:t> </a:t>
            </a:r>
            <a:r>
              <a:rPr lang="ru-RU" altLang="ru-RU" sz="3200" dirty="0"/>
              <a:t>замок, </a:t>
            </a:r>
            <a:r>
              <a:rPr lang="ru-RU" altLang="ru-RU" sz="3200" dirty="0" smtClean="0"/>
              <a:t>зам…</a:t>
            </a:r>
            <a:r>
              <a:rPr lang="ru-RU" altLang="ru-RU" sz="3200" dirty="0" err="1" smtClean="0"/>
              <a:t>реть</a:t>
            </a:r>
            <a:r>
              <a:rPr lang="ru-RU" altLang="ru-RU" sz="3200" dirty="0" smtClean="0"/>
              <a:t> </a:t>
            </a:r>
            <a:r>
              <a:rPr lang="ru-RU" altLang="ru-RU" sz="3200" dirty="0"/>
              <a:t>от восторга — зам</a:t>
            </a:r>
            <a:r>
              <a:rPr lang="ru-RU" altLang="ru-RU" sz="3200" dirty="0" smtClean="0"/>
              <a:t>...</a:t>
            </a:r>
            <a:r>
              <a:rPr lang="ru-RU" altLang="ru-RU" sz="3200" dirty="0"/>
              <a:t>рать от восторга, </a:t>
            </a:r>
            <a:r>
              <a:rPr lang="ru-RU" altLang="ru-RU" sz="3200" dirty="0" err="1"/>
              <a:t>раст</a:t>
            </a:r>
            <a:r>
              <a:rPr lang="ru-RU" altLang="ru-RU" sz="3200" dirty="0" smtClean="0"/>
              <a:t>...</a:t>
            </a:r>
            <a:r>
              <a:rPr lang="ru-RU" altLang="ru-RU" sz="3200" dirty="0" err="1"/>
              <a:t>реть</a:t>
            </a:r>
            <a:r>
              <a:rPr lang="ru-RU" altLang="ru-RU" sz="3200" dirty="0"/>
              <a:t> сахар в ступке — </a:t>
            </a:r>
            <a:r>
              <a:rPr lang="ru-RU" altLang="ru-RU" sz="3200" dirty="0" err="1"/>
              <a:t>раст</a:t>
            </a:r>
            <a:r>
              <a:rPr lang="ru-RU" altLang="ru-RU" sz="3200" dirty="0"/>
              <a:t>..рать сахар в ступке, уд</a:t>
            </a:r>
            <a:r>
              <a:rPr lang="ru-RU" altLang="ru-RU" sz="3200" dirty="0" smtClean="0"/>
              <a:t>...</a:t>
            </a:r>
            <a:r>
              <a:rPr lang="ru-RU" altLang="ru-RU" sz="3200" dirty="0" err="1"/>
              <a:t>рает</a:t>
            </a:r>
            <a:r>
              <a:rPr lang="ru-RU" altLang="ru-RU" sz="3200" dirty="0"/>
              <a:t> без оглядки — уд</a:t>
            </a:r>
            <a:r>
              <a:rPr lang="ru-RU" altLang="ru-RU" sz="3200" dirty="0" smtClean="0"/>
              <a:t>...</a:t>
            </a:r>
            <a:r>
              <a:rPr lang="ru-RU" altLang="ru-RU" sz="3200" dirty="0" err="1"/>
              <a:t>рёт</a:t>
            </a:r>
            <a:r>
              <a:rPr lang="ru-RU" altLang="ru-RU" sz="3200" dirty="0"/>
              <a:t> без оглядки, </a:t>
            </a:r>
            <a:r>
              <a:rPr lang="ru-RU" altLang="ru-RU" sz="3200" dirty="0" err="1"/>
              <a:t>разж</a:t>
            </a:r>
            <a:r>
              <a:rPr lang="ru-RU" altLang="ru-RU" sz="3200" dirty="0" smtClean="0"/>
              <a:t>...</a:t>
            </a:r>
            <a:r>
              <a:rPr lang="ru-RU" altLang="ru-RU" sz="3200" dirty="0"/>
              <a:t>гать костёр — </a:t>
            </a:r>
            <a:r>
              <a:rPr lang="ru-RU" altLang="ru-RU" sz="3200" dirty="0" err="1" smtClean="0"/>
              <a:t>разж</a:t>
            </a:r>
            <a:r>
              <a:rPr lang="ru-RU" altLang="ru-RU" sz="3200" dirty="0" smtClean="0"/>
              <a:t>…</a:t>
            </a:r>
            <a:r>
              <a:rPr lang="ru-RU" altLang="ru-RU" sz="3200" dirty="0" err="1" smtClean="0"/>
              <a:t>чь</a:t>
            </a:r>
            <a:r>
              <a:rPr lang="ru-RU" altLang="ru-RU" sz="3200" dirty="0" smtClean="0"/>
              <a:t> </a:t>
            </a:r>
            <a:r>
              <a:rPr lang="ru-RU" altLang="ru-RU" sz="3200" dirty="0"/>
              <a:t>костёр, </a:t>
            </a:r>
            <a:r>
              <a:rPr lang="ru-RU" altLang="ru-RU" sz="3200" dirty="0" err="1" smtClean="0"/>
              <a:t>выч</a:t>
            </a:r>
            <a:r>
              <a:rPr lang="ru-RU" altLang="ru-RU" sz="3200" dirty="0" smtClean="0"/>
              <a:t>…тать </a:t>
            </a:r>
            <a:r>
              <a:rPr lang="ru-RU" altLang="ru-RU" sz="3200" dirty="0"/>
              <a:t>одно число из другого — </a:t>
            </a:r>
            <a:r>
              <a:rPr lang="ru-RU" altLang="ru-RU" sz="3200" dirty="0" err="1" smtClean="0"/>
              <a:t>выч</a:t>
            </a:r>
            <a:r>
              <a:rPr lang="ru-RU" altLang="ru-RU" sz="3200" dirty="0" smtClean="0"/>
              <a:t>…</a:t>
            </a:r>
            <a:r>
              <a:rPr lang="ru-RU" altLang="ru-RU" sz="3200" dirty="0" err="1" smtClean="0"/>
              <a:t>сть</a:t>
            </a:r>
            <a:r>
              <a:rPr lang="ru-RU" altLang="ru-RU" sz="3200" dirty="0" smtClean="0"/>
              <a:t> </a:t>
            </a:r>
            <a:r>
              <a:rPr lang="ru-RU" altLang="ru-RU" sz="3200" dirty="0"/>
              <a:t>одно число из другого, </a:t>
            </a:r>
            <a:r>
              <a:rPr lang="ru-RU" altLang="ru-RU" sz="3200" dirty="0" err="1" smtClean="0"/>
              <a:t>пож</a:t>
            </a:r>
            <a:r>
              <a:rPr lang="ru-RU" altLang="ru-RU" sz="3200" dirty="0" smtClean="0"/>
              <a:t>…мать </a:t>
            </a:r>
            <a:r>
              <a:rPr lang="ru-RU" altLang="ru-RU" sz="3200" dirty="0"/>
              <a:t>руки, </a:t>
            </a:r>
            <a:r>
              <a:rPr lang="ru-RU" altLang="ru-RU" sz="3200" dirty="0" err="1" smtClean="0"/>
              <a:t>прокл</a:t>
            </a:r>
            <a:r>
              <a:rPr lang="ru-RU" altLang="ru-RU" sz="3200" dirty="0" smtClean="0"/>
              <a:t>…</a:t>
            </a:r>
            <a:r>
              <a:rPr lang="ru-RU" altLang="ru-RU" sz="3200" dirty="0" err="1" smtClean="0"/>
              <a:t>нать</a:t>
            </a:r>
            <a:r>
              <a:rPr lang="ru-RU" altLang="ru-RU" sz="3200" dirty="0" smtClean="0"/>
              <a:t> кого-нибудь, </a:t>
            </a:r>
            <a:r>
              <a:rPr lang="ru-RU" altLang="ru-RU" sz="3200" dirty="0" err="1" smtClean="0"/>
              <a:t>зан</a:t>
            </a:r>
            <a:r>
              <a:rPr lang="ru-RU" altLang="ru-RU" sz="3200" dirty="0" smtClean="0"/>
              <a:t>…мать позицию, </a:t>
            </a:r>
            <a:r>
              <a:rPr lang="ru-RU" altLang="ru-RU" sz="3200" dirty="0" err="1" smtClean="0"/>
              <a:t>сн</a:t>
            </a:r>
            <a:r>
              <a:rPr lang="ru-RU" altLang="ru-RU" sz="3200" dirty="0" smtClean="0"/>
              <a:t>…мать фильм.</a:t>
            </a:r>
            <a:endParaRPr lang="ru-RU" altLang="ru-RU" sz="3200" dirty="0"/>
          </a:p>
        </p:txBody>
      </p:sp>
    </p:spTree>
    <p:extLst>
      <p:ext uri="{BB962C8B-B14F-4D97-AF65-F5344CB8AC3E}">
        <p14:creationId xmlns:p14="http://schemas.microsoft.com/office/powerpoint/2010/main" val="3604984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548681"/>
            <a:ext cx="842493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/>
              <a:t>Упражнение 1</a:t>
            </a:r>
            <a:r>
              <a:rPr lang="ru-RU" altLang="ru-RU" sz="2400" b="1" dirty="0" smtClean="0"/>
              <a:t>.</a:t>
            </a:r>
            <a:endParaRPr lang="ru-RU" altLang="ru-RU" sz="2400" b="1" dirty="0"/>
          </a:p>
          <a:p>
            <a:r>
              <a:rPr lang="ru-RU" altLang="ru-RU" sz="2400" dirty="0" smtClean="0"/>
              <a:t>          </a:t>
            </a:r>
            <a:r>
              <a:rPr lang="ru-RU" sz="2400" dirty="0" err="1" smtClean="0"/>
              <a:t>Скл</a:t>
            </a:r>
            <a:r>
              <a:rPr lang="ru-RU" sz="2400" dirty="0" smtClean="0"/>
              <a:t>...</a:t>
            </a:r>
            <a:r>
              <a:rPr lang="ru-RU" sz="2400" dirty="0" err="1"/>
              <a:t>ниться</a:t>
            </a:r>
            <a:r>
              <a:rPr lang="ru-RU" sz="2400" dirty="0"/>
              <a:t> над ручьём, </a:t>
            </a:r>
            <a:r>
              <a:rPr lang="ru-RU" sz="2400" dirty="0" err="1" smtClean="0"/>
              <a:t>скл</a:t>
            </a:r>
            <a:r>
              <a:rPr lang="ru-RU" sz="2400" dirty="0" smtClean="0"/>
              <a:t>...</a:t>
            </a:r>
            <a:r>
              <a:rPr lang="ru-RU" sz="2400" dirty="0" err="1"/>
              <a:t>няться</a:t>
            </a:r>
            <a:r>
              <a:rPr lang="ru-RU" sz="2400" dirty="0"/>
              <a:t> над водой, накл</a:t>
            </a:r>
            <a:r>
              <a:rPr lang="ru-RU" sz="2400" dirty="0" smtClean="0"/>
              <a:t>...</a:t>
            </a:r>
            <a:r>
              <a:rPr lang="ru-RU" sz="2400" dirty="0"/>
              <a:t>нить голову, накл</a:t>
            </a:r>
            <a:r>
              <a:rPr lang="ru-RU" sz="2400" dirty="0" smtClean="0"/>
              <a:t>...</a:t>
            </a:r>
            <a:r>
              <a:rPr lang="ru-RU" sz="2400" dirty="0" err="1"/>
              <a:t>няться</a:t>
            </a:r>
            <a:r>
              <a:rPr lang="ru-RU" sz="2400" dirty="0"/>
              <a:t> над чертежом, </a:t>
            </a:r>
            <a:r>
              <a:rPr lang="ru-RU" sz="2400" dirty="0" err="1" smtClean="0"/>
              <a:t>прекл</a:t>
            </a:r>
            <a:r>
              <a:rPr lang="ru-RU" sz="2400" dirty="0" smtClean="0"/>
              <a:t>…</a:t>
            </a:r>
            <a:r>
              <a:rPr lang="ru-RU" sz="2400" dirty="0" err="1" smtClean="0"/>
              <a:t>няться</a:t>
            </a:r>
            <a:r>
              <a:rPr lang="ru-RU" sz="2400" dirty="0" smtClean="0"/>
              <a:t> </a:t>
            </a:r>
            <a:r>
              <a:rPr lang="ru-RU" sz="2400" dirty="0"/>
              <a:t>перед кем-нибудь, </a:t>
            </a:r>
            <a:r>
              <a:rPr lang="ru-RU" sz="2400" dirty="0" err="1" smtClean="0"/>
              <a:t>прекл</a:t>
            </a:r>
            <a:r>
              <a:rPr lang="ru-RU" sz="2400" dirty="0" smtClean="0"/>
              <a:t>…нить </a:t>
            </a:r>
            <a:r>
              <a:rPr lang="ru-RU" sz="2400" dirty="0"/>
              <a:t>колена, </a:t>
            </a:r>
            <a:r>
              <a:rPr lang="ru-RU" sz="2400" dirty="0" err="1" smtClean="0"/>
              <a:t>откл</a:t>
            </a:r>
            <a:r>
              <a:rPr lang="ru-RU" sz="2400" dirty="0" smtClean="0"/>
              <a:t>…</a:t>
            </a:r>
            <a:r>
              <a:rPr lang="ru-RU" sz="2400" dirty="0" err="1" smtClean="0"/>
              <a:t>нение</a:t>
            </a:r>
            <a:r>
              <a:rPr lang="ru-RU" sz="2400" dirty="0" smtClean="0"/>
              <a:t> </a:t>
            </a:r>
            <a:r>
              <a:rPr lang="ru-RU" sz="2400" dirty="0"/>
              <a:t>в сторону; </a:t>
            </a:r>
            <a:r>
              <a:rPr lang="ru-RU" sz="2400" dirty="0" err="1" smtClean="0"/>
              <a:t>затв</a:t>
            </a:r>
            <a:r>
              <a:rPr lang="ru-RU" sz="2400" dirty="0" smtClean="0"/>
              <a:t>…</a:t>
            </a:r>
            <a:r>
              <a:rPr lang="ru-RU" sz="2400" dirty="0" err="1" smtClean="0"/>
              <a:t>рить</a:t>
            </a:r>
            <a:r>
              <a:rPr lang="ru-RU" sz="2400" dirty="0" smtClean="0"/>
              <a:t> </a:t>
            </a:r>
            <a:r>
              <a:rPr lang="ru-RU" sz="2400" dirty="0"/>
              <a:t>калитку, </a:t>
            </a:r>
            <a:r>
              <a:rPr lang="ru-RU" sz="2400" dirty="0" err="1" smtClean="0"/>
              <a:t>затв</a:t>
            </a:r>
            <a:r>
              <a:rPr lang="ru-RU" sz="2400" dirty="0" smtClean="0"/>
              <a:t>…</a:t>
            </a:r>
            <a:r>
              <a:rPr lang="ru-RU" sz="2400" dirty="0" err="1" smtClean="0"/>
              <a:t>рять</a:t>
            </a:r>
            <a:r>
              <a:rPr lang="ru-RU" sz="2400" dirty="0" smtClean="0"/>
              <a:t> </a:t>
            </a:r>
            <a:r>
              <a:rPr lang="ru-RU" sz="2400" dirty="0"/>
              <a:t>дверь, чудесное </a:t>
            </a:r>
            <a:r>
              <a:rPr lang="ru-RU" sz="2400" dirty="0" err="1"/>
              <a:t>тв</a:t>
            </a:r>
            <a:r>
              <a:rPr lang="ru-RU" sz="2400" dirty="0" smtClean="0"/>
              <a:t>...</a:t>
            </a:r>
            <a:r>
              <a:rPr lang="ru-RU" sz="2400" dirty="0" err="1"/>
              <a:t>рение</a:t>
            </a:r>
            <a:r>
              <a:rPr lang="ru-RU" sz="2400" dirty="0"/>
              <a:t>, </a:t>
            </a:r>
            <a:r>
              <a:rPr lang="ru-RU" sz="2400" dirty="0" err="1" smtClean="0"/>
              <a:t>раств</a:t>
            </a:r>
            <a:r>
              <a:rPr lang="ru-RU" sz="2400" dirty="0" smtClean="0"/>
              <a:t>…</a:t>
            </a:r>
            <a:r>
              <a:rPr lang="ru-RU" sz="2400" dirty="0" err="1" smtClean="0"/>
              <a:t>рить</a:t>
            </a:r>
            <a:r>
              <a:rPr lang="ru-RU" sz="2400" dirty="0" smtClean="0"/>
              <a:t> </a:t>
            </a:r>
            <a:r>
              <a:rPr lang="ru-RU" sz="2400" dirty="0"/>
              <a:t>окно, </a:t>
            </a:r>
            <a:r>
              <a:rPr lang="ru-RU" sz="2400" dirty="0" err="1"/>
              <a:t>раств</a:t>
            </a:r>
            <a:r>
              <a:rPr lang="ru-RU" sz="2400" dirty="0" smtClean="0"/>
              <a:t>...</a:t>
            </a:r>
            <a:r>
              <a:rPr lang="ru-RU" sz="2400" dirty="0" err="1"/>
              <a:t>рять</a:t>
            </a:r>
            <a:r>
              <a:rPr lang="ru-RU" sz="2400" dirty="0"/>
              <a:t> ворота, </a:t>
            </a:r>
            <a:r>
              <a:rPr lang="ru-RU" sz="2400" dirty="0" err="1" smtClean="0"/>
              <a:t>нераств</a:t>
            </a:r>
            <a:r>
              <a:rPr lang="ru-RU" sz="2400" dirty="0" smtClean="0"/>
              <a:t>...</a:t>
            </a:r>
            <a:r>
              <a:rPr lang="ru-RU" sz="2400" dirty="0" err="1"/>
              <a:t>римые</a:t>
            </a:r>
            <a:r>
              <a:rPr lang="ru-RU" sz="2400" dirty="0"/>
              <a:t> вещества, </a:t>
            </a:r>
            <a:r>
              <a:rPr lang="ru-RU" sz="2400" dirty="0" err="1"/>
              <a:t>раств</a:t>
            </a:r>
            <a:r>
              <a:rPr lang="ru-RU" sz="2400" dirty="0" smtClean="0"/>
              <a:t>...</a:t>
            </a:r>
            <a:r>
              <a:rPr lang="ru-RU" sz="2400" dirty="0" err="1"/>
              <a:t>ритель</a:t>
            </a:r>
            <a:r>
              <a:rPr lang="ru-RU" sz="2400" dirty="0"/>
              <a:t> металлов, </a:t>
            </a:r>
            <a:r>
              <a:rPr lang="ru-RU" sz="2400" dirty="0" err="1" smtClean="0"/>
              <a:t>миротв</a:t>
            </a:r>
            <a:r>
              <a:rPr lang="ru-RU" sz="2400" dirty="0" smtClean="0"/>
              <a:t>...</a:t>
            </a:r>
            <a:r>
              <a:rPr lang="ru-RU" sz="2400" dirty="0" err="1" smtClean="0"/>
              <a:t>рчество</a:t>
            </a:r>
            <a:r>
              <a:rPr lang="ru-RU" sz="2400" dirty="0" smtClean="0"/>
              <a:t>, домашняя утв...</a:t>
            </a:r>
            <a:r>
              <a:rPr lang="ru-RU" sz="2400" dirty="0" err="1"/>
              <a:t>рь</a:t>
            </a:r>
            <a:r>
              <a:rPr lang="ru-RU" sz="2400" dirty="0"/>
              <a:t>; хорошо </a:t>
            </a:r>
            <a:r>
              <a:rPr lang="ru-RU" sz="2400" dirty="0" err="1" smtClean="0"/>
              <a:t>заг</a:t>
            </a:r>
            <a:r>
              <a:rPr lang="ru-RU" sz="2400" dirty="0" smtClean="0"/>
              <a:t>…</a:t>
            </a:r>
            <a:r>
              <a:rPr lang="ru-RU" sz="2400" dirty="0" err="1" smtClean="0"/>
              <a:t>реть</a:t>
            </a:r>
            <a:r>
              <a:rPr lang="ru-RU" sz="2400" dirty="0"/>
              <a:t>, </a:t>
            </a:r>
            <a:r>
              <a:rPr lang="ru-RU" sz="2400" dirty="0" err="1" smtClean="0"/>
              <a:t>заг</a:t>
            </a:r>
            <a:r>
              <a:rPr lang="ru-RU" sz="2400" dirty="0" smtClean="0"/>
              <a:t>…рать </a:t>
            </a:r>
            <a:r>
              <a:rPr lang="ru-RU" sz="2400" dirty="0"/>
              <a:t>на берегу моря, медленно </a:t>
            </a:r>
            <a:r>
              <a:rPr lang="ru-RU" sz="2400" dirty="0" err="1"/>
              <a:t>сг</a:t>
            </a:r>
            <a:r>
              <a:rPr lang="ru-RU" sz="2400" dirty="0" smtClean="0"/>
              <a:t>...</a:t>
            </a:r>
            <a:r>
              <a:rPr lang="ru-RU" sz="2400" dirty="0"/>
              <a:t>рать, </a:t>
            </a:r>
            <a:r>
              <a:rPr lang="ru-RU" sz="2400" dirty="0" err="1"/>
              <a:t>сг</a:t>
            </a:r>
            <a:r>
              <a:rPr lang="ru-RU" sz="2400" dirty="0" smtClean="0"/>
              <a:t>...</a:t>
            </a:r>
            <a:r>
              <a:rPr lang="ru-RU" sz="2400" dirty="0" err="1"/>
              <a:t>реть</a:t>
            </a:r>
            <a:r>
              <a:rPr lang="ru-RU" sz="2400" dirty="0"/>
              <a:t> дотла, двигатель внутреннего </a:t>
            </a:r>
            <a:r>
              <a:rPr lang="ru-RU" sz="2400" dirty="0" err="1"/>
              <a:t>сг</a:t>
            </a:r>
            <a:r>
              <a:rPr lang="ru-RU" sz="2400" dirty="0" smtClean="0"/>
              <a:t>...</a:t>
            </a:r>
            <a:r>
              <a:rPr lang="ru-RU" sz="2400" dirty="0" err="1"/>
              <a:t>рания</a:t>
            </a:r>
            <a:r>
              <a:rPr lang="ru-RU" sz="2400" dirty="0"/>
              <a:t>, </a:t>
            </a:r>
            <a:r>
              <a:rPr lang="ru-RU" sz="2400" dirty="0" err="1"/>
              <a:t>заг</a:t>
            </a:r>
            <a:r>
              <a:rPr lang="ru-RU" sz="2400" dirty="0" smtClean="0"/>
              <a:t>...</a:t>
            </a:r>
            <a:r>
              <a:rPr lang="ru-RU" sz="2400" dirty="0" err="1"/>
              <a:t>релый</a:t>
            </a:r>
            <a:r>
              <a:rPr lang="ru-RU" sz="2400" dirty="0"/>
              <a:t> юноша, </a:t>
            </a:r>
            <a:r>
              <a:rPr lang="ru-RU" sz="2400" dirty="0" smtClean="0"/>
              <a:t>дог...</a:t>
            </a:r>
            <a:r>
              <a:rPr lang="ru-RU" sz="2400" dirty="0" err="1"/>
              <a:t>равший</a:t>
            </a:r>
            <a:r>
              <a:rPr lang="ru-RU" sz="2400" dirty="0"/>
              <a:t> костёр; </a:t>
            </a:r>
            <a:r>
              <a:rPr lang="ru-RU" sz="2400" dirty="0" smtClean="0"/>
              <a:t>оз...</a:t>
            </a:r>
            <a:r>
              <a:rPr lang="ru-RU" sz="2400" dirty="0" err="1"/>
              <a:t>рять</a:t>
            </a:r>
            <a:r>
              <a:rPr lang="ru-RU" sz="2400" dirty="0"/>
              <a:t> пламенем, </a:t>
            </a:r>
            <a:r>
              <a:rPr lang="ru-RU" sz="2400" dirty="0" err="1" smtClean="0"/>
              <a:t>оз</a:t>
            </a:r>
            <a:r>
              <a:rPr lang="ru-RU" sz="2400" dirty="0" smtClean="0"/>
              <a:t>…</a:t>
            </a:r>
            <a:r>
              <a:rPr lang="ru-RU" sz="2400" dirty="0" err="1" smtClean="0"/>
              <a:t>рить</a:t>
            </a:r>
            <a:r>
              <a:rPr lang="ru-RU" sz="2400" dirty="0" smtClean="0"/>
              <a:t> </a:t>
            </a:r>
            <a:r>
              <a:rPr lang="ru-RU" sz="2400" dirty="0"/>
              <a:t>солнцем, оз</a:t>
            </a:r>
            <a:r>
              <a:rPr lang="ru-RU" sz="2400" dirty="0" smtClean="0"/>
              <a:t>...</a:t>
            </a:r>
            <a:r>
              <a:rPr lang="ru-RU" sz="2400" dirty="0" err="1"/>
              <a:t>рённый</a:t>
            </a:r>
            <a:r>
              <a:rPr lang="ru-RU" sz="2400" dirty="0"/>
              <a:t> луной, яркие з</a:t>
            </a:r>
            <a:r>
              <a:rPr lang="ru-RU" sz="2400" dirty="0" smtClean="0"/>
              <a:t>...</a:t>
            </a:r>
            <a:r>
              <a:rPr lang="ru-RU" sz="2400" dirty="0" err="1"/>
              <a:t>рницы</a:t>
            </a:r>
            <a:r>
              <a:rPr lang="ru-RU" sz="2400" dirty="0"/>
              <a:t>, утренняя </a:t>
            </a:r>
            <a:r>
              <a:rPr lang="ru-RU" sz="2400" dirty="0" smtClean="0"/>
              <a:t>з...</a:t>
            </a:r>
            <a:r>
              <a:rPr lang="ru-RU" sz="2400" dirty="0" err="1" smtClean="0"/>
              <a:t>ря</a:t>
            </a:r>
            <a:r>
              <a:rPr lang="ru-RU" sz="2400" dirty="0" smtClean="0"/>
              <a:t>, </a:t>
            </a:r>
            <a:r>
              <a:rPr lang="ru-RU" altLang="ru-RU" sz="2400" dirty="0" err="1" smtClean="0"/>
              <a:t>пл</a:t>
            </a:r>
            <a:r>
              <a:rPr lang="ru-RU" altLang="ru-RU" sz="2400" dirty="0" smtClean="0"/>
              <a:t>…</a:t>
            </a:r>
            <a:r>
              <a:rPr lang="ru-RU" altLang="ru-RU" sz="2400" dirty="0" err="1" smtClean="0"/>
              <a:t>вцы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попл</a:t>
            </a:r>
            <a:r>
              <a:rPr lang="ru-RU" altLang="ru-RU" sz="2400" dirty="0" smtClean="0"/>
              <a:t>...</a:t>
            </a:r>
            <a:r>
              <a:rPr lang="ru-RU" altLang="ru-RU" sz="2400" dirty="0" err="1"/>
              <a:t>вок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распл</a:t>
            </a:r>
            <a:r>
              <a:rPr lang="ru-RU" altLang="ru-RU" sz="2400" dirty="0" smtClean="0"/>
              <a:t>...</a:t>
            </a:r>
            <a:r>
              <a:rPr lang="ru-RU" altLang="ru-RU" sz="2400" dirty="0" err="1"/>
              <a:t>влять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выпл</a:t>
            </a:r>
            <a:r>
              <a:rPr lang="ru-RU" altLang="ru-RU" sz="2400" dirty="0" smtClean="0"/>
              <a:t>...</a:t>
            </a:r>
            <a:r>
              <a:rPr lang="ru-RU" altLang="ru-RU" sz="2400" dirty="0" err="1"/>
              <a:t>вка</a:t>
            </a:r>
            <a:r>
              <a:rPr lang="ru-RU" altLang="ru-RU" sz="2400" dirty="0"/>
              <a:t>, </a:t>
            </a:r>
            <a:r>
              <a:rPr lang="ru-RU" altLang="ru-RU" sz="2400" dirty="0" err="1" smtClean="0"/>
              <a:t>пл</a:t>
            </a:r>
            <a:r>
              <a:rPr lang="ru-RU" altLang="ru-RU" sz="2400" dirty="0" smtClean="0"/>
              <a:t>…</a:t>
            </a:r>
            <a:r>
              <a:rPr lang="ru-RU" altLang="ru-RU" sz="2400" dirty="0" err="1" smtClean="0"/>
              <a:t>вучесть</a:t>
            </a:r>
            <a:r>
              <a:rPr lang="ru-RU" altLang="ru-RU" sz="2400" dirty="0"/>
              <a:t>, </a:t>
            </a:r>
            <a:r>
              <a:rPr lang="ru-RU" altLang="ru-RU" sz="2400" dirty="0" err="1"/>
              <a:t>выпл</a:t>
            </a:r>
            <a:r>
              <a:rPr lang="ru-RU" altLang="ru-RU" sz="2400" dirty="0" smtClean="0"/>
              <a:t>...</a:t>
            </a:r>
            <a:r>
              <a:rPr lang="ru-RU" altLang="ru-RU" sz="2400" dirty="0" err="1" smtClean="0"/>
              <a:t>влять</a:t>
            </a:r>
            <a:r>
              <a:rPr lang="ru-RU" sz="24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33893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332656"/>
            <a:ext cx="842493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800" b="1" dirty="0"/>
              <a:t>Упражнение </a:t>
            </a:r>
            <a:r>
              <a:rPr lang="ru-RU" altLang="ru-RU" sz="2800" b="1" dirty="0" smtClean="0"/>
              <a:t>2.</a:t>
            </a:r>
            <a:endParaRPr lang="ru-RU" altLang="ru-RU" sz="2800" b="1" dirty="0"/>
          </a:p>
          <a:p>
            <a:r>
              <a:rPr lang="ru-RU" altLang="ru-RU" sz="2800" dirty="0" smtClean="0"/>
              <a:t>Выр…</a:t>
            </a:r>
            <a:r>
              <a:rPr lang="ru-RU" altLang="ru-RU" sz="2800" dirty="0" err="1" smtClean="0"/>
              <a:t>сли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зар</a:t>
            </a:r>
            <a:r>
              <a:rPr lang="ru-RU" altLang="ru-RU" sz="2800" dirty="0" smtClean="0"/>
              <a:t>…стать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зар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сло</a:t>
            </a:r>
            <a:r>
              <a:rPr lang="ru-RU" altLang="ru-RU" sz="2800" dirty="0"/>
              <a:t>, </a:t>
            </a:r>
            <a:r>
              <a:rPr lang="ru-RU" altLang="ru-RU" sz="2800" dirty="0" smtClean="0"/>
              <a:t>р…сток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недор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сль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подр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сти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возр</a:t>
            </a:r>
            <a:r>
              <a:rPr lang="ru-RU" altLang="ru-RU" sz="2800" dirty="0" smtClean="0"/>
              <a:t>..</a:t>
            </a:r>
            <a:r>
              <a:rPr lang="ru-RU" altLang="ru-RU" sz="2800" dirty="0" err="1" smtClean="0"/>
              <a:t>ст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подр</a:t>
            </a:r>
            <a:r>
              <a:rPr lang="ru-RU" altLang="ru-RU" sz="2800" dirty="0" smtClean="0"/>
              <a:t>…стать</a:t>
            </a:r>
            <a:r>
              <a:rPr lang="ru-RU" altLang="ru-RU" sz="2800" dirty="0"/>
              <a:t>, </a:t>
            </a:r>
            <a:r>
              <a:rPr lang="ru-RU" altLang="ru-RU" sz="2800" dirty="0" smtClean="0"/>
              <a:t>р…</a:t>
            </a:r>
            <a:r>
              <a:rPr lang="ru-RU" altLang="ru-RU" sz="2800" dirty="0" err="1" smtClean="0"/>
              <a:t>стения</a:t>
            </a:r>
            <a:r>
              <a:rPr lang="ru-RU" altLang="ru-RU" sz="2800" dirty="0"/>
              <a:t>, </a:t>
            </a:r>
            <a:r>
              <a:rPr lang="ru-RU" altLang="ru-RU" sz="2800" dirty="0" smtClean="0"/>
              <a:t>р…</a:t>
            </a:r>
            <a:r>
              <a:rPr lang="ru-RU" altLang="ru-RU" sz="2800" dirty="0" err="1" smtClean="0"/>
              <a:t>стущий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выр</a:t>
            </a:r>
            <a:r>
              <a:rPr lang="ru-RU" altLang="ru-RU" sz="2800" dirty="0" smtClean="0"/>
              <a:t>…щенный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отр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сль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водор_сли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взр</a:t>
            </a:r>
            <a:r>
              <a:rPr lang="ru-RU" altLang="ru-RU" sz="2800" dirty="0" smtClean="0"/>
              <a:t>…щенный</a:t>
            </a:r>
            <a:r>
              <a:rPr lang="ru-RU" altLang="ru-RU" sz="2800" dirty="0"/>
              <a:t>, </a:t>
            </a:r>
            <a:r>
              <a:rPr lang="ru-RU" altLang="ru-RU" sz="2800" dirty="0" smtClean="0"/>
              <a:t>р…сточек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зар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сти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подр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стковый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отр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сти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подр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сло</a:t>
            </a:r>
            <a:r>
              <a:rPr lang="ru-RU" altLang="ru-RU" sz="2800" dirty="0"/>
              <a:t>, </a:t>
            </a:r>
            <a:r>
              <a:rPr lang="ru-RU" altLang="ru-RU" sz="2800" dirty="0" smtClean="0"/>
              <a:t>р…</a:t>
            </a:r>
            <a:r>
              <a:rPr lang="ru-RU" altLang="ru-RU" sz="2800" dirty="0" err="1" smtClean="0"/>
              <a:t>стовщик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изл</a:t>
            </a:r>
            <a:r>
              <a:rPr lang="ru-RU" altLang="ru-RU" sz="2800" dirty="0" smtClean="0"/>
              <a:t>...</a:t>
            </a:r>
            <a:r>
              <a:rPr lang="ru-RU" altLang="ru-RU" sz="2800" dirty="0"/>
              <a:t>гать, </a:t>
            </a:r>
            <a:r>
              <a:rPr lang="ru-RU" altLang="ru-RU" sz="2800" dirty="0" err="1" smtClean="0"/>
              <a:t>изл</a:t>
            </a:r>
            <a:r>
              <a:rPr lang="ru-RU" altLang="ru-RU" sz="2800" dirty="0" smtClean="0"/>
              <a:t>...жить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предпол</a:t>
            </a:r>
            <a:r>
              <a:rPr lang="ru-RU" altLang="ru-RU" sz="2800" dirty="0" smtClean="0"/>
              <a:t>…гать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предпол</a:t>
            </a:r>
            <a:r>
              <a:rPr lang="ru-RU" altLang="ru-RU" sz="2800" dirty="0" smtClean="0"/>
              <a:t>…жить, </a:t>
            </a:r>
            <a:r>
              <a:rPr lang="ru-RU" altLang="ru-RU" sz="2800" dirty="0" err="1" smtClean="0"/>
              <a:t>предпол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жение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предпол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гаемый</a:t>
            </a:r>
            <a:r>
              <a:rPr lang="ru-RU" altLang="ru-RU" sz="2800" dirty="0"/>
              <a:t>, </a:t>
            </a:r>
            <a:r>
              <a:rPr lang="ru-RU" altLang="ru-RU" sz="2800" dirty="0" smtClean="0"/>
              <a:t>нал…гать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ул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жение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прил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гательное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разл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жение</a:t>
            </a:r>
            <a:r>
              <a:rPr lang="ru-RU" altLang="ru-RU" sz="2800" dirty="0"/>
              <a:t>, </a:t>
            </a:r>
            <a:r>
              <a:rPr lang="ru-RU" altLang="ru-RU" sz="2800" dirty="0" err="1" smtClean="0"/>
              <a:t>разл</a:t>
            </a:r>
            <a:r>
              <a:rPr lang="ru-RU" altLang="ru-RU" sz="2800" dirty="0" smtClean="0"/>
              <a:t>…гать</a:t>
            </a:r>
            <a:r>
              <a:rPr lang="ru-RU" altLang="ru-RU" sz="2800" dirty="0"/>
              <a:t>; </a:t>
            </a:r>
            <a:r>
              <a:rPr lang="ru-RU" altLang="ru-RU" sz="2800" dirty="0" err="1"/>
              <a:t>ск</a:t>
            </a:r>
            <a:r>
              <a:rPr lang="ru-RU" altLang="ru-RU" sz="2800" dirty="0"/>
              <a:t>…</a:t>
            </a:r>
            <a:r>
              <a:rPr lang="ru-RU" altLang="ru-RU" sz="2800" dirty="0" err="1"/>
              <a:t>чок</a:t>
            </a:r>
            <a:r>
              <a:rPr lang="ru-RU" altLang="ru-RU" sz="2800" dirty="0"/>
              <a:t> </a:t>
            </a:r>
            <a:r>
              <a:rPr lang="ru-RU" altLang="ru-RU" sz="2800" dirty="0" smtClean="0"/>
              <a:t>, </a:t>
            </a:r>
            <a:r>
              <a:rPr lang="ru-RU" altLang="ru-RU" sz="2800" dirty="0" err="1" smtClean="0"/>
              <a:t>подск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чить</a:t>
            </a:r>
            <a:r>
              <a:rPr lang="ru-RU" altLang="ru-RU" sz="2800" dirty="0" smtClean="0"/>
              <a:t>, </a:t>
            </a:r>
            <a:r>
              <a:rPr lang="ru-RU" altLang="ru-RU" sz="2800" dirty="0" err="1" smtClean="0"/>
              <a:t>наск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чить</a:t>
            </a:r>
            <a:r>
              <a:rPr lang="ru-RU" altLang="ru-RU" sz="2800" dirty="0" smtClean="0"/>
              <a:t>, </a:t>
            </a:r>
            <a:r>
              <a:rPr lang="ru-RU" altLang="ru-RU" sz="2800" dirty="0" err="1" smtClean="0"/>
              <a:t>ск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чите</a:t>
            </a:r>
            <a:r>
              <a:rPr lang="ru-RU" altLang="ru-RU" sz="2800" dirty="0" smtClean="0"/>
              <a:t>, </a:t>
            </a:r>
            <a:r>
              <a:rPr lang="ru-RU" altLang="ru-RU" sz="2800" dirty="0" err="1" smtClean="0"/>
              <a:t>подск</a:t>
            </a:r>
            <a:r>
              <a:rPr lang="ru-RU" altLang="ru-RU" sz="2800" dirty="0" smtClean="0"/>
              <a:t>…</a:t>
            </a:r>
            <a:r>
              <a:rPr lang="ru-RU" altLang="ru-RU" sz="2800" dirty="0" err="1" smtClean="0"/>
              <a:t>кать</a:t>
            </a:r>
            <a:r>
              <a:rPr lang="ru-RU" altLang="ru-RU" sz="2800" dirty="0" smtClean="0"/>
              <a:t>.</a:t>
            </a:r>
            <a:endParaRPr lang="ru-RU" altLang="ru-RU" sz="2800" dirty="0"/>
          </a:p>
        </p:txBody>
      </p:sp>
    </p:spTree>
    <p:extLst>
      <p:ext uri="{BB962C8B-B14F-4D97-AF65-F5344CB8AC3E}">
        <p14:creationId xmlns:p14="http://schemas.microsoft.com/office/powerpoint/2010/main" val="25226100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15616" y="764704"/>
            <a:ext cx="741682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2400" b="1" dirty="0"/>
              <a:t>Упражнение </a:t>
            </a:r>
            <a:r>
              <a:rPr lang="ru-RU" altLang="ru-RU" sz="2400" b="1" dirty="0" smtClean="0"/>
              <a:t>3.</a:t>
            </a:r>
          </a:p>
          <a:p>
            <a:r>
              <a:rPr lang="ru-RU" sz="2400" dirty="0" smtClean="0"/>
              <a:t>М…</a:t>
            </a:r>
            <a:r>
              <a:rPr lang="ru-RU" sz="2400" dirty="0" err="1" smtClean="0"/>
              <a:t>кать</a:t>
            </a:r>
            <a:r>
              <a:rPr lang="ru-RU" sz="2400" dirty="0" smtClean="0"/>
              <a:t> </a:t>
            </a:r>
            <a:r>
              <a:rPr lang="ru-RU" sz="2400" dirty="0"/>
              <a:t>в сметану, </a:t>
            </a:r>
            <a:r>
              <a:rPr lang="ru-RU" sz="2400" dirty="0" err="1" smtClean="0"/>
              <a:t>непром</a:t>
            </a:r>
            <a:r>
              <a:rPr lang="ru-RU" sz="2400" dirty="0" smtClean="0"/>
              <a:t>…</a:t>
            </a:r>
            <a:r>
              <a:rPr lang="ru-RU" sz="2400" dirty="0" err="1" smtClean="0"/>
              <a:t>каемый</a:t>
            </a:r>
            <a:r>
              <a:rPr lang="ru-RU" sz="2400" dirty="0" smtClean="0"/>
              <a:t> </a:t>
            </a:r>
            <a:r>
              <a:rPr lang="ru-RU" sz="2400" dirty="0"/>
              <a:t>плащ, </a:t>
            </a:r>
            <a:r>
              <a:rPr lang="ru-RU" sz="2400" dirty="0" err="1" smtClean="0"/>
              <a:t>вым</a:t>
            </a:r>
            <a:r>
              <a:rPr lang="ru-RU" sz="2400" dirty="0" smtClean="0"/>
              <a:t>…</a:t>
            </a:r>
            <a:r>
              <a:rPr lang="ru-RU" sz="2400" dirty="0" err="1" smtClean="0"/>
              <a:t>кнуть</a:t>
            </a:r>
            <a:r>
              <a:rPr lang="ru-RU" sz="2400" dirty="0" smtClean="0"/>
              <a:t> </a:t>
            </a:r>
            <a:r>
              <a:rPr lang="ru-RU" sz="2400" dirty="0"/>
              <a:t>под дождем, </a:t>
            </a:r>
            <a:r>
              <a:rPr lang="ru-RU" sz="2400" dirty="0" err="1" smtClean="0"/>
              <a:t>обм</a:t>
            </a:r>
            <a:r>
              <a:rPr lang="ru-RU" sz="2400" dirty="0" smtClean="0"/>
              <a:t>…</a:t>
            </a:r>
            <a:r>
              <a:rPr lang="ru-RU" sz="2400" dirty="0" err="1" smtClean="0"/>
              <a:t>кнуть</a:t>
            </a:r>
            <a:r>
              <a:rPr lang="ru-RU" sz="2400" dirty="0" smtClean="0"/>
              <a:t> </a:t>
            </a:r>
            <a:r>
              <a:rPr lang="ru-RU" sz="2400" dirty="0"/>
              <a:t>кисть, обувь </a:t>
            </a:r>
            <a:r>
              <a:rPr lang="ru-RU" sz="2400" dirty="0" err="1" smtClean="0"/>
              <a:t>пром</a:t>
            </a:r>
            <a:r>
              <a:rPr lang="ru-RU" sz="2400" dirty="0" smtClean="0"/>
              <a:t>…</a:t>
            </a:r>
            <a:r>
              <a:rPr lang="ru-RU" sz="2400" dirty="0" err="1" smtClean="0"/>
              <a:t>кает</a:t>
            </a:r>
            <a:r>
              <a:rPr lang="ru-RU" sz="2400" dirty="0" smtClean="0"/>
              <a:t>, </a:t>
            </a:r>
            <a:r>
              <a:rPr lang="ru-RU" sz="2400" dirty="0" err="1" smtClean="0"/>
              <a:t>пром</a:t>
            </a:r>
            <a:r>
              <a:rPr lang="ru-RU" sz="2400" dirty="0" smtClean="0"/>
              <a:t>..кашка, </a:t>
            </a:r>
            <a:r>
              <a:rPr lang="ru-RU" sz="2400" dirty="0" err="1" smtClean="0"/>
              <a:t>пром</a:t>
            </a:r>
            <a:r>
              <a:rPr lang="ru-RU" sz="2400" dirty="0" smtClean="0"/>
              <a:t>…</a:t>
            </a:r>
            <a:r>
              <a:rPr lang="ru-RU" sz="2400" dirty="0" err="1" smtClean="0"/>
              <a:t>кнуть</a:t>
            </a:r>
            <a:r>
              <a:rPr lang="ru-RU" sz="2400" dirty="0" smtClean="0"/>
              <a:t> лоб; ср…</a:t>
            </a:r>
            <a:r>
              <a:rPr lang="ru-RU" sz="2400" dirty="0" err="1" smtClean="0"/>
              <a:t>внить</a:t>
            </a:r>
            <a:r>
              <a:rPr lang="ru-RU" sz="2400" dirty="0" smtClean="0"/>
              <a:t> число, р…</a:t>
            </a:r>
            <a:r>
              <a:rPr lang="ru-RU" sz="2400" dirty="0" err="1" smtClean="0"/>
              <a:t>вняйтесь</a:t>
            </a:r>
            <a:r>
              <a:rPr lang="ru-RU" sz="2400" dirty="0"/>
              <a:t>, </a:t>
            </a:r>
            <a:r>
              <a:rPr lang="ru-RU" sz="2400" dirty="0" smtClean="0"/>
              <a:t>р…</a:t>
            </a:r>
            <a:r>
              <a:rPr lang="ru-RU" sz="2400" dirty="0" err="1" smtClean="0"/>
              <a:t>внина</a:t>
            </a:r>
            <a:r>
              <a:rPr lang="ru-RU" sz="2400" dirty="0"/>
              <a:t>, </a:t>
            </a:r>
            <a:r>
              <a:rPr lang="ru-RU" sz="2400" dirty="0" smtClean="0"/>
              <a:t>р…внять </a:t>
            </a:r>
            <a:r>
              <a:rPr lang="ru-RU" sz="2400" dirty="0"/>
              <a:t>грядки, </a:t>
            </a:r>
            <a:r>
              <a:rPr lang="ru-RU" sz="2400" dirty="0" err="1" smtClean="0"/>
              <a:t>ур</a:t>
            </a:r>
            <a:r>
              <a:rPr lang="ru-RU" sz="2400" dirty="0" smtClean="0"/>
              <a:t>…</a:t>
            </a:r>
            <a:r>
              <a:rPr lang="ru-RU" sz="2400" dirty="0" err="1" smtClean="0"/>
              <a:t>вень</a:t>
            </a:r>
            <a:r>
              <a:rPr lang="ru-RU" sz="2400" dirty="0"/>
              <a:t>, </a:t>
            </a:r>
            <a:r>
              <a:rPr lang="ru-RU" sz="2400" dirty="0" smtClean="0"/>
              <a:t>р…</a:t>
            </a:r>
            <a:r>
              <a:rPr lang="ru-RU" sz="2400" dirty="0" err="1" smtClean="0"/>
              <a:t>весник</a:t>
            </a:r>
            <a:r>
              <a:rPr lang="ru-RU" sz="2400" dirty="0"/>
              <a:t>, </a:t>
            </a:r>
            <a:r>
              <a:rPr lang="ru-RU" sz="2400" dirty="0" smtClean="0"/>
              <a:t>пор…</a:t>
            </a:r>
            <a:r>
              <a:rPr lang="ru-RU" sz="2400" dirty="0" err="1" smtClean="0"/>
              <a:t>вну</a:t>
            </a:r>
            <a:r>
              <a:rPr lang="ru-RU" sz="2400" dirty="0"/>
              <a:t>, </a:t>
            </a:r>
            <a:r>
              <a:rPr lang="ru-RU" sz="2400" dirty="0" err="1" smtClean="0"/>
              <a:t>подр</a:t>
            </a:r>
            <a:r>
              <a:rPr lang="ru-RU" sz="2400" dirty="0" smtClean="0"/>
              <a:t>…внять </a:t>
            </a:r>
            <a:r>
              <a:rPr lang="ru-RU" sz="2400" dirty="0"/>
              <a:t>волосы, </a:t>
            </a:r>
            <a:r>
              <a:rPr lang="ru-RU" sz="2400" dirty="0" err="1" smtClean="0"/>
              <a:t>ур</a:t>
            </a:r>
            <a:r>
              <a:rPr lang="ru-RU" sz="2400" dirty="0" smtClean="0"/>
              <a:t>…внять </a:t>
            </a:r>
            <a:r>
              <a:rPr lang="ru-RU" sz="2400" dirty="0"/>
              <a:t>условия, </a:t>
            </a:r>
            <a:r>
              <a:rPr lang="ru-RU" sz="2400" dirty="0" smtClean="0"/>
              <a:t>ср…</a:t>
            </a:r>
            <a:r>
              <a:rPr lang="ru-RU" sz="2400" dirty="0" err="1" smtClean="0"/>
              <a:t>внение</a:t>
            </a:r>
            <a:r>
              <a:rPr lang="ru-RU" sz="2400" dirty="0" smtClean="0"/>
              <a:t>, р…</a:t>
            </a:r>
            <a:r>
              <a:rPr lang="ru-RU" sz="2400" dirty="0" err="1" smtClean="0"/>
              <a:t>внодушный</a:t>
            </a:r>
            <a:r>
              <a:rPr lang="ru-RU" sz="2400" dirty="0" smtClean="0"/>
              <a:t>,  </a:t>
            </a:r>
            <a:r>
              <a:rPr lang="ru-RU" sz="2400" dirty="0" err="1" smtClean="0"/>
              <a:t>подр</a:t>
            </a:r>
            <a:r>
              <a:rPr lang="ru-RU" sz="2400" dirty="0" smtClean="0"/>
              <a:t>…внять кусты.</a:t>
            </a:r>
          </a:p>
          <a:p>
            <a:r>
              <a:rPr lang="ru-RU" altLang="ru-RU" sz="2400" b="1" dirty="0"/>
              <a:t>Упражнение </a:t>
            </a:r>
            <a:r>
              <a:rPr lang="ru-RU" altLang="ru-RU" sz="2400" b="1" dirty="0" smtClean="0"/>
              <a:t>4.</a:t>
            </a:r>
            <a:endParaRPr lang="ru-RU" altLang="ru-RU" sz="2400" b="1" dirty="0"/>
          </a:p>
          <a:p>
            <a:r>
              <a:rPr lang="ru-RU" sz="2400" dirty="0" smtClean="0"/>
              <a:t>К…</a:t>
            </a:r>
            <a:r>
              <a:rPr lang="ru-RU" sz="2400" dirty="0" err="1" smtClean="0"/>
              <a:t>сательная</a:t>
            </a:r>
            <a:r>
              <a:rPr lang="ru-RU" sz="2400" dirty="0"/>
              <a:t>, </a:t>
            </a:r>
            <a:r>
              <a:rPr lang="ru-RU" sz="2400" dirty="0" err="1" smtClean="0"/>
              <a:t>прик</a:t>
            </a:r>
            <a:r>
              <a:rPr lang="ru-RU" sz="2400" dirty="0" smtClean="0"/>
              <a:t>…</a:t>
            </a:r>
            <a:r>
              <a:rPr lang="ru-RU" sz="2400" dirty="0" err="1" smtClean="0"/>
              <a:t>снуться</a:t>
            </a:r>
            <a:r>
              <a:rPr lang="ru-RU" sz="2400" dirty="0"/>
              <a:t>, </a:t>
            </a:r>
            <a:r>
              <a:rPr lang="ru-RU" sz="2400" dirty="0" err="1" smtClean="0"/>
              <a:t>прик</a:t>
            </a:r>
            <a:r>
              <a:rPr lang="ru-RU" sz="2400" dirty="0" smtClean="0"/>
              <a:t>…</a:t>
            </a:r>
            <a:r>
              <a:rPr lang="ru-RU" sz="2400" dirty="0" err="1" smtClean="0"/>
              <a:t>сновение</a:t>
            </a:r>
            <a:r>
              <a:rPr lang="ru-RU" sz="2400" dirty="0"/>
              <a:t>, </a:t>
            </a:r>
            <a:r>
              <a:rPr lang="ru-RU" sz="2400" dirty="0" err="1" smtClean="0"/>
              <a:t>соприк</a:t>
            </a:r>
            <a:r>
              <a:rPr lang="ru-RU" sz="2400" dirty="0" smtClean="0"/>
              <a:t>…</a:t>
            </a:r>
            <a:r>
              <a:rPr lang="ru-RU" sz="2400" dirty="0" err="1" smtClean="0"/>
              <a:t>сновение</a:t>
            </a:r>
            <a:r>
              <a:rPr lang="ru-RU" sz="2400" dirty="0" smtClean="0"/>
              <a:t>, к…</a:t>
            </a:r>
            <a:r>
              <a:rPr lang="ru-RU" sz="2400" dirty="0" err="1" smtClean="0"/>
              <a:t>снуться</a:t>
            </a:r>
            <a:r>
              <a:rPr lang="ru-RU" sz="2400" dirty="0"/>
              <a:t>, </a:t>
            </a:r>
            <a:r>
              <a:rPr lang="ru-RU" sz="2400" dirty="0" smtClean="0"/>
              <a:t>к…</a:t>
            </a:r>
            <a:r>
              <a:rPr lang="ru-RU" sz="2400" dirty="0" err="1" smtClean="0"/>
              <a:t>сается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373479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476672"/>
            <a:ext cx="813690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err="1"/>
              <a:t>Соб_ру</a:t>
            </a:r>
            <a:r>
              <a:rPr lang="ru-RU" sz="2400" dirty="0"/>
              <a:t> </a:t>
            </a:r>
            <a:r>
              <a:rPr lang="ru-RU" sz="2400" dirty="0" err="1"/>
              <a:t>ко_екцию</a:t>
            </a:r>
            <a:r>
              <a:rPr lang="ru-RU" sz="2400" dirty="0"/>
              <a:t>, </a:t>
            </a:r>
            <a:r>
              <a:rPr lang="ru-RU" sz="2400" dirty="0" err="1"/>
              <a:t>сп_шу</a:t>
            </a:r>
            <a:r>
              <a:rPr lang="ru-RU" sz="2400" dirty="0"/>
              <a:t> на работу, </a:t>
            </a:r>
            <a:r>
              <a:rPr lang="ru-RU" sz="2400" dirty="0" err="1"/>
              <a:t>зап</a:t>
            </a:r>
            <a:r>
              <a:rPr lang="ru-RU" sz="2400" dirty="0"/>
              <a:t>_-</a:t>
            </a:r>
            <a:r>
              <a:rPr lang="ru-RU" sz="2400" dirty="0" err="1"/>
              <a:t>вать</a:t>
            </a:r>
            <a:r>
              <a:rPr lang="ru-RU" sz="2400" dirty="0"/>
              <a:t> водой, </a:t>
            </a:r>
            <a:r>
              <a:rPr lang="ru-RU" sz="2400" dirty="0" err="1"/>
              <a:t>пост_лить</a:t>
            </a:r>
            <a:r>
              <a:rPr lang="ru-RU" sz="2400" dirty="0"/>
              <a:t> простыню, </a:t>
            </a:r>
            <a:r>
              <a:rPr lang="ru-RU" sz="2400" dirty="0" err="1"/>
              <a:t>раст_реть</a:t>
            </a:r>
            <a:r>
              <a:rPr lang="ru-RU" sz="2400" dirty="0"/>
              <a:t> в </a:t>
            </a:r>
            <a:r>
              <a:rPr lang="ru-RU" sz="2400" dirty="0" err="1"/>
              <a:t>порош_к</a:t>
            </a:r>
            <a:r>
              <a:rPr lang="ru-RU" sz="2400" dirty="0"/>
              <a:t>, </a:t>
            </a:r>
            <a:r>
              <a:rPr lang="ru-RU" sz="2400" dirty="0" err="1"/>
              <a:t>бл_стеть</a:t>
            </a:r>
            <a:r>
              <a:rPr lang="ru-RU" sz="2400" dirty="0"/>
              <a:t> на </a:t>
            </a:r>
            <a:r>
              <a:rPr lang="ru-RU" sz="2400" dirty="0" err="1"/>
              <a:t>со_нце</a:t>
            </a:r>
            <a:r>
              <a:rPr lang="ru-RU" sz="2400" dirty="0"/>
              <a:t>, </a:t>
            </a:r>
            <a:r>
              <a:rPr lang="ru-RU" sz="2400" dirty="0" err="1"/>
              <a:t>выб_раю</a:t>
            </a:r>
            <a:r>
              <a:rPr lang="ru-RU" sz="2400" dirty="0"/>
              <a:t> </a:t>
            </a:r>
            <a:r>
              <a:rPr lang="ru-RU" sz="2400" dirty="0" err="1"/>
              <a:t>ка_ету</a:t>
            </a:r>
            <a:r>
              <a:rPr lang="ru-RU" sz="2400" dirty="0"/>
              <a:t>, </a:t>
            </a:r>
            <a:r>
              <a:rPr lang="ru-RU" sz="2400" dirty="0" err="1"/>
              <a:t>выт_реть</a:t>
            </a:r>
            <a:r>
              <a:rPr lang="ru-RU" sz="2400" dirty="0"/>
              <a:t> </a:t>
            </a:r>
            <a:r>
              <a:rPr lang="ru-RU" sz="2400" dirty="0" err="1"/>
              <a:t>п_тно</a:t>
            </a:r>
            <a:r>
              <a:rPr lang="ru-RU" sz="2400" dirty="0"/>
              <a:t>, </a:t>
            </a:r>
            <a:r>
              <a:rPr lang="ru-RU" sz="2400" dirty="0" err="1"/>
              <a:t>изб_рательная</a:t>
            </a:r>
            <a:r>
              <a:rPr lang="ru-RU" sz="2400" dirty="0"/>
              <a:t> </a:t>
            </a:r>
            <a:r>
              <a:rPr lang="ru-RU" sz="2400" dirty="0" err="1"/>
              <a:t>к_мпания</a:t>
            </a:r>
            <a:r>
              <a:rPr lang="ru-RU" sz="2400" dirty="0"/>
              <a:t>, </a:t>
            </a:r>
            <a:r>
              <a:rPr lang="ru-RU" sz="2400" dirty="0" err="1"/>
              <a:t>бл_стящий</a:t>
            </a:r>
            <a:r>
              <a:rPr lang="ru-RU" sz="2400" dirty="0"/>
              <a:t> ответ, </a:t>
            </a:r>
            <a:r>
              <a:rPr lang="ru-RU" sz="2400" dirty="0" err="1"/>
              <a:t>ум_рать</a:t>
            </a:r>
            <a:r>
              <a:rPr lang="ru-RU" sz="2400" dirty="0"/>
              <a:t> от </a:t>
            </a:r>
            <a:r>
              <a:rPr lang="ru-RU" sz="2400" dirty="0" err="1"/>
              <a:t>нет_рпения</a:t>
            </a:r>
            <a:r>
              <a:rPr lang="ru-RU" sz="2400" dirty="0"/>
              <a:t>, </a:t>
            </a:r>
            <a:r>
              <a:rPr lang="ru-RU" sz="2400" dirty="0" err="1"/>
              <a:t>прим_рять</a:t>
            </a:r>
            <a:r>
              <a:rPr lang="ru-RU" sz="2400" dirty="0"/>
              <a:t> </a:t>
            </a:r>
            <a:r>
              <a:rPr lang="ru-RU" sz="2400" dirty="0" err="1"/>
              <a:t>к_стюм</a:t>
            </a:r>
            <a:r>
              <a:rPr lang="ru-RU" sz="2400" dirty="0"/>
              <a:t>, </a:t>
            </a:r>
            <a:r>
              <a:rPr lang="ru-RU" sz="2400" dirty="0" err="1"/>
              <a:t>прим_рить</a:t>
            </a:r>
            <a:r>
              <a:rPr lang="ru-RU" sz="2400" dirty="0"/>
              <a:t> поссорившихся друзей, </a:t>
            </a:r>
            <a:r>
              <a:rPr lang="ru-RU" sz="2400" dirty="0" err="1"/>
              <a:t>соб_ратель</a:t>
            </a:r>
            <a:r>
              <a:rPr lang="ru-RU" sz="2400" dirty="0"/>
              <a:t> марок, </a:t>
            </a:r>
            <a:r>
              <a:rPr lang="ru-RU" sz="2400" dirty="0" err="1"/>
              <a:t>зап_вать</a:t>
            </a:r>
            <a:r>
              <a:rPr lang="ru-RU" sz="2400" dirty="0"/>
              <a:t> песню, </a:t>
            </a:r>
            <a:r>
              <a:rPr lang="ru-RU" sz="2400" dirty="0" err="1"/>
              <a:t>сп_шу</a:t>
            </a:r>
            <a:r>
              <a:rPr lang="ru-RU" sz="2400" dirty="0"/>
              <a:t> задачу, </a:t>
            </a:r>
            <a:r>
              <a:rPr lang="ru-RU" sz="2400" dirty="0" err="1"/>
              <a:t>ч_стота</a:t>
            </a:r>
            <a:r>
              <a:rPr lang="ru-RU" sz="2400" dirty="0"/>
              <a:t> пульса, </a:t>
            </a:r>
            <a:r>
              <a:rPr lang="ru-RU" sz="2400" dirty="0" err="1"/>
              <a:t>ч_стота</a:t>
            </a:r>
            <a:r>
              <a:rPr lang="ru-RU" sz="2400" dirty="0"/>
              <a:t> комнаты, </a:t>
            </a:r>
            <a:r>
              <a:rPr lang="ru-RU" sz="2400" dirty="0" err="1"/>
              <a:t>посв_тить</a:t>
            </a:r>
            <a:r>
              <a:rPr lang="ru-RU" sz="2400" dirty="0"/>
              <a:t> фонарем, </a:t>
            </a:r>
            <a:r>
              <a:rPr lang="ru-RU" sz="2400" dirty="0" err="1"/>
              <a:t>посв_тить</a:t>
            </a:r>
            <a:r>
              <a:rPr lang="ru-RU" sz="2400" dirty="0"/>
              <a:t> стихи маме, </a:t>
            </a:r>
            <a:r>
              <a:rPr lang="ru-RU" sz="2400" dirty="0" err="1"/>
              <a:t>разв_вать</a:t>
            </a:r>
            <a:r>
              <a:rPr lang="ru-RU" sz="2400" dirty="0"/>
              <a:t> память, </a:t>
            </a:r>
            <a:r>
              <a:rPr lang="ru-RU" sz="2400" dirty="0" err="1"/>
              <a:t>разв_ваться</a:t>
            </a:r>
            <a:r>
              <a:rPr lang="ru-RU" sz="2400" dirty="0"/>
              <a:t> на ветру, быть </a:t>
            </a:r>
            <a:r>
              <a:rPr lang="ru-RU" sz="2400" dirty="0" err="1"/>
              <a:t>ст_рожилом</a:t>
            </a:r>
            <a:r>
              <a:rPr lang="ru-RU" sz="2400" dirty="0"/>
              <a:t>, </a:t>
            </a:r>
            <a:r>
              <a:rPr lang="ru-RU" sz="2400" dirty="0" err="1"/>
              <a:t>ст_рожить</a:t>
            </a:r>
            <a:r>
              <a:rPr lang="ru-RU" sz="2400" dirty="0"/>
              <a:t> дачу, </a:t>
            </a:r>
            <a:r>
              <a:rPr lang="ru-RU" sz="2400" dirty="0" err="1"/>
              <a:t>ув_дал</a:t>
            </a:r>
            <a:r>
              <a:rPr lang="ru-RU" sz="2400" dirty="0"/>
              <a:t> Петю, </a:t>
            </a:r>
            <a:r>
              <a:rPr lang="ru-RU" sz="2400" dirty="0" err="1"/>
              <a:t>ув_дал</a:t>
            </a:r>
            <a:r>
              <a:rPr lang="ru-RU" sz="2400" dirty="0"/>
              <a:t> цветок, </a:t>
            </a:r>
            <a:r>
              <a:rPr lang="ru-RU" sz="2400" dirty="0" err="1"/>
              <a:t>ст_ранные</a:t>
            </a:r>
            <a:r>
              <a:rPr lang="ru-RU" sz="2400" dirty="0"/>
              <a:t> </a:t>
            </a:r>
            <a:r>
              <a:rPr lang="ru-RU" sz="2400" dirty="0" err="1"/>
              <a:t>дж_нсы</a:t>
            </a:r>
            <a:r>
              <a:rPr lang="ru-RU" sz="2400" dirty="0"/>
              <a:t>, </a:t>
            </a:r>
            <a:r>
              <a:rPr lang="ru-RU" sz="2400" dirty="0" err="1" smtClean="0"/>
              <a:t>зап_реть</a:t>
            </a:r>
            <a:r>
              <a:rPr lang="ru-RU" sz="2400" dirty="0" smtClean="0"/>
              <a:t> </a:t>
            </a:r>
            <a:r>
              <a:rPr lang="ru-RU" sz="2400" dirty="0"/>
              <a:t>в </a:t>
            </a:r>
            <a:r>
              <a:rPr lang="ru-RU" sz="2400" dirty="0" err="1"/>
              <a:t>кл_довке</a:t>
            </a:r>
            <a:r>
              <a:rPr lang="ru-RU" sz="2400" dirty="0"/>
              <a:t>, </a:t>
            </a:r>
            <a:r>
              <a:rPr lang="ru-RU" sz="2400" dirty="0" err="1"/>
              <a:t>зап_вать</a:t>
            </a:r>
            <a:r>
              <a:rPr lang="ru-RU" sz="2400" dirty="0"/>
              <a:t> </a:t>
            </a:r>
            <a:r>
              <a:rPr lang="ru-RU" sz="2400" dirty="0" err="1"/>
              <a:t>л_карство</a:t>
            </a:r>
            <a:r>
              <a:rPr lang="ru-RU" sz="2400" dirty="0"/>
              <a:t>, </a:t>
            </a:r>
            <a:r>
              <a:rPr lang="ru-RU" sz="2400" dirty="0" err="1"/>
              <a:t>зап_рать</a:t>
            </a:r>
            <a:r>
              <a:rPr lang="ru-RU" sz="2400" dirty="0"/>
              <a:t> на ключ, </a:t>
            </a:r>
            <a:r>
              <a:rPr lang="ru-RU" sz="2400" dirty="0" err="1"/>
              <a:t>зам_реть</a:t>
            </a:r>
            <a:r>
              <a:rPr lang="ru-RU" sz="2400" dirty="0"/>
              <a:t> от ужаса, </a:t>
            </a:r>
            <a:r>
              <a:rPr lang="ru-RU" sz="2400" dirty="0" err="1"/>
              <a:t>соб_рать</a:t>
            </a:r>
            <a:r>
              <a:rPr lang="ru-RU" sz="2400" dirty="0"/>
              <a:t> грибы, </a:t>
            </a:r>
            <a:r>
              <a:rPr lang="ru-RU" sz="2400" dirty="0" err="1"/>
              <a:t>бл_снуть</a:t>
            </a:r>
            <a:r>
              <a:rPr lang="ru-RU" sz="2400" dirty="0"/>
              <a:t> умом, </a:t>
            </a:r>
            <a:r>
              <a:rPr lang="ru-RU" sz="2400" dirty="0" err="1"/>
              <a:t>мета_ическая</a:t>
            </a:r>
            <a:r>
              <a:rPr lang="ru-RU" sz="2400" dirty="0"/>
              <a:t> </a:t>
            </a:r>
            <a:r>
              <a:rPr lang="ru-RU" sz="2400" dirty="0" err="1"/>
              <a:t>заж_галка</a:t>
            </a:r>
            <a:r>
              <a:rPr lang="ru-RU" sz="2400" dirty="0"/>
              <a:t>, </a:t>
            </a:r>
            <a:r>
              <a:rPr lang="ru-RU" sz="2400" dirty="0" err="1"/>
              <a:t>ож_г</a:t>
            </a:r>
            <a:r>
              <a:rPr lang="ru-RU" sz="2400" dirty="0"/>
              <a:t> руку, </a:t>
            </a:r>
            <a:r>
              <a:rPr lang="ru-RU" sz="2400" dirty="0" err="1"/>
              <a:t>расст_лать</a:t>
            </a:r>
            <a:r>
              <a:rPr lang="ru-RU" sz="2400" dirty="0"/>
              <a:t> постель, </a:t>
            </a:r>
            <a:r>
              <a:rPr lang="ru-RU" sz="2400" dirty="0" err="1"/>
              <a:t>ож_г</a:t>
            </a:r>
            <a:r>
              <a:rPr lang="ru-RU" sz="2400" dirty="0"/>
              <a:t> руки, </a:t>
            </a:r>
            <a:r>
              <a:rPr lang="ru-RU" sz="2400" dirty="0" err="1"/>
              <a:t>ст_лить</a:t>
            </a:r>
            <a:r>
              <a:rPr lang="ru-RU" sz="2400" dirty="0"/>
              <a:t> </a:t>
            </a:r>
            <a:r>
              <a:rPr lang="ru-RU" sz="2400" dirty="0" err="1"/>
              <a:t>ц_новку</a:t>
            </a:r>
            <a:r>
              <a:rPr lang="ru-RU" sz="2400" dirty="0"/>
              <a:t>, </a:t>
            </a:r>
            <a:r>
              <a:rPr lang="ru-RU" sz="2400" dirty="0" err="1"/>
              <a:t>выт_райте</a:t>
            </a:r>
            <a:r>
              <a:rPr lang="ru-RU" sz="2400" dirty="0"/>
              <a:t> ноги, </a:t>
            </a:r>
            <a:r>
              <a:rPr lang="ru-RU" sz="2400" dirty="0" err="1"/>
              <a:t>поп_рчить</a:t>
            </a:r>
            <a:r>
              <a:rPr lang="ru-RU" sz="2400" dirty="0"/>
              <a:t> суп, </a:t>
            </a:r>
            <a:r>
              <a:rPr lang="ru-RU" sz="2400" dirty="0" err="1"/>
              <a:t>п_ровать</a:t>
            </a:r>
            <a:r>
              <a:rPr lang="ru-RU" sz="2400" dirty="0"/>
              <a:t> на свежем воздухе, </a:t>
            </a:r>
            <a:r>
              <a:rPr lang="ru-RU" sz="2400" dirty="0" err="1"/>
              <a:t>вып_рает</a:t>
            </a:r>
            <a:r>
              <a:rPr lang="ru-RU" sz="2400" dirty="0"/>
              <a:t> лопатка, какая-то </a:t>
            </a:r>
            <a:r>
              <a:rPr lang="ru-RU" sz="2400" dirty="0" err="1"/>
              <a:t>неразб_риха</a:t>
            </a:r>
            <a:r>
              <a:rPr lang="ru-RU" sz="2400" dirty="0"/>
              <a:t>, </a:t>
            </a:r>
            <a:r>
              <a:rPr lang="ru-RU" sz="2400" dirty="0" err="1"/>
              <a:t>скр_петь</a:t>
            </a:r>
            <a:r>
              <a:rPr lang="ru-RU" sz="2400" dirty="0"/>
              <a:t> зубами, </a:t>
            </a:r>
            <a:r>
              <a:rPr lang="ru-RU" sz="2400" dirty="0" err="1"/>
              <a:t>скр_пить</a:t>
            </a:r>
            <a:r>
              <a:rPr lang="ru-RU" sz="2400" dirty="0"/>
              <a:t> подписью, </a:t>
            </a:r>
            <a:r>
              <a:rPr lang="ru-RU" sz="2400" dirty="0" err="1"/>
              <a:t>выж_чь</a:t>
            </a:r>
            <a:r>
              <a:rPr lang="ru-RU" sz="2400" dirty="0"/>
              <a:t> знак, </a:t>
            </a:r>
            <a:r>
              <a:rPr lang="ru-RU" sz="2400" dirty="0" err="1"/>
              <a:t>выж_гание</a:t>
            </a:r>
            <a:r>
              <a:rPr lang="ru-RU" sz="2400" dirty="0"/>
              <a:t> по дереву.</a:t>
            </a:r>
          </a:p>
        </p:txBody>
      </p:sp>
    </p:spTree>
    <p:extLst>
      <p:ext uri="{BB962C8B-B14F-4D97-AF65-F5344CB8AC3E}">
        <p14:creationId xmlns:p14="http://schemas.microsoft.com/office/powerpoint/2010/main" val="703206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60649"/>
            <a:ext cx="7992888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ru-RU" altLang="ru-RU" sz="2800" b="1" i="1" dirty="0">
                <a:latin typeface="Arial" panose="020B0604020202020204" pitchFamily="34" charset="0"/>
              </a:rPr>
              <a:t>Объясните правописание корней.</a:t>
            </a:r>
          </a:p>
          <a:p>
            <a:pPr algn="ctr">
              <a:spcBef>
                <a:spcPct val="0"/>
              </a:spcBef>
            </a:pPr>
            <a:r>
              <a:rPr lang="ru-RU" altLang="ru-RU" sz="2800" dirty="0" err="1"/>
              <a:t>Скл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ниться</a:t>
            </a:r>
            <a:r>
              <a:rPr lang="ru-RU" altLang="ru-RU" sz="2800" dirty="0"/>
              <a:t> над ручьём, </a:t>
            </a:r>
            <a:r>
              <a:rPr lang="ru-RU" altLang="ru-RU" sz="2800" dirty="0" err="1"/>
              <a:t>скл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няться</a:t>
            </a:r>
            <a:r>
              <a:rPr lang="ru-RU" altLang="ru-RU" sz="2800" dirty="0"/>
              <a:t> над водой, </a:t>
            </a:r>
            <a:r>
              <a:rPr lang="ru-RU" altLang="ru-RU" sz="2800" dirty="0" err="1"/>
              <a:t>накл..нить</a:t>
            </a:r>
            <a:r>
              <a:rPr lang="ru-RU" altLang="ru-RU" sz="2800" dirty="0"/>
              <a:t> голову, </a:t>
            </a:r>
            <a:r>
              <a:rPr lang="ru-RU" altLang="ru-RU" sz="2800" dirty="0" err="1"/>
              <a:t>накл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няться</a:t>
            </a:r>
            <a:r>
              <a:rPr lang="ru-RU" altLang="ru-RU" sz="2800" dirty="0"/>
              <a:t> над чертежом, </a:t>
            </a:r>
            <a:r>
              <a:rPr lang="ru-RU" altLang="ru-RU" sz="2800" dirty="0" err="1"/>
              <a:t>прекл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няться</a:t>
            </a:r>
            <a:r>
              <a:rPr lang="ru-RU" altLang="ru-RU" sz="2800" dirty="0"/>
              <a:t> перед кем-нибудь, </a:t>
            </a:r>
            <a:r>
              <a:rPr lang="ru-RU" altLang="ru-RU" sz="2800" dirty="0" err="1"/>
              <a:t>прекл</a:t>
            </a:r>
            <a:r>
              <a:rPr lang="ru-RU" altLang="ru-RU" sz="2800" dirty="0"/>
              <a:t>..нить колена, </a:t>
            </a:r>
            <a:r>
              <a:rPr lang="ru-RU" altLang="ru-RU" sz="2800" dirty="0" err="1"/>
              <a:t>откл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нение</a:t>
            </a:r>
            <a:r>
              <a:rPr lang="ru-RU" altLang="ru-RU" sz="2800" dirty="0"/>
              <a:t> в сторону; </a:t>
            </a:r>
            <a:r>
              <a:rPr lang="ru-RU" altLang="ru-RU" sz="2800" dirty="0" err="1"/>
              <a:t>затв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рить</a:t>
            </a:r>
            <a:r>
              <a:rPr lang="ru-RU" altLang="ru-RU" sz="2800" dirty="0"/>
              <a:t> калитку, </a:t>
            </a:r>
            <a:r>
              <a:rPr lang="ru-RU" altLang="ru-RU" sz="2800" dirty="0" err="1"/>
              <a:t>затв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рять</a:t>
            </a:r>
            <a:r>
              <a:rPr lang="ru-RU" altLang="ru-RU" sz="2800" dirty="0"/>
              <a:t> дверь, чудесное </a:t>
            </a:r>
            <a:r>
              <a:rPr lang="ru-RU" altLang="ru-RU" sz="2800" dirty="0" err="1"/>
              <a:t>тв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рение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раств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рить</a:t>
            </a:r>
            <a:r>
              <a:rPr lang="ru-RU" altLang="ru-RU" sz="2800" dirty="0"/>
              <a:t> окно, </a:t>
            </a:r>
            <a:r>
              <a:rPr lang="ru-RU" altLang="ru-RU" sz="2800" dirty="0" err="1"/>
              <a:t>раств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рять</a:t>
            </a:r>
            <a:r>
              <a:rPr lang="ru-RU" altLang="ru-RU" sz="2800" dirty="0"/>
              <a:t> ворота, </a:t>
            </a:r>
            <a:r>
              <a:rPr lang="ru-RU" altLang="ru-RU" sz="2800" dirty="0" err="1"/>
              <a:t>нераств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римые</a:t>
            </a:r>
            <a:r>
              <a:rPr lang="ru-RU" altLang="ru-RU" sz="2800" dirty="0"/>
              <a:t> вещества, </a:t>
            </a:r>
            <a:r>
              <a:rPr lang="ru-RU" altLang="ru-RU" sz="2800" dirty="0" err="1"/>
              <a:t>раств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ритель</a:t>
            </a:r>
            <a:r>
              <a:rPr lang="ru-RU" altLang="ru-RU" sz="2800" dirty="0"/>
              <a:t> металлов, домашняя </a:t>
            </a:r>
            <a:r>
              <a:rPr lang="ru-RU" altLang="ru-RU" sz="2800" dirty="0" err="1"/>
              <a:t>утв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рь</a:t>
            </a:r>
            <a:r>
              <a:rPr lang="ru-RU" altLang="ru-RU" sz="2800" dirty="0"/>
              <a:t>; хорошо </a:t>
            </a:r>
            <a:r>
              <a:rPr lang="ru-RU" altLang="ru-RU" sz="2800" dirty="0" err="1"/>
              <a:t>заг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реть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заг</a:t>
            </a:r>
            <a:r>
              <a:rPr lang="ru-RU" altLang="ru-RU" sz="2800" dirty="0"/>
              <a:t>..рать на берегу моря, медленно </a:t>
            </a:r>
            <a:r>
              <a:rPr lang="ru-RU" altLang="ru-RU" sz="2800" dirty="0" err="1"/>
              <a:t>сг</a:t>
            </a:r>
            <a:r>
              <a:rPr lang="ru-RU" altLang="ru-RU" sz="2800" dirty="0"/>
              <a:t>..рать, </a:t>
            </a:r>
            <a:r>
              <a:rPr lang="ru-RU" altLang="ru-RU" sz="2800" dirty="0" err="1"/>
              <a:t>сг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реть</a:t>
            </a:r>
            <a:r>
              <a:rPr lang="ru-RU" altLang="ru-RU" sz="2800" dirty="0"/>
              <a:t> дотла, двигатель внутреннего </a:t>
            </a:r>
            <a:r>
              <a:rPr lang="ru-RU" altLang="ru-RU" sz="2800" dirty="0" err="1"/>
              <a:t>сг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рания</a:t>
            </a:r>
            <a:r>
              <a:rPr lang="ru-RU" altLang="ru-RU" sz="2800" dirty="0"/>
              <a:t>, </a:t>
            </a:r>
            <a:r>
              <a:rPr lang="ru-RU" altLang="ru-RU" sz="2800" dirty="0" err="1"/>
              <a:t>заг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релый</a:t>
            </a:r>
            <a:r>
              <a:rPr lang="ru-RU" altLang="ru-RU" sz="2800" dirty="0"/>
              <a:t> юноша, дог..</a:t>
            </a:r>
            <a:r>
              <a:rPr lang="ru-RU" altLang="ru-RU" sz="2800" dirty="0" err="1"/>
              <a:t>равший</a:t>
            </a:r>
            <a:r>
              <a:rPr lang="ru-RU" altLang="ru-RU" sz="2800" dirty="0"/>
              <a:t> костёр; </a:t>
            </a:r>
            <a:r>
              <a:rPr lang="ru-RU" altLang="ru-RU" sz="2800" dirty="0" err="1"/>
              <a:t>оз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рять</a:t>
            </a:r>
            <a:r>
              <a:rPr lang="ru-RU" altLang="ru-RU" sz="2800" dirty="0"/>
              <a:t> пламенем, </a:t>
            </a:r>
            <a:r>
              <a:rPr lang="ru-RU" altLang="ru-RU" sz="2800" dirty="0" err="1"/>
              <a:t>оз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рить</a:t>
            </a:r>
            <a:r>
              <a:rPr lang="ru-RU" altLang="ru-RU" sz="2800" dirty="0"/>
              <a:t> солнцем, </a:t>
            </a:r>
            <a:r>
              <a:rPr lang="ru-RU" altLang="ru-RU" sz="2800" dirty="0" err="1"/>
              <a:t>оз</a:t>
            </a:r>
            <a:r>
              <a:rPr lang="ru-RU" altLang="ru-RU" sz="2800" dirty="0"/>
              <a:t>..</a:t>
            </a:r>
            <a:r>
              <a:rPr lang="ru-RU" altLang="ru-RU" sz="2800" dirty="0" err="1"/>
              <a:t>рённый</a:t>
            </a:r>
            <a:r>
              <a:rPr lang="ru-RU" altLang="ru-RU" sz="2800" dirty="0"/>
              <a:t> луной, яркие з..</a:t>
            </a:r>
            <a:r>
              <a:rPr lang="ru-RU" altLang="ru-RU" sz="2800" dirty="0" err="1"/>
              <a:t>рницы</a:t>
            </a:r>
            <a:r>
              <a:rPr lang="ru-RU" altLang="ru-RU" sz="2800" dirty="0"/>
              <a:t>, утренняя з..</a:t>
            </a:r>
            <a:r>
              <a:rPr lang="ru-RU" altLang="ru-RU" sz="2800" dirty="0" err="1"/>
              <a:t>ря</a:t>
            </a:r>
            <a:r>
              <a:rPr lang="ru-RU" altLang="ru-RU" sz="2800" dirty="0"/>
              <a:t>.</a:t>
            </a:r>
            <a:endParaRPr lang="ru-RU" altLang="ru-RU" sz="2800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3744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04664"/>
            <a:ext cx="6696744" cy="45365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9552" y="4941168"/>
            <a:ext cx="80648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Мнемоническое </a:t>
            </a:r>
            <a:r>
              <a:rPr lang="ru-RU" sz="2800" b="1" dirty="0"/>
              <a:t>правило ослика </a:t>
            </a:r>
            <a:r>
              <a:rPr lang="ru-RU" sz="2800" b="1" dirty="0" err="1"/>
              <a:t>Иа</a:t>
            </a:r>
            <a:r>
              <a:rPr lang="ru-RU" sz="2800" b="1" dirty="0"/>
              <a:t>.</a:t>
            </a:r>
            <a:r>
              <a:rPr lang="ru-RU" sz="2800" dirty="0"/>
              <a:t> </a:t>
            </a:r>
            <a:endParaRPr lang="ru-RU" sz="2800" dirty="0" smtClean="0"/>
          </a:p>
          <a:p>
            <a:pPr algn="ctr"/>
            <a:r>
              <a:rPr lang="ru-RU" sz="2800" dirty="0" smtClean="0"/>
              <a:t>Оно </a:t>
            </a:r>
            <a:r>
              <a:rPr lang="ru-RU" sz="2800" dirty="0"/>
              <a:t>звучит так: пиши, как кричит ослик: «И-а!», </a:t>
            </a:r>
            <a:endParaRPr lang="ru-RU" sz="2800" dirty="0" smtClean="0"/>
          </a:p>
          <a:p>
            <a:pPr algn="ctr"/>
            <a:r>
              <a:rPr lang="ru-RU" sz="2800" dirty="0" smtClean="0"/>
              <a:t>то </a:t>
            </a:r>
            <a:r>
              <a:rPr lang="ru-RU" sz="2800" dirty="0"/>
              <a:t>есть пиши в корне И, если за корнем стоит А.</a:t>
            </a:r>
          </a:p>
        </p:txBody>
      </p:sp>
    </p:spTree>
    <p:extLst>
      <p:ext uri="{BB962C8B-B14F-4D97-AF65-F5344CB8AC3E}">
        <p14:creationId xmlns:p14="http://schemas.microsoft.com/office/powerpoint/2010/main" val="32416768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494</TotalTime>
  <Words>1579</Words>
  <Application>Microsoft Office PowerPoint</Application>
  <PresentationFormat>Экран (4:3)</PresentationFormat>
  <Paragraphs>326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4" baseType="lpstr">
      <vt:lpstr>Arial</vt:lpstr>
      <vt:lpstr>Calibri</vt:lpstr>
      <vt:lpstr>Corbel</vt:lpstr>
      <vt:lpstr>Times New Roman</vt:lpstr>
      <vt:lpstr>Wingdings</vt:lpstr>
      <vt:lpstr>Wingdings 2</vt:lpstr>
      <vt:lpstr>Wingdings 3</vt:lpstr>
      <vt:lpstr>Модульная</vt:lpstr>
      <vt:lpstr>БЕЗУДАРНЫЕ ГЛАСНЫЕ  В КОРНЕ СЛОВА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Пользователь</cp:lastModifiedBy>
  <cp:revision>33</cp:revision>
  <dcterms:created xsi:type="dcterms:W3CDTF">2021-03-13T09:31:17Z</dcterms:created>
  <dcterms:modified xsi:type="dcterms:W3CDTF">2025-04-01T14:24:01Z</dcterms:modified>
</cp:coreProperties>
</file>