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5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Правила постановки ударений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163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5581" y="618979"/>
            <a:ext cx="91580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«Тридцать </a:t>
            </a:r>
            <a:r>
              <a:rPr lang="ru-RU" sz="4000" b="1" dirty="0" err="1" smtClean="0">
                <a:solidFill>
                  <a:srgbClr val="FF0000"/>
                </a:solidFill>
              </a:rPr>
              <a:t>прОцентов</a:t>
            </a:r>
            <a:r>
              <a:rPr lang="ru-RU" sz="4000" b="1" dirty="0" smtClean="0">
                <a:solidFill>
                  <a:srgbClr val="FF0000"/>
                </a:solidFill>
              </a:rPr>
              <a:t> наших </a:t>
            </a:r>
            <a:r>
              <a:rPr lang="ru-RU" sz="4000" b="1" dirty="0" err="1" smtClean="0">
                <a:solidFill>
                  <a:srgbClr val="FF0000"/>
                </a:solidFill>
              </a:rPr>
              <a:t>дОцентов</a:t>
            </a:r>
            <a:r>
              <a:rPr lang="ru-RU" sz="4000" b="1" dirty="0" smtClean="0">
                <a:solidFill>
                  <a:srgbClr val="FF0000"/>
                </a:solidFill>
              </a:rPr>
              <a:t> носят </a:t>
            </a:r>
            <a:r>
              <a:rPr lang="ru-RU" sz="4000" b="1" dirty="0" err="1" smtClean="0">
                <a:solidFill>
                  <a:srgbClr val="FF0000"/>
                </a:solidFill>
              </a:rPr>
              <a:t>пОртфели</a:t>
            </a:r>
            <a:r>
              <a:rPr lang="ru-RU" sz="4000" b="1" dirty="0" smtClean="0">
                <a:solidFill>
                  <a:srgbClr val="FF0000"/>
                </a:solidFill>
              </a:rPr>
              <a:t> и говорят </a:t>
            </a:r>
            <a:r>
              <a:rPr lang="ru-RU" sz="4000" b="1" dirty="0" err="1" smtClean="0">
                <a:solidFill>
                  <a:srgbClr val="FF0000"/>
                </a:solidFill>
              </a:rPr>
              <a:t>средствА</a:t>
            </a:r>
            <a:r>
              <a:rPr lang="ru-RU" sz="4000" b="1" dirty="0" smtClean="0">
                <a:solidFill>
                  <a:srgbClr val="FF0000"/>
                </a:solidFill>
              </a:rPr>
              <a:t> и </a:t>
            </a:r>
            <a:r>
              <a:rPr lang="ru-RU" sz="4000" b="1" dirty="0" err="1" smtClean="0">
                <a:solidFill>
                  <a:srgbClr val="FF0000"/>
                </a:solidFill>
              </a:rPr>
              <a:t>выборА</a:t>
            </a:r>
            <a:r>
              <a:rPr lang="ru-RU" sz="4000" b="1" dirty="0" smtClean="0">
                <a:solidFill>
                  <a:srgbClr val="FF0000"/>
                </a:solidFill>
              </a:rPr>
              <a:t>!»</a:t>
            </a:r>
          </a:p>
          <a:p>
            <a:pPr algn="ctr"/>
            <a:endParaRPr lang="ru-RU" sz="4000" b="1" dirty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/>
              <a:t>НАДО УЧИТЬСЯ ТАК, </a:t>
            </a:r>
          </a:p>
          <a:p>
            <a:pPr algn="ctr"/>
            <a:r>
              <a:rPr lang="ru-RU" sz="4000" b="1" dirty="0" smtClean="0"/>
              <a:t>чтобы от подобных фраз становилось </a:t>
            </a:r>
          </a:p>
          <a:p>
            <a:pPr algn="ctr"/>
            <a:r>
              <a:rPr lang="ru-RU" sz="4000" b="1" dirty="0" smtClean="0"/>
              <a:t>больно или…. смешно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73966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742" y="193502"/>
            <a:ext cx="1148442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Roboto"/>
              </a:rPr>
              <a:t>Правила постановки ударений в именах существительных.</a:t>
            </a:r>
          </a:p>
          <a:p>
            <a:r>
              <a:rPr lang="ru-RU" dirty="0">
                <a:latin typeface="Roboto"/>
              </a:rPr>
              <a:t>1. </a:t>
            </a:r>
            <a:r>
              <a:rPr lang="ru-RU" b="1" u="sng" dirty="0">
                <a:latin typeface="Roboto"/>
              </a:rPr>
              <a:t>Слова иноязычного происхождения</a:t>
            </a:r>
            <a:r>
              <a:rPr lang="ru-RU" dirty="0">
                <a:latin typeface="Roboto"/>
              </a:rPr>
              <a:t>, как правило, в русском языке </a:t>
            </a:r>
            <a:r>
              <a:rPr lang="ru-RU" b="1" dirty="0">
                <a:latin typeface="Roboto"/>
              </a:rPr>
              <a:t>сохраняют место ударения</a:t>
            </a:r>
            <a:r>
              <a:rPr lang="ru-RU" dirty="0">
                <a:latin typeface="Roboto"/>
              </a:rPr>
              <a:t>, какое они имели в языке-источнике. В английском языке ударения чаще всего имеют ударения на первом слоге, а во французском – на последнем.</a:t>
            </a:r>
            <a:br>
              <a:rPr lang="ru-RU" dirty="0">
                <a:latin typeface="Roboto"/>
              </a:rPr>
            </a:br>
            <a:r>
              <a:rPr lang="ru-RU" dirty="0">
                <a:latin typeface="Roboto"/>
              </a:rPr>
              <a:t>Поэтому </a:t>
            </a:r>
            <a:r>
              <a:rPr lang="ru-RU" b="1" dirty="0">
                <a:latin typeface="Roboto"/>
              </a:rPr>
              <a:t>английские</a:t>
            </a:r>
            <a:r>
              <a:rPr lang="ru-RU" dirty="0">
                <a:latin typeface="Roboto"/>
              </a:rPr>
              <a:t> заимствования звучат так:</a:t>
            </a:r>
            <a:br>
              <a:rPr lang="ru-RU" dirty="0">
                <a:latin typeface="Roboto"/>
              </a:rPr>
            </a:br>
            <a:r>
              <a:rPr lang="ru-RU" i="1" dirty="0" err="1">
                <a:latin typeface="Roboto"/>
              </a:rPr>
              <a:t>гЕнезис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 smtClean="0">
                <a:latin typeface="Roboto"/>
              </a:rPr>
              <a:t>мАркЕтинг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мЕнеджмент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пОртер</a:t>
            </a:r>
            <a:r>
              <a:rPr lang="ru-RU" dirty="0">
                <a:latin typeface="Roboto"/>
              </a:rPr>
              <a:t>;</a:t>
            </a:r>
            <a:br>
              <a:rPr lang="ru-RU" dirty="0">
                <a:latin typeface="Roboto"/>
              </a:rPr>
            </a:br>
            <a:r>
              <a:rPr lang="ru-RU" dirty="0">
                <a:latin typeface="Roboto"/>
              </a:rPr>
              <a:t>а </a:t>
            </a:r>
            <a:r>
              <a:rPr lang="ru-RU" b="1" dirty="0">
                <a:latin typeface="Roboto"/>
              </a:rPr>
              <a:t>французские</a:t>
            </a:r>
            <a:r>
              <a:rPr lang="ru-RU" dirty="0">
                <a:latin typeface="Roboto"/>
              </a:rPr>
              <a:t> так:</a:t>
            </a:r>
            <a:br>
              <a:rPr lang="ru-RU" dirty="0">
                <a:latin typeface="Roboto"/>
              </a:rPr>
            </a:br>
            <a:r>
              <a:rPr lang="ru-RU" i="1" dirty="0" err="1">
                <a:latin typeface="Roboto"/>
              </a:rPr>
              <a:t>гравЁр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диспансЕр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жалюзИ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каучУк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партЕр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пюпИтр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шассИ</a:t>
            </a:r>
            <a:r>
              <a:rPr lang="ru-RU" dirty="0">
                <a:latin typeface="Roboto"/>
              </a:rPr>
              <a:t>.</a:t>
            </a:r>
          </a:p>
          <a:p>
            <a:endParaRPr lang="ru-RU" dirty="0" smtClean="0">
              <a:latin typeface="Roboto"/>
            </a:endParaRPr>
          </a:p>
          <a:p>
            <a:r>
              <a:rPr lang="ru-RU" dirty="0" smtClean="0">
                <a:latin typeface="Roboto"/>
              </a:rPr>
              <a:t>2</a:t>
            </a:r>
            <a:r>
              <a:rPr lang="ru-RU" dirty="0">
                <a:latin typeface="Roboto"/>
              </a:rPr>
              <a:t>. В словах, обозначающих</a:t>
            </a:r>
            <a:r>
              <a:rPr lang="ru-RU" u="sng" dirty="0">
                <a:latin typeface="Roboto"/>
              </a:rPr>
              <a:t> </a:t>
            </a:r>
            <a:r>
              <a:rPr lang="ru-RU" b="1" u="sng" dirty="0">
                <a:latin typeface="Roboto"/>
              </a:rPr>
              <a:t>меры длины</a:t>
            </a:r>
            <a:r>
              <a:rPr lang="ru-RU" dirty="0">
                <a:latin typeface="Roboto"/>
              </a:rPr>
              <a:t> и оканчивающиеся на </a:t>
            </a:r>
            <a:r>
              <a:rPr lang="ru-RU" b="1" i="1" dirty="0">
                <a:latin typeface="Roboto"/>
              </a:rPr>
              <a:t>-метр</a:t>
            </a:r>
            <a:r>
              <a:rPr lang="ru-RU" dirty="0">
                <a:latin typeface="Roboto"/>
              </a:rPr>
              <a:t>, ударение падает на последний слог:</a:t>
            </a:r>
            <a:br>
              <a:rPr lang="ru-RU" dirty="0">
                <a:latin typeface="Roboto"/>
              </a:rPr>
            </a:br>
            <a:r>
              <a:rPr lang="ru-RU" i="1" dirty="0" err="1">
                <a:latin typeface="Roboto"/>
              </a:rPr>
              <a:t>киломЕтр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сантимЕтр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миллимЕтр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децимЕтр</a:t>
            </a:r>
            <a:r>
              <a:rPr lang="ru-RU" dirty="0">
                <a:latin typeface="Roboto"/>
              </a:rPr>
              <a:t>.</a:t>
            </a:r>
          </a:p>
          <a:p>
            <a:endParaRPr lang="ru-RU" dirty="0" smtClean="0">
              <a:latin typeface="Roboto"/>
            </a:endParaRPr>
          </a:p>
          <a:p>
            <a:r>
              <a:rPr lang="ru-RU" dirty="0" smtClean="0">
                <a:latin typeface="Roboto"/>
              </a:rPr>
              <a:t>3</a:t>
            </a:r>
            <a:r>
              <a:rPr lang="ru-RU" dirty="0">
                <a:latin typeface="Roboto"/>
              </a:rPr>
              <a:t>. В сложных словах со второй частью </a:t>
            </a:r>
            <a:r>
              <a:rPr lang="ru-RU" b="1" i="1" dirty="0">
                <a:latin typeface="Roboto"/>
              </a:rPr>
              <a:t>-провод</a:t>
            </a:r>
            <a:r>
              <a:rPr lang="ru-RU" dirty="0">
                <a:latin typeface="Roboto"/>
              </a:rPr>
              <a:t> при общем значении «приспособление для транспортировки какого-либо вещества или энергии» ударение падает на </a:t>
            </a:r>
            <a:r>
              <a:rPr lang="ru-RU" b="1" u="sng" dirty="0">
                <a:latin typeface="Roboto"/>
              </a:rPr>
              <a:t>корень </a:t>
            </a:r>
            <a:r>
              <a:rPr lang="ru-RU" b="1" i="1" u="sng" dirty="0">
                <a:latin typeface="Roboto"/>
              </a:rPr>
              <a:t>-вод-</a:t>
            </a:r>
            <a:r>
              <a:rPr lang="ru-RU" b="1" dirty="0">
                <a:latin typeface="Roboto"/>
              </a:rPr>
              <a:t>:</a:t>
            </a:r>
            <a:br>
              <a:rPr lang="ru-RU" b="1" dirty="0">
                <a:latin typeface="Roboto"/>
              </a:rPr>
            </a:br>
            <a:r>
              <a:rPr lang="ru-RU" i="1" dirty="0" err="1">
                <a:latin typeface="Roboto"/>
              </a:rPr>
              <a:t>бензопровОд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водопровОд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мусоропровОд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 smtClean="0">
                <a:latin typeface="Roboto"/>
              </a:rPr>
              <a:t>светопровОд</a:t>
            </a:r>
            <a:r>
              <a:rPr lang="ru-RU" i="1" dirty="0" smtClean="0">
                <a:latin typeface="Roboto"/>
              </a:rPr>
              <a:t>, </a:t>
            </a:r>
            <a:r>
              <a:rPr lang="ru-RU" i="1" dirty="0" err="1" smtClean="0">
                <a:latin typeface="Roboto"/>
              </a:rPr>
              <a:t>воздухопровОд</a:t>
            </a:r>
            <a:r>
              <a:rPr lang="ru-RU" i="1" dirty="0" smtClean="0">
                <a:latin typeface="Roboto"/>
              </a:rPr>
              <a:t>.</a:t>
            </a:r>
            <a:r>
              <a:rPr lang="ru-RU" dirty="0">
                <a:latin typeface="Roboto"/>
              </a:rPr>
              <a:t/>
            </a:r>
            <a:br>
              <a:rPr lang="ru-RU" dirty="0">
                <a:latin typeface="Roboto"/>
              </a:rPr>
            </a:br>
            <a:endParaRPr lang="ru-RU" dirty="0" smtClean="0">
              <a:latin typeface="Roboto"/>
            </a:endParaRPr>
          </a:p>
          <a:p>
            <a:r>
              <a:rPr lang="ru-RU" b="1" dirty="0" smtClean="0">
                <a:latin typeface="Roboto"/>
              </a:rPr>
              <a:t>НО</a:t>
            </a:r>
            <a:r>
              <a:rPr lang="ru-RU" b="1" dirty="0">
                <a:latin typeface="Roboto"/>
              </a:rPr>
              <a:t>:</a:t>
            </a:r>
            <a:r>
              <a:rPr lang="ru-RU" dirty="0">
                <a:latin typeface="Roboto"/>
              </a:rPr>
              <a:t> 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электро</a:t>
            </a:r>
            <a:r>
              <a:rPr lang="ru-RU" i="1" dirty="0" err="1">
                <a:latin typeface="Roboto"/>
              </a:rPr>
              <a:t>пр</a:t>
            </a:r>
            <a:r>
              <a:rPr lang="ru-RU" b="1" i="1" dirty="0" err="1">
                <a:latin typeface="Roboto"/>
              </a:rPr>
              <a:t>О</a:t>
            </a:r>
            <a:r>
              <a:rPr lang="ru-RU" i="1" dirty="0" err="1">
                <a:latin typeface="Roboto"/>
              </a:rPr>
              <a:t>вод</a:t>
            </a:r>
            <a:r>
              <a:rPr lang="ru-RU" i="1" dirty="0">
                <a:latin typeface="Roboto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электро</a:t>
            </a:r>
            <a:r>
              <a:rPr lang="ru-RU" i="1" dirty="0" err="1">
                <a:latin typeface="Roboto"/>
              </a:rPr>
              <a:t>прИвод</a:t>
            </a:r>
            <a:r>
              <a:rPr lang="ru-RU" dirty="0">
                <a:latin typeface="Roboto"/>
              </a:rPr>
              <a:t>.</a:t>
            </a:r>
          </a:p>
          <a:p>
            <a:endParaRPr lang="ru-RU" dirty="0" smtClean="0">
              <a:latin typeface="Roboto"/>
            </a:endParaRPr>
          </a:p>
          <a:p>
            <a:r>
              <a:rPr lang="ru-RU" dirty="0" smtClean="0">
                <a:latin typeface="Roboto"/>
              </a:rPr>
              <a:t>4</a:t>
            </a:r>
            <a:r>
              <a:rPr lang="ru-RU" dirty="0">
                <a:latin typeface="Roboto"/>
              </a:rPr>
              <a:t>. В словах, оканчивающихся </a:t>
            </a:r>
            <a:r>
              <a:rPr lang="ru-RU" b="1" dirty="0">
                <a:latin typeface="Roboto"/>
              </a:rPr>
              <a:t>на</a:t>
            </a:r>
            <a:r>
              <a:rPr lang="ru-RU" b="1" u="sng" dirty="0">
                <a:latin typeface="Roboto"/>
              </a:rPr>
              <a:t> -лог</a:t>
            </a:r>
            <a:r>
              <a:rPr lang="ru-RU" b="1" dirty="0">
                <a:latin typeface="Roboto"/>
              </a:rPr>
              <a:t>, </a:t>
            </a:r>
            <a:r>
              <a:rPr lang="ru-RU" dirty="0">
                <a:latin typeface="Roboto"/>
              </a:rPr>
              <a:t>ударение падает, как правило, на последний слог: </a:t>
            </a:r>
            <a:r>
              <a:rPr lang="ru-RU" i="1" dirty="0" err="1">
                <a:latin typeface="Roboto"/>
              </a:rPr>
              <a:t>диалОг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каталОг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монолОг</a:t>
            </a:r>
            <a:r>
              <a:rPr lang="ru-RU" i="1" dirty="0">
                <a:latin typeface="Roboto"/>
              </a:rPr>
              <a:t>, </a:t>
            </a:r>
            <a:r>
              <a:rPr lang="ru-RU" i="1" dirty="0" err="1">
                <a:latin typeface="Roboto"/>
              </a:rPr>
              <a:t>некролОг</a:t>
            </a:r>
            <a:r>
              <a:rPr lang="ru-RU" dirty="0" smtClean="0">
                <a:latin typeface="Roboto"/>
              </a:rPr>
              <a:t>.</a:t>
            </a:r>
            <a:endParaRPr lang="ru-RU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359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128" y="146572"/>
            <a:ext cx="10832124" cy="1057212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ru-RU" sz="2100" dirty="0" err="1" smtClean="0"/>
              <a:t>агронОмия</a:t>
            </a:r>
            <a:endParaRPr lang="ru-RU" sz="2100" dirty="0" smtClean="0"/>
          </a:p>
          <a:p>
            <a:r>
              <a:rPr lang="ru-RU" sz="2100" dirty="0" err="1" smtClean="0"/>
              <a:t>асимметрИя</a:t>
            </a:r>
            <a:endParaRPr lang="ru-RU" sz="2100" dirty="0" smtClean="0"/>
          </a:p>
          <a:p>
            <a:r>
              <a:rPr lang="ru-RU" sz="2100" b="1" dirty="0" smtClean="0">
                <a:solidFill>
                  <a:srgbClr val="FF0000"/>
                </a:solidFill>
              </a:rPr>
              <a:t>НО: </a:t>
            </a:r>
            <a:r>
              <a:rPr lang="ru-RU" sz="2100" dirty="0" err="1" smtClean="0"/>
              <a:t>симметрИя</a:t>
            </a:r>
            <a:r>
              <a:rPr lang="ru-RU" sz="2100" dirty="0" smtClean="0"/>
              <a:t> и </a:t>
            </a:r>
            <a:r>
              <a:rPr lang="ru-RU" sz="2100" dirty="0" err="1" smtClean="0"/>
              <a:t>симмЕтрия</a:t>
            </a:r>
            <a:endParaRPr lang="ru-RU" sz="2100" dirty="0" smtClean="0"/>
          </a:p>
          <a:p>
            <a:r>
              <a:rPr lang="ru-RU" sz="2100" dirty="0" err="1" smtClean="0"/>
              <a:t>апострОф</a:t>
            </a:r>
            <a:endParaRPr lang="ru-RU" sz="2100" dirty="0" smtClean="0"/>
          </a:p>
          <a:p>
            <a:r>
              <a:rPr lang="ru-RU" sz="2100" dirty="0" err="1" smtClean="0"/>
              <a:t>афЕра</a:t>
            </a:r>
            <a:endParaRPr lang="ru-RU" sz="2100" dirty="0" smtClean="0"/>
          </a:p>
          <a:p>
            <a:r>
              <a:rPr lang="ru-RU" sz="2100" dirty="0" err="1" smtClean="0"/>
              <a:t>гастронОмия</a:t>
            </a:r>
            <a:endParaRPr lang="ru-RU" sz="2100" dirty="0" smtClean="0"/>
          </a:p>
          <a:p>
            <a:r>
              <a:rPr lang="ru-RU" sz="2100" dirty="0" err="1" smtClean="0"/>
              <a:t>гЕнезис</a:t>
            </a:r>
            <a:endParaRPr lang="ru-RU" sz="2100" dirty="0" smtClean="0"/>
          </a:p>
          <a:p>
            <a:r>
              <a:rPr lang="ru-RU" sz="2100" dirty="0" err="1" smtClean="0"/>
              <a:t>диспансЕр</a:t>
            </a:r>
            <a:endParaRPr lang="ru-RU" sz="2100" dirty="0" smtClean="0"/>
          </a:p>
          <a:p>
            <a:r>
              <a:rPr lang="ru-RU" sz="2100" dirty="0" err="1" smtClean="0"/>
              <a:t>дремОта</a:t>
            </a:r>
            <a:endParaRPr lang="ru-RU" sz="2100" dirty="0" smtClean="0"/>
          </a:p>
          <a:p>
            <a:r>
              <a:rPr lang="ru-RU" sz="2100" dirty="0" err="1" smtClean="0"/>
              <a:t>еретИк</a:t>
            </a:r>
            <a:endParaRPr lang="ru-RU" sz="2100" dirty="0" smtClean="0"/>
          </a:p>
          <a:p>
            <a:r>
              <a:rPr lang="ru-RU" sz="2100" dirty="0" err="1" smtClean="0"/>
              <a:t>игУмен</a:t>
            </a:r>
            <a:endParaRPr lang="ru-RU" sz="2100" dirty="0" smtClean="0"/>
          </a:p>
          <a:p>
            <a:r>
              <a:rPr lang="ru-RU" sz="2100" dirty="0" err="1" smtClean="0"/>
              <a:t>кАмбала</a:t>
            </a:r>
            <a:endParaRPr lang="ru-RU" sz="2100" dirty="0" smtClean="0"/>
          </a:p>
          <a:p>
            <a:r>
              <a:rPr lang="ru-RU" sz="2100" dirty="0" err="1" smtClean="0"/>
              <a:t>каучУк</a:t>
            </a:r>
            <a:endParaRPr lang="ru-RU" sz="2100" dirty="0" smtClean="0"/>
          </a:p>
          <a:p>
            <a:r>
              <a:rPr lang="ru-RU" sz="2100" dirty="0" err="1" smtClean="0"/>
              <a:t>квартАл</a:t>
            </a:r>
            <a:endParaRPr lang="ru-RU" sz="2100" dirty="0" smtClean="0"/>
          </a:p>
          <a:p>
            <a:r>
              <a:rPr lang="ru-RU" sz="2100" dirty="0" err="1" smtClean="0"/>
              <a:t>коклЮш</a:t>
            </a:r>
            <a:endParaRPr lang="ru-RU" sz="2100" dirty="0" smtClean="0"/>
          </a:p>
          <a:p>
            <a:r>
              <a:rPr lang="ru-RU" sz="2100" dirty="0" err="1" smtClean="0"/>
              <a:t>корЫсть</a:t>
            </a:r>
            <a:endParaRPr lang="ru-RU" sz="2100" dirty="0" smtClean="0"/>
          </a:p>
          <a:p>
            <a:r>
              <a:rPr lang="ru-RU" sz="2100" dirty="0" err="1" smtClean="0"/>
              <a:t>лЕкторы</a:t>
            </a:r>
            <a:r>
              <a:rPr lang="ru-RU" sz="2100" smtClean="0"/>
              <a:t>, лЕкторов</a:t>
            </a:r>
            <a:endParaRPr lang="ru-RU" sz="2100" dirty="0" smtClean="0"/>
          </a:p>
          <a:p>
            <a:r>
              <a:rPr lang="ru-RU" sz="2100" dirty="0" err="1" smtClean="0"/>
              <a:t>ломОта</a:t>
            </a:r>
            <a:endParaRPr lang="ru-RU" sz="2100" dirty="0" smtClean="0"/>
          </a:p>
          <a:p>
            <a:r>
              <a:rPr lang="ru-RU" sz="2100" dirty="0" err="1" smtClean="0"/>
              <a:t>ломОть</a:t>
            </a:r>
            <a:endParaRPr lang="ru-RU" sz="2100" dirty="0" smtClean="0"/>
          </a:p>
          <a:p>
            <a:r>
              <a:rPr lang="ru-RU" sz="2100" dirty="0" err="1" smtClean="0"/>
              <a:t>мЕстностей</a:t>
            </a:r>
            <a:endParaRPr lang="ru-RU" sz="2100" dirty="0" smtClean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r>
              <a:rPr lang="ru-RU" sz="2100" dirty="0" err="1" smtClean="0"/>
              <a:t>новостЕй</a:t>
            </a:r>
            <a:endParaRPr lang="ru-RU" sz="2100" dirty="0" smtClean="0"/>
          </a:p>
          <a:p>
            <a:r>
              <a:rPr lang="ru-RU" sz="2100" dirty="0" err="1" smtClean="0"/>
              <a:t>нОгтя</a:t>
            </a:r>
            <a:r>
              <a:rPr lang="ru-RU" sz="2100" dirty="0" smtClean="0"/>
              <a:t>, </a:t>
            </a:r>
            <a:r>
              <a:rPr lang="ru-RU" sz="2100" dirty="0" err="1" smtClean="0"/>
              <a:t>ногтЕй</a:t>
            </a:r>
            <a:endParaRPr lang="ru-RU" sz="2100" dirty="0" smtClean="0"/>
          </a:p>
          <a:p>
            <a:r>
              <a:rPr lang="ru-RU" sz="2100" dirty="0" err="1" smtClean="0"/>
              <a:t>свЁкла</a:t>
            </a:r>
            <a:endParaRPr lang="ru-RU" sz="2100" dirty="0" smtClean="0"/>
          </a:p>
          <a:p>
            <a:r>
              <a:rPr lang="ru-RU" sz="2100" dirty="0" err="1" smtClean="0"/>
              <a:t>патриАрхия</a:t>
            </a:r>
            <a:endParaRPr lang="ru-RU" sz="2100" dirty="0" smtClean="0"/>
          </a:p>
          <a:p>
            <a:r>
              <a:rPr lang="ru-RU" sz="2100" b="1" dirty="0" smtClean="0">
                <a:solidFill>
                  <a:srgbClr val="FF0000"/>
                </a:solidFill>
              </a:rPr>
              <a:t>НО:</a:t>
            </a:r>
            <a:r>
              <a:rPr lang="ru-RU" sz="2100" dirty="0" smtClean="0"/>
              <a:t> </a:t>
            </a:r>
            <a:r>
              <a:rPr lang="ru-RU" sz="2100" dirty="0" err="1" smtClean="0"/>
              <a:t>монАрхия,епАрхия</a:t>
            </a:r>
            <a:r>
              <a:rPr lang="ru-RU" sz="2100" dirty="0" smtClean="0"/>
              <a:t>, </a:t>
            </a:r>
            <a:r>
              <a:rPr lang="ru-RU" sz="2100" dirty="0" err="1" smtClean="0"/>
              <a:t>анАрхия</a:t>
            </a:r>
            <a:endParaRPr lang="ru-RU" sz="2100" dirty="0" smtClean="0"/>
          </a:p>
          <a:p>
            <a:r>
              <a:rPr lang="ru-RU" sz="2100" dirty="0" err="1" smtClean="0"/>
              <a:t>петлЯ</a:t>
            </a:r>
            <a:endParaRPr lang="ru-RU" sz="2100" dirty="0" smtClean="0"/>
          </a:p>
          <a:p>
            <a:r>
              <a:rPr lang="ru-RU" sz="2100" dirty="0" err="1" smtClean="0"/>
              <a:t>платО</a:t>
            </a:r>
            <a:endParaRPr lang="ru-RU" sz="2100" dirty="0" smtClean="0"/>
          </a:p>
          <a:p>
            <a:r>
              <a:rPr lang="ru-RU" sz="2100" dirty="0" err="1" smtClean="0"/>
              <a:t>сирОты</a:t>
            </a:r>
            <a:endParaRPr lang="ru-RU" sz="2100" dirty="0" smtClean="0"/>
          </a:p>
          <a:p>
            <a:r>
              <a:rPr lang="ru-RU" sz="2100" dirty="0" err="1" smtClean="0"/>
              <a:t>сосредотОчение</a:t>
            </a:r>
            <a:endParaRPr lang="ru-RU" sz="2100" dirty="0" smtClean="0"/>
          </a:p>
          <a:p>
            <a:r>
              <a:rPr lang="ru-RU" sz="2100" dirty="0" err="1" smtClean="0"/>
              <a:t>срЕдства</a:t>
            </a:r>
            <a:endParaRPr lang="ru-RU" sz="2100" dirty="0" smtClean="0"/>
          </a:p>
          <a:p>
            <a:r>
              <a:rPr lang="ru-RU" sz="2100" dirty="0" err="1" smtClean="0"/>
              <a:t>стАтуя</a:t>
            </a:r>
            <a:endParaRPr lang="ru-RU" sz="2100" dirty="0" smtClean="0"/>
          </a:p>
          <a:p>
            <a:r>
              <a:rPr lang="ru-RU" sz="2100" dirty="0" err="1"/>
              <a:t>деньгАми</a:t>
            </a:r>
            <a:endParaRPr lang="ru-RU" sz="2100" dirty="0"/>
          </a:p>
          <a:p>
            <a:r>
              <a:rPr lang="ru-RU" sz="2100" dirty="0" err="1" smtClean="0"/>
              <a:t>стЕнами</a:t>
            </a:r>
            <a:r>
              <a:rPr lang="ru-RU" sz="2100" dirty="0" smtClean="0"/>
              <a:t>, </a:t>
            </a:r>
            <a:r>
              <a:rPr lang="ru-RU" sz="2100" b="1" dirty="0" smtClean="0">
                <a:solidFill>
                  <a:srgbClr val="FF0000"/>
                </a:solidFill>
              </a:rPr>
              <a:t>НО:</a:t>
            </a:r>
            <a:r>
              <a:rPr lang="ru-RU" sz="2100" dirty="0" smtClean="0">
                <a:solidFill>
                  <a:srgbClr val="FF0000"/>
                </a:solidFill>
              </a:rPr>
              <a:t> </a:t>
            </a:r>
            <a:r>
              <a:rPr lang="ru-RU" sz="2100" dirty="0" smtClean="0"/>
              <a:t>в </a:t>
            </a:r>
            <a:r>
              <a:rPr lang="ru-RU" sz="2100" dirty="0" err="1" smtClean="0"/>
              <a:t>стенАх</a:t>
            </a:r>
            <a:r>
              <a:rPr lang="ru-RU" sz="2100" dirty="0" smtClean="0"/>
              <a:t> академии</a:t>
            </a:r>
          </a:p>
          <a:p>
            <a:r>
              <a:rPr lang="ru-RU" sz="2100" dirty="0" err="1" smtClean="0"/>
              <a:t>танщОвщица</a:t>
            </a:r>
            <a:endParaRPr lang="ru-RU" sz="2100" dirty="0" smtClean="0"/>
          </a:p>
          <a:p>
            <a:r>
              <a:rPr lang="ru-RU" sz="2100" dirty="0" err="1" smtClean="0"/>
              <a:t>фенОмен</a:t>
            </a:r>
            <a:endParaRPr lang="ru-RU" sz="2100" dirty="0" smtClean="0"/>
          </a:p>
          <a:p>
            <a:r>
              <a:rPr lang="ru-RU" sz="2100" dirty="0" err="1" smtClean="0"/>
              <a:t>флюорогрАфия</a:t>
            </a:r>
            <a:endParaRPr lang="ru-RU" sz="2100" dirty="0" smtClean="0"/>
          </a:p>
          <a:p>
            <a:r>
              <a:rPr lang="ru-RU" sz="2100" dirty="0" err="1" smtClean="0"/>
              <a:t>ходАтайство</a:t>
            </a:r>
            <a:endParaRPr lang="ru-RU" sz="2100" dirty="0" smtClean="0"/>
          </a:p>
          <a:p>
            <a:r>
              <a:rPr lang="ru-RU" sz="2100" dirty="0" err="1" smtClean="0"/>
              <a:t>цепОчка</a:t>
            </a:r>
            <a:endParaRPr lang="ru-RU" sz="2100" dirty="0" smtClean="0"/>
          </a:p>
          <a:p>
            <a:r>
              <a:rPr lang="ru-RU" sz="2100" dirty="0" err="1" smtClean="0"/>
              <a:t>щавЕль</a:t>
            </a:r>
            <a:endParaRPr lang="ru-RU" sz="2100" dirty="0" smtClean="0"/>
          </a:p>
          <a:p>
            <a:r>
              <a:rPr lang="ru-RU" sz="2100" dirty="0" err="1" smtClean="0"/>
              <a:t>экспЕрт</a:t>
            </a:r>
            <a:endParaRPr lang="ru-RU" sz="21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9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658" y="158660"/>
            <a:ext cx="1108165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12529"/>
                </a:solidFill>
                <a:latin typeface="Roboto"/>
              </a:rPr>
              <a:t>5. В </a:t>
            </a:r>
            <a:r>
              <a:rPr lang="ru-RU" b="1" u="sng" dirty="0">
                <a:solidFill>
                  <a:srgbClr val="212529"/>
                </a:solidFill>
                <a:latin typeface="Roboto"/>
              </a:rPr>
              <a:t>отглагольных существительных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сохраняется место ударения, что в исходном глаголе, от которого они образованы: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>
                <a:solidFill>
                  <a:srgbClr val="212529"/>
                </a:solidFill>
                <a:latin typeface="Roboto"/>
              </a:rPr>
              <a:t>(веру)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исповЕдать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вероисповЕдание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обеспЕчить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обеспЕчение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6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. В некоторых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существительных 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ударение является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 </a:t>
            </a:r>
            <a:r>
              <a:rPr lang="ru-RU" b="1" u="sng" dirty="0">
                <a:solidFill>
                  <a:srgbClr val="212529"/>
                </a:solidFill>
                <a:latin typeface="Roboto"/>
              </a:rPr>
              <a:t>неподвижным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и остаётся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на корне 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во всех падежах: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аэропОрт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аэропОрты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бАнт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бАнты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с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бАнтами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бухгАлтер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бухгАлтеров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>
                <a:solidFill>
                  <a:srgbClr val="212529"/>
                </a:solidFill>
                <a:latin typeface="Roboto"/>
              </a:rPr>
              <a:t>Икс – с Иксом – Иксы – Иксов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крАн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крАны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лЕктор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лЕкторы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лЕкторов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тОрт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с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тОртом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тОрты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тОртами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шАрф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шАрфа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шАрфы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шАрфов</a:t>
            </a:r>
            <a:endParaRPr lang="ru-RU" i="1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тУфли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тУфлями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 – (в)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тУфлях</a:t>
            </a:r>
            <a:endParaRPr lang="ru-RU" i="1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i="1" dirty="0" smtClean="0">
                <a:solidFill>
                  <a:srgbClr val="FF0000"/>
                </a:solidFill>
                <a:latin typeface="Roboto"/>
              </a:rPr>
              <a:t>ЗАПОМНИТЬ: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БухгАлтеры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 в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бАнтах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шАрфах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 и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тУфлях</a:t>
            </a:r>
            <a:r>
              <a:rPr lang="ru-RU" i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пошли за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тОртами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 и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вАфлями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 и </a:t>
            </a:r>
            <a:r>
              <a:rPr lang="ru-RU" i="1" dirty="0" err="1" smtClean="0">
                <a:solidFill>
                  <a:srgbClr val="FF0000"/>
                </a:solidFill>
                <a:latin typeface="Roboto"/>
              </a:rPr>
              <a:t>крАнами</a:t>
            </a:r>
            <a:r>
              <a:rPr lang="ru-RU" i="1" dirty="0" smtClean="0">
                <a:solidFill>
                  <a:srgbClr val="FF0000"/>
                </a:solidFill>
                <a:latin typeface="Roboto"/>
              </a:rPr>
              <a:t>. </a:t>
            </a:r>
            <a:endParaRPr lang="ru-RU" dirty="0" smtClean="0">
              <a:solidFill>
                <a:srgbClr val="FF0000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7. В существительном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 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бАловень</a:t>
            </a:r>
            <a:r>
              <a:rPr lang="ru-RU" b="1" dirty="0" smtClean="0">
                <a:solidFill>
                  <a:srgbClr val="FF0000"/>
                </a:solidFill>
                <a:latin typeface="Roboto"/>
              </a:rPr>
              <a:t> </a:t>
            </a:r>
            <a:r>
              <a:rPr lang="ru-RU" dirty="0" smtClean="0">
                <a:solidFill>
                  <a:srgbClr val="212529"/>
                </a:solidFill>
                <a:latin typeface="Roboto"/>
              </a:rPr>
              <a:t>ударение падает на корень. Во всех </a:t>
            </a:r>
            <a:r>
              <a:rPr lang="ru-RU" b="1" dirty="0" smtClean="0">
                <a:solidFill>
                  <a:srgbClr val="212529"/>
                </a:solidFill>
                <a:latin typeface="Roboto"/>
              </a:rPr>
              <a:t>словах, образованных </a:t>
            </a:r>
            <a:r>
              <a:rPr lang="ru-RU" dirty="0" smtClean="0">
                <a:solidFill>
                  <a:srgbClr val="212529"/>
                </a:solidFill>
                <a:latin typeface="Roboto"/>
              </a:rPr>
              <a:t>от этого слова, ударение на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Roboto"/>
              </a:rPr>
              <a:t>-БАЛ- НЕ падает: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Roboto"/>
              </a:rPr>
            </a:b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балОванный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баловАть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балУю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балУясь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избалОванный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набаловАть</a:t>
            </a:r>
            <a:r>
              <a:rPr lang="ru-RU" dirty="0" smtClean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3656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9831" y="10113"/>
            <a:ext cx="10918372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Roboto"/>
              </a:rPr>
              <a:t>Правила постановки ударений в именах прилагательных</a:t>
            </a:r>
            <a:br>
              <a:rPr lang="ru-RU" sz="2800" b="1" dirty="0" smtClean="0">
                <a:solidFill>
                  <a:srgbClr val="FF0000"/>
                </a:solidFill>
                <a:latin typeface="Roboto"/>
              </a:rPr>
            </a:br>
            <a:r>
              <a:rPr lang="ru-RU" dirty="0" smtClean="0">
                <a:solidFill>
                  <a:srgbClr val="212529"/>
                </a:solidFill>
                <a:latin typeface="Roboto"/>
              </a:rPr>
              <a:t>1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. В некоторых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прилагательных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 ударение такое же,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как и в исходных </a:t>
            </a:r>
            <a:r>
              <a:rPr lang="ru-RU" b="1" dirty="0" smtClean="0">
                <a:solidFill>
                  <a:srgbClr val="212529"/>
                </a:solidFill>
                <a:latin typeface="Roboto"/>
              </a:rPr>
              <a:t>существительных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, от которых они образованы: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слИва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слИвовый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кУхня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кУхонный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щавЕль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щавЕлевый</a:t>
            </a:r>
            <a:endParaRPr lang="ru-RU" i="1" dirty="0" smtClean="0">
              <a:solidFill>
                <a:srgbClr val="212529"/>
              </a:solidFill>
              <a:latin typeface="Roboto"/>
            </a:endParaRPr>
          </a:p>
          <a:p>
            <a:pPr algn="ctr"/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УкраИна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украИнский</a:t>
            </a:r>
            <a:endParaRPr lang="ru-RU" i="1" dirty="0" smtClean="0">
              <a:solidFill>
                <a:srgbClr val="212529"/>
              </a:solidFill>
              <a:latin typeface="Roboto"/>
            </a:endParaRPr>
          </a:p>
          <a:p>
            <a:pPr algn="ctr"/>
            <a:r>
              <a:rPr lang="ru-RU" b="1" dirty="0" smtClean="0">
                <a:solidFill>
                  <a:srgbClr val="212529"/>
                </a:solidFill>
                <a:latin typeface="Roboto"/>
              </a:rPr>
              <a:t>ЗАПОМНИТЬ: </a:t>
            </a:r>
            <a:r>
              <a:rPr lang="ru-RU" b="1" i="1" dirty="0" err="1" smtClean="0">
                <a:solidFill>
                  <a:srgbClr val="212529"/>
                </a:solidFill>
                <a:latin typeface="Roboto"/>
              </a:rPr>
              <a:t>моза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И</a:t>
            </a:r>
            <a:r>
              <a:rPr lang="ru-RU" b="1" i="1" dirty="0" err="1" smtClean="0">
                <a:solidFill>
                  <a:srgbClr val="212529"/>
                </a:solidFill>
                <a:latin typeface="Roboto"/>
              </a:rPr>
              <a:t>чный</a:t>
            </a:r>
            <a:r>
              <a:rPr lang="ru-RU" b="1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b="1" i="1" dirty="0" err="1" smtClean="0">
                <a:solidFill>
                  <a:srgbClr val="212529"/>
                </a:solidFill>
                <a:latin typeface="Roboto"/>
              </a:rPr>
              <a:t>кедр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</a:t>
            </a:r>
            <a:r>
              <a:rPr lang="ru-RU" b="1" i="1" dirty="0" err="1" smtClean="0">
                <a:solidFill>
                  <a:srgbClr val="212529"/>
                </a:solidFill>
                <a:latin typeface="Roboto"/>
              </a:rPr>
              <a:t>вый</a:t>
            </a:r>
            <a:endParaRPr lang="ru-RU" b="1" i="1" dirty="0" smtClean="0">
              <a:solidFill>
                <a:srgbClr val="212529"/>
              </a:solidFill>
              <a:latin typeface="Roboto"/>
            </a:endParaRPr>
          </a:p>
          <a:p>
            <a:pPr algn="ctr"/>
            <a:r>
              <a:rPr lang="ru-RU" b="1" i="1" dirty="0" err="1" smtClean="0">
                <a:solidFill>
                  <a:srgbClr val="212529"/>
                </a:solidFill>
                <a:latin typeface="Roboto"/>
              </a:rPr>
              <a:t>оптОвый</a:t>
            </a:r>
            <a:r>
              <a:rPr lang="ru-RU" b="1" i="1" dirty="0" smtClean="0">
                <a:solidFill>
                  <a:srgbClr val="212529"/>
                </a:solidFill>
                <a:latin typeface="Roboto"/>
              </a:rPr>
              <a:t> (НЕ проверяем ОПТОМ)</a:t>
            </a:r>
            <a:endParaRPr lang="ru-RU" b="1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2. Ударный слог полной формы некоторых прилагательных остаётся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ударным и в краткой форме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И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И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И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И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И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вы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немЫслимый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немЫслим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немЫслима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немЫслимо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немЫслимы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3. В некоторых частотных прилагательных с подвижным ударением оно падает на корень в полной форме – в единственном и множественном числе; а также в краткой – в мужском и среднем роде. </a:t>
            </a:r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endParaRPr lang="ru-RU" b="1" dirty="0" smtClean="0">
              <a:solidFill>
                <a:srgbClr val="00B050"/>
              </a:solidFill>
              <a:latin typeface="Roboto"/>
            </a:endParaRPr>
          </a:p>
          <a:p>
            <a:r>
              <a:rPr lang="ru-RU" b="1" dirty="0" smtClean="0">
                <a:solidFill>
                  <a:srgbClr val="00B050"/>
                </a:solidFill>
                <a:latin typeface="Roboto"/>
              </a:rPr>
              <a:t>В </a:t>
            </a:r>
            <a:r>
              <a:rPr lang="ru-RU" b="1" dirty="0">
                <a:solidFill>
                  <a:srgbClr val="00B050"/>
                </a:solidFill>
                <a:latin typeface="Roboto"/>
              </a:rPr>
              <a:t>краткой форме </a:t>
            </a:r>
            <a:r>
              <a:rPr lang="ru-RU" b="1" u="sng" dirty="0">
                <a:solidFill>
                  <a:srgbClr val="00B050"/>
                </a:solidFill>
                <a:latin typeface="Roboto"/>
              </a:rPr>
              <a:t>женского рода</a:t>
            </a:r>
            <a:r>
              <a:rPr lang="ru-RU" b="1" dirty="0">
                <a:solidFill>
                  <a:srgbClr val="00B050"/>
                </a:solidFill>
                <a:latin typeface="Roboto"/>
              </a:rPr>
              <a:t> ударение переходит на окончание:</a:t>
            </a:r>
            <a:br>
              <a:rPr lang="ru-RU" b="1" dirty="0">
                <a:solidFill>
                  <a:srgbClr val="00B050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прАвый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прАв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прАво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прАвы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FF0000"/>
                </a:solidFill>
                <a:latin typeface="Roboto"/>
              </a:rPr>
              <a:t>правА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стрОйный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стрОен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стрОйно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стрОйны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FF0000"/>
                </a:solidFill>
                <a:latin typeface="Roboto"/>
              </a:rPr>
              <a:t>стройнА</a:t>
            </a:r>
            <a:r>
              <a:rPr lang="ru-RU" i="1" dirty="0">
                <a:solidFill>
                  <a:srgbClr val="FF0000"/>
                </a:solidFill>
                <a:latin typeface="Roboto"/>
              </a:rPr>
              <a:t>.</a:t>
            </a:r>
            <a:endParaRPr lang="ru-RU" dirty="0">
              <a:solidFill>
                <a:srgbClr val="FF0000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4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. Если ударение в краткой форме женского рода падает на окончание, то в сравнительной форме оно будет на суффиксе 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-Е-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или-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ЕЕ-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больнА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больнЕе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сильнА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сильнЕе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стройнА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стройнЕе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b="1" dirty="0">
                <a:solidFill>
                  <a:srgbClr val="212529"/>
                </a:solidFill>
                <a:latin typeface="Roboto"/>
              </a:rPr>
              <a:t>Если же ударение в женском роде стоит на основе, то в сравнительной степени оно там и </a:t>
            </a:r>
            <a:r>
              <a:rPr lang="ru-RU" b="1" dirty="0" smtClean="0">
                <a:solidFill>
                  <a:srgbClr val="212529"/>
                </a:solidFill>
                <a:latin typeface="Roboto"/>
              </a:rPr>
              <a:t>сохраняется: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красИва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 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красИвее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печАльна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печАльнее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b="0" i="0" dirty="0">
              <a:solidFill>
                <a:srgbClr val="212529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0824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743" y="263835"/>
            <a:ext cx="11310257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Roboto"/>
              </a:rPr>
              <a:t>Правила постановки ударений в глаголах.</a:t>
            </a: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1. Ударение в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 глаголах прошедшего времени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обычно падает на тот же слог, что и инфинитиве: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гулЯть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гулЯл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гулЯла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прЯтать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прЯтал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прЯтала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2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. В другой группе глаголов ударение во всех формах неподвижно, а </a:t>
            </a:r>
            <a:r>
              <a:rPr lang="ru-RU" b="1" dirty="0">
                <a:solidFill>
                  <a:srgbClr val="00B050"/>
                </a:solidFill>
                <a:latin typeface="Roboto"/>
              </a:rPr>
              <a:t>в женском роде прошедшего времени переходит на окончание:</a:t>
            </a:r>
            <a:br>
              <a:rPr lang="ru-RU" b="1" dirty="0">
                <a:solidFill>
                  <a:srgbClr val="00B050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брАть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брАл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брАло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брАли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лгАть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лгАл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лгалА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лгАло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лгАли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взялА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взялАсь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влилАсь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ворвалАсь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воспринялА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воссоздалА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гналА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гналАсь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добралА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добралАсь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ждалА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дождалАсь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занялА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заперлА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заперлАсь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звалАсь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лилАсь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навралА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надорвалАсь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назвалАсь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нарвалА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облилАсь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обнялАсь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обогналА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ободралА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отбылА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отдалА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отозвалА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отозвалАсь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перелилА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позвалА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понялА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прибылА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рвалА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снялА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создалА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сорвалА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убралА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.</a:t>
            </a:r>
          </a:p>
          <a:p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3. У глаголов </a:t>
            </a:r>
            <a:r>
              <a:rPr lang="ru-RU" b="1" i="1" dirty="0">
                <a:solidFill>
                  <a:srgbClr val="212529"/>
                </a:solidFill>
                <a:latin typeface="Roboto"/>
              </a:rPr>
              <a:t>класть, красть, красться, слать, послать, отослать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ударение в форме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женского рода прошедшего времени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НЕ падает на окончание, а остаётся на основе: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b="1" i="1" dirty="0" err="1">
                <a:solidFill>
                  <a:srgbClr val="FF0000"/>
                </a:solidFill>
                <a:latin typeface="Roboto"/>
              </a:rPr>
              <a:t>клАла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крАла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крАлась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слАла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>
                <a:solidFill>
                  <a:srgbClr val="FF0000"/>
                </a:solidFill>
                <a:latin typeface="Roboto"/>
              </a:rPr>
              <a:t>послАла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отослАла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стлАлась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.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/>
            </a:r>
            <a:br>
              <a:rPr lang="ru-RU" b="1" dirty="0">
                <a:solidFill>
                  <a:srgbClr val="FF0000"/>
                </a:solidFill>
                <a:latin typeface="Roboto"/>
              </a:rPr>
            </a:br>
            <a:endParaRPr lang="ru-RU" b="1" dirty="0" smtClean="0">
              <a:solidFill>
                <a:srgbClr val="FF0000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Исключение 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составляют глаголы с </a:t>
            </a:r>
            <a:r>
              <a:rPr lang="ru-RU" b="1" u="sng" dirty="0">
                <a:solidFill>
                  <a:srgbClr val="00B050"/>
                </a:solidFill>
                <a:latin typeface="Roboto"/>
              </a:rPr>
              <a:t>ударной приставкой ВЫ-</a:t>
            </a:r>
            <a:r>
              <a:rPr lang="ru-RU" b="1" dirty="0">
                <a:solidFill>
                  <a:srgbClr val="00B050"/>
                </a:solidFill>
                <a:latin typeface="Roboto"/>
              </a:rPr>
              <a:t>, 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которая всегда перетягивает ударение: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вЫлила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вЫкрала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b="0" i="0" dirty="0">
              <a:solidFill>
                <a:srgbClr val="212529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082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828" y="57845"/>
            <a:ext cx="1142028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12529"/>
                </a:solidFill>
                <a:latin typeface="Roboto"/>
              </a:rPr>
              <a:t>4. В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глаголах, оканчивающихся на -ИТЬ,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при спряжении ударение падает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на окончания: </a:t>
            </a:r>
            <a:r>
              <a:rPr lang="ru-RU" b="1" i="1" dirty="0">
                <a:solidFill>
                  <a:srgbClr val="212529"/>
                </a:solidFill>
                <a:latin typeface="Roboto"/>
              </a:rPr>
              <a:t>-ИШЬ, -ИТ, -ИМ, -ИТЕ, -АТ/-ЯТ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: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включИшь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включИт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включИм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включИте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включАт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вручИшь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вручИт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вручИм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вручИте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вручАт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дозвонИться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дозвонИшься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дозвонИтся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дозвонИмся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дозвонИтесь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дозвонЯтся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кровоточИшь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кровоточИт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кровоточИм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кровоточИте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кровоточАт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b="1" dirty="0" smtClean="0">
                <a:solidFill>
                  <a:srgbClr val="212529"/>
                </a:solidFill>
                <a:latin typeface="Roboto"/>
              </a:rPr>
              <a:t>По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той же схеме спрягаются глаголы:</a:t>
            </a:r>
            <a:br>
              <a:rPr lang="ru-RU" b="1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звонИть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исключИть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наделИть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накренИться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насорИть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обзвонИть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облегчИть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ободрИть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ободрИться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одолжИть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окружИть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повторИть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перезвонИть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позвонИть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сверлИть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укрепИть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щемИть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убыстрИть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обострИть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облегчИть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ободрИть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углубИть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r>
              <a:rPr lang="ru-RU" i="1" dirty="0" smtClean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Roboto"/>
              </a:rPr>
              <a:t>НО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>: 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 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озлОбить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Roboto"/>
              </a:rPr>
              <a:t>(злой)</a:t>
            </a:r>
            <a:endParaRPr lang="ru-RU" b="1" dirty="0">
              <a:solidFill>
                <a:srgbClr val="212529"/>
              </a:solidFill>
              <a:latin typeface="Roboto"/>
            </a:endParaRPr>
          </a:p>
          <a:p>
            <a:pPr marL="533400"/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опОшлить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–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опОшлят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 (от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пОшлость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)</a:t>
            </a:r>
            <a:r>
              <a:rPr lang="ru-RU" b="1" dirty="0">
                <a:solidFill>
                  <a:srgbClr val="FF0000"/>
                </a:solidFill>
                <a:latin typeface="Roboto"/>
              </a:rPr>
              <a:t/>
            </a:r>
            <a:br>
              <a:rPr lang="ru-RU" b="1" dirty="0">
                <a:solidFill>
                  <a:srgbClr val="FF0000"/>
                </a:solidFill>
                <a:latin typeface="Roboto"/>
              </a:rPr>
            </a:br>
            <a:r>
              <a:rPr lang="ru-RU" b="1" i="1" dirty="0" err="1">
                <a:solidFill>
                  <a:srgbClr val="FF0000"/>
                </a:solidFill>
                <a:latin typeface="Roboto"/>
              </a:rPr>
              <a:t>освЕдомиться</a:t>
            </a:r>
            <a:r>
              <a:rPr lang="ru-RU" b="1" i="1" dirty="0">
                <a:solidFill>
                  <a:srgbClr val="FF0000"/>
                </a:solidFill>
                <a:latin typeface="Roboto"/>
              </a:rPr>
              <a:t> –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освЕдомишься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 (от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вЕдать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)</a:t>
            </a:r>
          </a:p>
          <a:p>
            <a:pPr marL="533400"/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клЕить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 – </a:t>
            </a:r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клЕй</a:t>
            </a:r>
            <a:endParaRPr lang="ru-RU" b="1" i="1" dirty="0" smtClean="0">
              <a:solidFill>
                <a:srgbClr val="FF0000"/>
              </a:solidFill>
              <a:latin typeface="Roboto"/>
            </a:endParaRPr>
          </a:p>
          <a:p>
            <a:pPr marL="533400"/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обеспЕчить</a:t>
            </a:r>
            <a:endParaRPr lang="ru-RU" b="1" i="1" dirty="0" smtClean="0">
              <a:solidFill>
                <a:srgbClr val="FF0000"/>
              </a:solidFill>
              <a:latin typeface="Roboto"/>
            </a:endParaRPr>
          </a:p>
          <a:p>
            <a:pPr marL="533400"/>
            <a:r>
              <a:rPr lang="ru-RU" b="1" i="1" dirty="0" err="1" smtClean="0">
                <a:solidFill>
                  <a:srgbClr val="FF0000"/>
                </a:solidFill>
                <a:latin typeface="Roboto"/>
              </a:rPr>
              <a:t>принУдить</a:t>
            </a:r>
            <a:r>
              <a:rPr lang="ru-RU" b="1" i="1" dirty="0" smtClean="0">
                <a:solidFill>
                  <a:srgbClr val="FF0000"/>
                </a:solidFill>
                <a:latin typeface="Roboto"/>
              </a:rPr>
              <a:t>,</a:t>
            </a:r>
            <a:r>
              <a:rPr lang="ru-RU" b="1" i="1" dirty="0" smtClean="0">
                <a:solidFill>
                  <a:srgbClr val="0070C0"/>
                </a:solidFill>
                <a:latin typeface="Roboto"/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  <a:latin typeface="Roboto"/>
              </a:rPr>
              <a:t>кАшлянуть</a:t>
            </a:r>
            <a:r>
              <a:rPr lang="ru-RU" b="1" i="1" dirty="0" smtClean="0">
                <a:solidFill>
                  <a:srgbClr val="0070C0"/>
                </a:solidFill>
                <a:latin typeface="Roboto"/>
              </a:rPr>
              <a:t>, </a:t>
            </a:r>
            <a:r>
              <a:rPr lang="ru-RU" b="1" i="1" dirty="0" err="1" smtClean="0">
                <a:solidFill>
                  <a:srgbClr val="0070C0"/>
                </a:solidFill>
                <a:latin typeface="Roboto"/>
              </a:rPr>
              <a:t>чЕрпать</a:t>
            </a:r>
            <a:endParaRPr lang="ru-RU" b="1" dirty="0">
              <a:solidFill>
                <a:srgbClr val="0070C0"/>
              </a:solidFill>
              <a:latin typeface="Roboto"/>
            </a:endParaRPr>
          </a:p>
          <a:p>
            <a:endParaRPr lang="ru-RU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dirty="0" smtClean="0">
                <a:solidFill>
                  <a:srgbClr val="212529"/>
                </a:solidFill>
                <a:latin typeface="Roboto"/>
              </a:rPr>
              <a:t>5. 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В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возвратных глаголах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ударение в форме прошедшего времени часто переходит на окончание или суффикс (в глаголах прошедшего времени мужского рода):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начАться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началсЯ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началОсь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началИсь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принЯться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принялсЯ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принялАсь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принялОсь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принялИсь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b="0" i="0" dirty="0">
              <a:solidFill>
                <a:srgbClr val="212529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130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858" y="173067"/>
            <a:ext cx="11332028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Roboto"/>
              </a:rPr>
              <a:t>Правила постановки ударений в </a:t>
            </a:r>
            <a:r>
              <a:rPr lang="ru-RU" sz="2800" b="1" dirty="0" smtClean="0">
                <a:solidFill>
                  <a:srgbClr val="FF0000"/>
                </a:solidFill>
                <a:latin typeface="Roboto"/>
              </a:rPr>
              <a:t>причастиях</a:t>
            </a:r>
            <a:endParaRPr lang="ru-RU" sz="2800" b="1" dirty="0">
              <a:solidFill>
                <a:srgbClr val="FF0000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1.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 В действительных причастиях прошедшего времени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с суффиксом 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-ВШ-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ударение, как правило, падает на ту же гласную, что стоит в слове перед этим суффиксом: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зажИ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вш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ий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налИ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вш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ий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посмотрЕ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вш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ий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2. В страдательных причастиях прошедшего времени, образованных от глаголов</a:t>
            </a:r>
            <a:r>
              <a:rPr lang="ru-RU" b="1" i="1" dirty="0">
                <a:solidFill>
                  <a:srgbClr val="212529"/>
                </a:solidFill>
                <a:latin typeface="Roboto"/>
              </a:rPr>
              <a:t> изогнуть, загнуть, согнуть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ударение падает на </a:t>
            </a:r>
            <a:r>
              <a:rPr lang="ru-RU" b="1" dirty="0">
                <a:solidFill>
                  <a:srgbClr val="212529"/>
                </a:solidFill>
                <a:latin typeface="Roboto"/>
              </a:rPr>
              <a:t>приставку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изОгнутый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зАгнутый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 smtClean="0">
                <a:solidFill>
                  <a:srgbClr val="212529"/>
                </a:solidFill>
                <a:latin typeface="Roboto"/>
              </a:rPr>
              <a:t>сОгнутый,вОгнутый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3. 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В кратких страдательных причастиях прошедшего времени женского рода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ударение падает на окончание: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занятА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запертА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заселенА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нажитА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налитА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ободренА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снятА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созданА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4. 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Если ударение в полной форме падает на суффикс </a:t>
            </a:r>
            <a:r>
              <a:rPr lang="ru-RU" i="1" u="sng" dirty="0">
                <a:solidFill>
                  <a:srgbClr val="212529"/>
                </a:solidFill>
                <a:latin typeface="Roboto"/>
              </a:rPr>
              <a:t>-ЁНН-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, то в краткой форме оно сохраняется только в мужском роде, а в остальных формах переходит на окончание: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включЁн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включенА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включенО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включенЫ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довезЁнный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довезЁн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довезенА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довезенО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довезенЫ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заселЁн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заселенА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заселенО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заселенЫ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/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dirty="0">
                <a:solidFill>
                  <a:srgbClr val="212529"/>
                </a:solidFill>
                <a:latin typeface="Roboto"/>
              </a:rPr>
              <a:t>По той же схеме изменяются причастия: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наделЁнный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низведЁнный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ободрЁнный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отключЁнный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повторЁнный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поделЁнный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приручЁнный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dirty="0">
              <a:solidFill>
                <a:srgbClr val="212529"/>
              </a:solidFill>
              <a:latin typeface="Roboto"/>
            </a:endParaRPr>
          </a:p>
          <a:p>
            <a:r>
              <a:rPr lang="ru-RU" dirty="0">
                <a:solidFill>
                  <a:srgbClr val="212529"/>
                </a:solidFill>
                <a:latin typeface="Roboto"/>
              </a:rPr>
              <a:t>5. </a:t>
            </a:r>
            <a:r>
              <a:rPr lang="ru-RU" u="sng" dirty="0">
                <a:solidFill>
                  <a:srgbClr val="212529"/>
                </a:solidFill>
                <a:latin typeface="Roboto"/>
              </a:rPr>
              <a:t>В полных формах причастий с суффиксом </a:t>
            </a:r>
            <a:r>
              <a:rPr lang="ru-RU" i="1" u="sng" dirty="0">
                <a:solidFill>
                  <a:srgbClr val="212529"/>
                </a:solidFill>
                <a:latin typeface="Roboto"/>
              </a:rPr>
              <a:t>-Т-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, образованных от глаголов с суффиксами 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-О-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и 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-НУ-</a:t>
            </a:r>
            <a:r>
              <a:rPr lang="ru-RU" dirty="0">
                <a:solidFill>
                  <a:srgbClr val="212529"/>
                </a:solidFill>
                <a:latin typeface="Roboto"/>
              </a:rPr>
              <a:t> в инфинитиве, ударение падает на один слог вперёд:</a:t>
            </a:r>
            <a:br>
              <a:rPr lang="ru-RU" dirty="0">
                <a:solidFill>
                  <a:srgbClr val="212529"/>
                </a:solidFill>
                <a:latin typeface="Roboto"/>
              </a:rPr>
            </a:br>
            <a:r>
              <a:rPr lang="ru-RU" i="1" dirty="0" err="1">
                <a:solidFill>
                  <a:srgbClr val="212529"/>
                </a:solidFill>
                <a:latin typeface="Roboto"/>
              </a:rPr>
              <a:t>полОть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пОло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т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колОть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кОло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т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согнУть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сОгну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т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завернУть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завЁрну</a:t>
            </a:r>
            <a:r>
              <a:rPr lang="ru-RU" b="1" i="1" u="sng" dirty="0" err="1">
                <a:solidFill>
                  <a:srgbClr val="212529"/>
                </a:solidFill>
                <a:latin typeface="Roboto"/>
              </a:rPr>
              <a:t>т</a:t>
            </a:r>
            <a:r>
              <a:rPr lang="ru-RU" i="1" dirty="0" err="1">
                <a:solidFill>
                  <a:srgbClr val="212529"/>
                </a:solidFill>
                <a:latin typeface="Roboto"/>
              </a:rPr>
              <a:t>ый</a:t>
            </a:r>
            <a:r>
              <a:rPr lang="ru-RU" i="1" dirty="0">
                <a:solidFill>
                  <a:srgbClr val="212529"/>
                </a:solidFill>
                <a:latin typeface="Roboto"/>
              </a:rPr>
              <a:t>.</a:t>
            </a:r>
            <a:endParaRPr lang="ru-RU" b="0" i="0" dirty="0">
              <a:solidFill>
                <a:srgbClr val="212529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5271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114" y="664030"/>
            <a:ext cx="1098368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Roboto"/>
              </a:rPr>
              <a:t>Правила постановки ударений в деепричастиях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Roboto"/>
            </a:endParaRPr>
          </a:p>
          <a:p>
            <a:r>
              <a:rPr lang="ru-RU" sz="2800" dirty="0" smtClean="0">
                <a:solidFill>
                  <a:srgbClr val="212529"/>
                </a:solidFill>
                <a:latin typeface="Roboto"/>
              </a:rPr>
              <a:t>1. Деепричастия часто имеют ударение на том же слоге, что и в инфинитиве глагола, от которого они образованы:</a:t>
            </a:r>
            <a:br>
              <a:rPr lang="ru-RU" sz="2800" dirty="0" smtClean="0">
                <a:solidFill>
                  <a:srgbClr val="212529"/>
                </a:solidFill>
                <a:latin typeface="Roboto"/>
              </a:rPr>
            </a:b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задАть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задАв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залИть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залИв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занЯть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занЯв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начАть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начАв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поднЯть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поднЯв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предпринЯть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предпринЯв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создАть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 – </a:t>
            </a:r>
            <a:r>
              <a:rPr lang="ru-RU" sz="2800" i="1" dirty="0" err="1" smtClean="0">
                <a:solidFill>
                  <a:srgbClr val="212529"/>
                </a:solidFill>
                <a:latin typeface="Roboto"/>
              </a:rPr>
              <a:t>создАв</a:t>
            </a:r>
            <a:r>
              <a:rPr lang="ru-RU" sz="2800" i="1" dirty="0" smtClean="0">
                <a:solidFill>
                  <a:srgbClr val="212529"/>
                </a:solidFill>
                <a:latin typeface="Roboto"/>
              </a:rPr>
              <a:t>.</a:t>
            </a:r>
            <a:endParaRPr lang="ru-RU" sz="2800" dirty="0" smtClean="0">
              <a:solidFill>
                <a:srgbClr val="212529"/>
              </a:solidFill>
              <a:latin typeface="Roboto"/>
            </a:endParaRPr>
          </a:p>
          <a:p>
            <a:r>
              <a:rPr lang="ru-RU" sz="2800" dirty="0" smtClean="0">
                <a:solidFill>
                  <a:srgbClr val="212529"/>
                </a:solidFill>
                <a:latin typeface="Roboto"/>
              </a:rPr>
              <a:t>2</a:t>
            </a:r>
            <a:r>
              <a:rPr lang="ru-RU" sz="2800" dirty="0">
                <a:solidFill>
                  <a:srgbClr val="212529"/>
                </a:solidFill>
                <a:latin typeface="Roboto"/>
              </a:rPr>
              <a:t>. В деепричастиях с суффиксом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 -ВШ-, -ВШИ-</a:t>
            </a:r>
            <a:r>
              <a:rPr lang="ru-RU" sz="2800" dirty="0">
                <a:solidFill>
                  <a:srgbClr val="212529"/>
                </a:solidFill>
                <a:latin typeface="Roboto"/>
              </a:rPr>
              <a:t> ударение падает на гласную букву, которая стоит в слове перед этими суффиксами:</a:t>
            </a:r>
            <a:br>
              <a:rPr lang="ru-RU" sz="2800" dirty="0">
                <a:solidFill>
                  <a:srgbClr val="212529"/>
                </a:solidFill>
                <a:latin typeface="Roboto"/>
              </a:rPr>
            </a:b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начА</a:t>
            </a:r>
            <a:r>
              <a:rPr lang="ru-RU" sz="2800" b="1" i="1" u="sng" dirty="0" err="1">
                <a:solidFill>
                  <a:srgbClr val="212529"/>
                </a:solidFill>
                <a:latin typeface="Roboto"/>
              </a:rPr>
              <a:t>в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отдА</a:t>
            </a:r>
            <a:r>
              <a:rPr lang="ru-RU" sz="2800" b="1" i="1" u="sng" dirty="0" err="1">
                <a:solidFill>
                  <a:srgbClr val="212529"/>
                </a:solidFill>
                <a:latin typeface="Roboto"/>
              </a:rPr>
              <a:t>в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поднЯ</a:t>
            </a:r>
            <a:r>
              <a:rPr lang="ru-RU" sz="2800" b="1" i="1" u="sng" dirty="0" err="1">
                <a:solidFill>
                  <a:srgbClr val="212529"/>
                </a:solidFill>
                <a:latin typeface="Roboto"/>
              </a:rPr>
              <a:t>в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прибЫ</a:t>
            </a:r>
            <a:r>
              <a:rPr lang="ru-RU" sz="2800" b="1" i="1" u="sng" dirty="0" err="1">
                <a:solidFill>
                  <a:srgbClr val="212529"/>
                </a:solidFill>
                <a:latin typeface="Roboto"/>
              </a:rPr>
              <a:t>в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, </a:t>
            </a: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начА</a:t>
            </a:r>
            <a:r>
              <a:rPr lang="ru-RU" sz="2800" b="1" i="1" u="sng" dirty="0" err="1">
                <a:solidFill>
                  <a:srgbClr val="212529"/>
                </a:solidFill>
                <a:latin typeface="Roboto"/>
              </a:rPr>
              <a:t>вши</a:t>
            </a:r>
            <a:r>
              <a:rPr lang="ru-RU" sz="2800" i="1" dirty="0" err="1">
                <a:solidFill>
                  <a:srgbClr val="212529"/>
                </a:solidFill>
                <a:latin typeface="Roboto"/>
              </a:rPr>
              <a:t>сь</a:t>
            </a:r>
            <a:r>
              <a:rPr lang="ru-RU" sz="2800" i="1" dirty="0">
                <a:solidFill>
                  <a:srgbClr val="212529"/>
                </a:solidFill>
                <a:latin typeface="Roboto"/>
              </a:rPr>
              <a:t>.</a:t>
            </a:r>
            <a:endParaRPr lang="ru-RU" sz="2800" b="0" i="0" dirty="0">
              <a:solidFill>
                <a:srgbClr val="212529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468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273546"/>
            <a:ext cx="10885715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Нормы постановки ударения в 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наречиях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ударение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падает на приставку: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до́суха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до́сыта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до́верху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до́низу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НО: </a:t>
            </a:r>
            <a:r>
              <a:rPr lang="ru-RU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доне́льзя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, докрасна́,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добела́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ударение падает на приставку;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за́годя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за́темно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за́светло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НО: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зави́дно</a:t>
            </a:r>
            <a:endParaRPr lang="ru-RU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произношение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наречий с трудностями в постановке ударений следует запоминать или проверять по орфоэпическому словарю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ru-RU" sz="2800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бе́з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толку,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бе́з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 вести, без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у́молку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бок 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о́ бок, </a:t>
            </a:r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ва́лом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вза́пуски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вдо́сталь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втри́дорога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вчисту́ю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за́ полночь, 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зуб 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на́ зуб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и́зредка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и́здавна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и́скоса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и́сподволь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искони́,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и́сстари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издре́вле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 извне́, </a:t>
            </a:r>
            <a:r>
              <a:rPr lang="ru-RU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издре́вле</a:t>
            </a:r>
            <a:r>
              <a:rPr lang="ru-RU" sz="2800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мастерски́, </a:t>
            </a:r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наскво́зь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(не)</a:t>
            </a:r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надо́лго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на́бело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на́ смех, на </a:t>
            </a:r>
            <a:r>
              <a:rPr lang="ru-RU" sz="28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лю́дях</a:t>
            </a:r>
            <a:r>
              <a:rPr lang="ru-RU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умно́</a:t>
            </a:r>
            <a:endParaRPr lang="ru-RU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8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3960F"/>
      </a:accent1>
      <a:accent2>
        <a:srgbClr val="E04116"/>
      </a:accent2>
      <a:accent3>
        <a:srgbClr val="9D4DE7"/>
      </a:accent3>
      <a:accent4>
        <a:srgbClr val="449EF3"/>
      </a:accent4>
      <a:accent5>
        <a:srgbClr val="39C6BE"/>
      </a:accent5>
      <a:accent6>
        <a:srgbClr val="88C933"/>
      </a:accent6>
      <a:hlink>
        <a:srgbClr val="EBB41F"/>
      </a:hlink>
      <a:folHlink>
        <a:srgbClr val="E1D676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29B3952A-A5A2-4E72-A5C9-A88B41734E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Атлас</Template>
  <TotalTime>481</TotalTime>
  <Words>156</Words>
  <Application>Microsoft Office PowerPoint</Application>
  <PresentationFormat>Широкоэкранный</PresentationFormat>
  <Paragraphs>123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Rockwell</vt:lpstr>
      <vt:lpstr>Wingdings</vt:lpstr>
      <vt:lpstr>Atlas</vt:lpstr>
      <vt:lpstr>Правила постановки ударений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24</cp:revision>
  <dcterms:created xsi:type="dcterms:W3CDTF">2024-05-05T10:47:23Z</dcterms:created>
  <dcterms:modified xsi:type="dcterms:W3CDTF">2024-12-21T09:55:56Z</dcterms:modified>
</cp:coreProperties>
</file>