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97" r:id="rId3"/>
    <p:sldId id="294" r:id="rId4"/>
    <p:sldId id="295" r:id="rId5"/>
    <p:sldId id="269" r:id="rId6"/>
    <p:sldId id="266" r:id="rId7"/>
    <p:sldId id="270" r:id="rId8"/>
    <p:sldId id="267" r:id="rId9"/>
    <p:sldId id="260" r:id="rId10"/>
    <p:sldId id="261" r:id="rId11"/>
    <p:sldId id="268" r:id="rId12"/>
    <p:sldId id="262" r:id="rId13"/>
    <p:sldId id="271" r:id="rId14"/>
    <p:sldId id="272" r:id="rId15"/>
    <p:sldId id="296" r:id="rId16"/>
    <p:sldId id="273" r:id="rId17"/>
    <p:sldId id="274" r:id="rId18"/>
    <p:sldId id="275" r:id="rId19"/>
    <p:sldId id="276" r:id="rId20"/>
    <p:sldId id="277" r:id="rId21"/>
    <p:sldId id="278" r:id="rId22"/>
    <p:sldId id="282" r:id="rId23"/>
    <p:sldId id="283" r:id="rId24"/>
    <p:sldId id="300" r:id="rId25"/>
    <p:sldId id="299" r:id="rId26"/>
    <p:sldId id="284" r:id="rId27"/>
    <p:sldId id="302" r:id="rId28"/>
    <p:sldId id="286" r:id="rId29"/>
    <p:sldId id="288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64CE7F-72D8-478F-AF8C-DD0C5D0F9FC4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AE999-C391-416C-AD3E-047E5D0FC80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0165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AE999-C391-416C-AD3E-047E5D0FC803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47978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AE999-C391-416C-AD3E-047E5D0FC80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251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AE999-C391-416C-AD3E-047E5D0FC80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95370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0AE999-C391-416C-AD3E-047E5D0FC80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35490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1970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14468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14974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4807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39288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1478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04947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58410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69839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2966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86202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0DA2E-BF61-417F-B3F5-9D667676B79C}" type="datetimeFigureOut">
              <a:rPr lang="ru-RU" smtClean="0"/>
              <a:pPr/>
              <a:t>25.02.2025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2640F-1412-4124-A4E3-BF46DA76BF5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826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pedsovet.su/metodika/5652_vzaimokontol_i_vzaimoproverka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jpeg"/><Relationship Id="rId5" Type="http://schemas.openxmlformats.org/officeDocument/2006/relationships/image" Target="../media/image22.gif"/><Relationship Id="rId4" Type="http://schemas.openxmlformats.org/officeDocument/2006/relationships/image" Target="../media/image2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Лариса\Desktop\ш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14404"/>
            <a:ext cx="9144000" cy="75724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71472" y="-285775"/>
            <a:ext cx="8115328" cy="1428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1115616" y="1556792"/>
            <a:ext cx="7653536" cy="4525962"/>
          </a:xfrm>
        </p:spPr>
        <p:txBody>
          <a:bodyPr>
            <a:normAutofit/>
          </a:bodyPr>
          <a:lstStyle/>
          <a:p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Модель современного урока </a:t>
            </a:r>
            <a:r>
              <a:rPr lang="ru-RU" sz="4400" b="1" dirty="0" smtClean="0">
                <a:solidFill>
                  <a:schemeClr val="accent1">
                    <a:lumMod val="75000"/>
                  </a:schemeClr>
                </a:solidFill>
              </a:rPr>
              <a:t>			географии 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9451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7" y="-17043"/>
            <a:ext cx="9272588" cy="133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166843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1.     На уроке реализуется личностно-ориентированный подход к обучению и создаются условия для индивидуального развития каждого ребенка.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2. Каждый урок направлен на развитие универсальных учебных действий (УУД): 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личностных, коммуникативных, регулятивных и познавательных. 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3.     На уроке реализуется </a:t>
            </a:r>
            <a:r>
              <a:rPr lang="ru-RU" sz="2400" b="1" dirty="0" err="1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деятельностный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 метод  обучения.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4.     Организация урока динамична и вариативна.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5.     На уроке используются современные педагогические технологии.</a:t>
            </a:r>
          </a:p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6.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Соблюдается принцип 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</a:rPr>
              <a:t>здоровьесбережения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7.Развитие 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</a:rPr>
              <a:t>функциональной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грамотности.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Picture 8" descr="http://prodigital.su/files/images/smart-board-800-series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4209" y="4941168"/>
            <a:ext cx="149037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08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46772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Лариса\Desktop\7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1641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0709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467725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C:\Users\Лариса\Desktop\77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5" y="1152112"/>
            <a:ext cx="9144000" cy="5196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07097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" y="0"/>
            <a:ext cx="9139943" cy="690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Лариса\Desktop\8т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36" r="3208"/>
          <a:stretch/>
        </p:blipFill>
        <p:spPr bwMode="auto">
          <a:xfrm>
            <a:off x="73338" y="610468"/>
            <a:ext cx="9001380" cy="537717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7398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2" y="3372"/>
            <a:ext cx="9135727" cy="6854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-99392"/>
            <a:ext cx="592613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Лариса\Desktop\12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989"/>
          <a:stretch/>
        </p:blipFill>
        <p:spPr bwMode="auto">
          <a:xfrm>
            <a:off x="124057" y="764704"/>
            <a:ext cx="8904156" cy="59442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75162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" y="0"/>
            <a:ext cx="9139943" cy="690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88640"/>
            <a:ext cx="8280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4000" b="1" u="sng" dirty="0">
                <a:solidFill>
                  <a:srgbClr val="0070C0"/>
                </a:solidFill>
              </a:rPr>
              <a:t>1.Урок открытия новых знаний</a:t>
            </a:r>
          </a:p>
          <a:p>
            <a:pPr>
              <a:buNone/>
            </a:pPr>
            <a:endParaRPr lang="ru-RU" sz="2400" b="1" dirty="0" smtClean="0"/>
          </a:p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Цели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b="1" i="1" dirty="0" err="1">
                <a:solidFill>
                  <a:schemeClr val="accent1">
                    <a:lumMod val="75000"/>
                  </a:schemeClr>
                </a:solidFill>
              </a:rPr>
              <a:t>Деятельностная</a:t>
            </a:r>
            <a:r>
              <a:rPr lang="ru-RU" sz="3200" i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 научить детей новым способам нахождения знания, ввести новые понятия, термины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b="1" i="1" dirty="0">
                <a:solidFill>
                  <a:schemeClr val="accent1">
                    <a:lumMod val="75000"/>
                  </a:schemeClr>
                </a:solidFill>
              </a:rPr>
              <a:t>Содержательная: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 сформировать систему новых понятий, расширить знания учеников за счет включения новых определений, терминов, описаний.</a:t>
            </a:r>
          </a:p>
        </p:txBody>
      </p:sp>
      <p:pic>
        <p:nvPicPr>
          <p:cNvPr id="1026" name="Picture 2" descr="C:\Users\Лариса\Desktop\см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209930"/>
            <a:ext cx="1373138" cy="13731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7398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90"/>
            <a:ext cx="913994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268760"/>
            <a:ext cx="80648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Цели: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</a:rPr>
              <a:t>Деятельностная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: научить детей находить причину своих затруднений, самостоятельно строить алгоритм действий по устранению затруднений, научить самоанализу действий и способам нахождения разрешения конфликта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</a:rPr>
              <a:t>Содержательная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: закрепить усвоенные знания, понятия, способы действия и скорректировать при необходимости.</a:t>
            </a:r>
          </a:p>
          <a:p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404664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u="sng" dirty="0">
                <a:solidFill>
                  <a:srgbClr val="0070C0"/>
                </a:solidFill>
              </a:rPr>
              <a:t>2. Урок рефлексии</a:t>
            </a:r>
            <a:endParaRPr lang="ru-RU" sz="3600" u="sng" dirty="0"/>
          </a:p>
        </p:txBody>
      </p:sp>
    </p:spTree>
    <p:extLst>
      <p:ext uri="{BB962C8B-B14F-4D97-AF65-F5344CB8AC3E}">
        <p14:creationId xmlns="" xmlns:p14="http://schemas.microsoft.com/office/powerpoint/2010/main" val="422910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32" y="19472"/>
            <a:ext cx="913994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188640"/>
            <a:ext cx="835292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u="sng" dirty="0" smtClean="0">
                <a:solidFill>
                  <a:srgbClr val="0070C0"/>
                </a:solidFill>
              </a:rPr>
              <a:t>3.Урок </a:t>
            </a:r>
            <a:r>
              <a:rPr lang="ru-RU" sz="3600" b="1" u="sng" dirty="0">
                <a:solidFill>
                  <a:schemeClr val="accent1"/>
                </a:solidFill>
              </a:rPr>
              <a:t>общеметодологической направленности</a:t>
            </a:r>
            <a:r>
              <a:rPr lang="ru-RU" sz="2800" b="1" u="sng" dirty="0">
                <a:solidFill>
                  <a:schemeClr val="accent1"/>
                </a:solidFill>
              </a:rPr>
              <a:t>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(систематизации знаний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412776"/>
            <a:ext cx="87129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Цели: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b="1" i="1" dirty="0" err="1">
                <a:solidFill>
                  <a:schemeClr val="accent1">
                    <a:lumMod val="75000"/>
                  </a:schemeClr>
                </a:solidFill>
              </a:rPr>
              <a:t>Деятельностная</a:t>
            </a:r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 научить детей структуризации полученного знания, научить видеть каждое новое знание, повторить изученный способ действий в рамках всей изучаемой темы.</a:t>
            </a:r>
          </a:p>
          <a:p>
            <a:r>
              <a:rPr lang="ru-RU" sz="2800" b="1" i="1" dirty="0">
                <a:solidFill>
                  <a:schemeClr val="accent1">
                    <a:lumMod val="75000"/>
                  </a:schemeClr>
                </a:solidFill>
              </a:rPr>
              <a:t>Содержательная: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 научить обобщению, научить видению нового знания в структуре общего курса, его связь с уже приобретенным опытом и его значение для последующего обучения.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79817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116632"/>
            <a:ext cx="6636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4. Урок развивающего контроля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908720"/>
            <a:ext cx="85689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Цели: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b="1" i="1" dirty="0" err="1">
                <a:solidFill>
                  <a:schemeClr val="accent1">
                    <a:lumMod val="75000"/>
                  </a:schemeClr>
                </a:solidFill>
              </a:rPr>
              <a:t>Деятельностная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: научить детей способам самоконтроля и 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взаимоконтроля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, формировать способности, позволяющие осуществлять контроль.</a:t>
            </a:r>
          </a:p>
          <a:p>
            <a:r>
              <a:rPr lang="ru-RU" sz="3200" b="1" i="1" dirty="0">
                <a:solidFill>
                  <a:schemeClr val="accent1">
                    <a:lumMod val="75000"/>
                  </a:schemeClr>
                </a:solidFill>
              </a:rPr>
              <a:t>Содержательная: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 проверка знания, умений, приобретенных навыков и самопроверка учеников.</a:t>
            </a:r>
          </a:p>
        </p:txBody>
      </p:sp>
    </p:spTree>
    <p:extLst>
      <p:ext uri="{BB962C8B-B14F-4D97-AF65-F5344CB8AC3E}">
        <p14:creationId xmlns="" xmlns:p14="http://schemas.microsoft.com/office/powerpoint/2010/main" val="505793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" y="0"/>
            <a:ext cx="9139943" cy="6904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86000" y="205939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57" y="188640"/>
            <a:ext cx="903243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Структура урока по ФГОС: </a:t>
            </a:r>
            <a:b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b="1" dirty="0">
                <a:solidFill>
                  <a:srgbClr val="C00000"/>
                </a:solidFill>
              </a:rPr>
              <a:t>основные этапы комбинированного урока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7" y="1412776"/>
            <a:ext cx="9000999" cy="4680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7398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08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16632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1. Мотивирование (самоопределение) к учебной деятельности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70738"/>
            <a:ext cx="871296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ru-RU" sz="28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Мотив</a:t>
            </a:r>
            <a:r>
              <a:rPr lang="ru-RU" sz="2800" dirty="0" smtClean="0"/>
              <a:t> </a:t>
            </a:r>
            <a:r>
              <a:rPr lang="ru-RU" sz="2800" dirty="0"/>
              <a:t>– это побуждение к деятельности.</a:t>
            </a:r>
          </a:p>
          <a:p>
            <a:pPr>
              <a:buNone/>
            </a:pPr>
            <a:r>
              <a:rPr lang="ru-RU" sz="2800" dirty="0"/>
              <a:t>Цель: включение учащихся в деятельность на личностно-значимом уровне. </a:t>
            </a:r>
            <a:r>
              <a:rPr lang="ru-RU" sz="2800" b="1" dirty="0">
                <a:solidFill>
                  <a:srgbClr val="7030A0"/>
                </a:solidFill>
              </a:rPr>
              <a:t>«Хочу, потому что могу»</a:t>
            </a:r>
          </a:p>
          <a:p>
            <a:pPr>
              <a:buNone/>
            </a:pPr>
            <a:r>
              <a:rPr lang="ru-RU" sz="2800" dirty="0"/>
              <a:t>У учащихся должна возникнуть положительная эмоциональная направленность.</a:t>
            </a:r>
          </a:p>
          <a:p>
            <a:pPr>
              <a:buNone/>
            </a:pPr>
            <a:r>
              <a:rPr lang="ru-RU" sz="2800" dirty="0"/>
              <a:t>Приемы работы: </a:t>
            </a:r>
          </a:p>
          <a:p>
            <a:pPr>
              <a:buNone/>
            </a:pPr>
            <a:r>
              <a:rPr lang="ru-RU" sz="2800" dirty="0"/>
              <a:t>Учитель в начале урока высказывает </a:t>
            </a:r>
          </a:p>
          <a:p>
            <a:pPr>
              <a:buNone/>
            </a:pPr>
            <a:r>
              <a:rPr lang="ru-RU" sz="2800" b="1" dirty="0">
                <a:solidFill>
                  <a:srgbClr val="7030A0"/>
                </a:solidFill>
              </a:rPr>
              <a:t>добрые пожелания детям, предлагает </a:t>
            </a:r>
          </a:p>
          <a:p>
            <a:pPr>
              <a:buNone/>
            </a:pPr>
            <a:r>
              <a:rPr lang="ru-RU" sz="2800" b="1" dirty="0">
                <a:solidFill>
                  <a:srgbClr val="7030A0"/>
                </a:solidFill>
              </a:rPr>
              <a:t>пожелать друг другу удачи, </a:t>
            </a:r>
          </a:p>
          <a:p>
            <a:pPr>
              <a:buNone/>
            </a:pPr>
            <a:r>
              <a:rPr lang="ru-RU" sz="2800" b="1" dirty="0">
                <a:solidFill>
                  <a:srgbClr val="7030A0"/>
                </a:solidFill>
              </a:rPr>
              <a:t>объявляет эпиграф, девиз урока</a:t>
            </a:r>
            <a:r>
              <a:rPr lang="ru-RU" sz="2800" dirty="0"/>
              <a:t>.</a:t>
            </a:r>
          </a:p>
        </p:txBody>
      </p:sp>
      <p:pic>
        <p:nvPicPr>
          <p:cNvPr id="7" name="Picture 3" descr="C:\Users\user\Desktop\1\чел.jpg"/>
          <p:cNvPicPr>
            <a:picLocks noChangeAspect="1" noChangeArrowheads="1"/>
          </p:cNvPicPr>
          <p:nvPr/>
        </p:nvPicPr>
        <p:blipFill>
          <a:blip r:embed="rId3" cstate="print"/>
          <a:srcRect l="7180" t="6688" r="13086" b="8383"/>
          <a:stretch>
            <a:fillRect/>
          </a:stretch>
        </p:blipFill>
        <p:spPr bwMode="auto">
          <a:xfrm>
            <a:off x="6732240" y="4012065"/>
            <a:ext cx="2411760" cy="28459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78669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99592" y="188640"/>
            <a:ext cx="65527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II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. Актуализация знаний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83529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Цель: повторение изученного материала, оживление имеющегося у детей опыта, необходимого для «открытия нового знания»:</a:t>
            </a:r>
          </a:p>
          <a:p>
            <a:pPr>
              <a:buNone/>
            </a:pPr>
            <a:r>
              <a:rPr lang="ru-RU" sz="3200" dirty="0"/>
              <a:t>- </a:t>
            </a:r>
            <a:r>
              <a:rPr lang="ru-RU" sz="3200" b="1" dirty="0">
                <a:solidFill>
                  <a:srgbClr val="7030A0"/>
                </a:solidFill>
              </a:rPr>
              <a:t>«вспомним», </a:t>
            </a:r>
          </a:p>
          <a:p>
            <a:pPr>
              <a:buNone/>
            </a:pPr>
            <a:r>
              <a:rPr lang="ru-RU" sz="3200" b="1" dirty="0">
                <a:solidFill>
                  <a:srgbClr val="7030A0"/>
                </a:solidFill>
              </a:rPr>
              <a:t>- «установим то, что мы уже знаем»,</a:t>
            </a:r>
          </a:p>
          <a:p>
            <a:pPr>
              <a:buNone/>
            </a:pPr>
            <a:r>
              <a:rPr lang="ru-RU" sz="3200" b="1" dirty="0">
                <a:solidFill>
                  <a:srgbClr val="7030A0"/>
                </a:solidFill>
              </a:rPr>
              <a:t>-  «зададим друг другу вопросы»,</a:t>
            </a:r>
          </a:p>
          <a:p>
            <a:pPr>
              <a:buNone/>
            </a:pPr>
            <a:r>
              <a:rPr lang="ru-RU" sz="3200" b="1" dirty="0">
                <a:solidFill>
                  <a:srgbClr val="7030A0"/>
                </a:solidFill>
              </a:rPr>
              <a:t>-  «что нам нужно сделать, чтобы приступить к следующему этапу усвоения знаний»</a:t>
            </a:r>
          </a:p>
        </p:txBody>
      </p:sp>
    </p:spTree>
    <p:extLst>
      <p:ext uri="{BB962C8B-B14F-4D97-AF65-F5344CB8AC3E}">
        <p14:creationId xmlns="" xmlns:p14="http://schemas.microsoft.com/office/powerpoint/2010/main" val="25333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0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60648"/>
            <a:ext cx="9036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tx2">
                    <a:lumMod val="75000"/>
                  </a:schemeClr>
                </a:solidFill>
              </a:rPr>
              <a:t>III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.Постановка учебной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задачи </a:t>
            </a:r>
          </a:p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(создание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проблемной ситуации)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6506" y="1337195"/>
            <a:ext cx="89289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/>
              <a:t> 1</a:t>
            </a:r>
            <a:r>
              <a:rPr lang="ru-RU" sz="2400" dirty="0"/>
              <a:t>. Постановка </a:t>
            </a:r>
            <a:r>
              <a:rPr lang="ru-RU" sz="2400" b="1" dirty="0"/>
              <a:t>цели урока </a:t>
            </a:r>
            <a:r>
              <a:rPr lang="ru-RU" sz="2400" dirty="0"/>
              <a:t>носит </a:t>
            </a:r>
            <a:r>
              <a:rPr lang="ru-RU" sz="2400" b="1" dirty="0"/>
              <a:t>проблемный характер:</a:t>
            </a:r>
            <a:r>
              <a:rPr lang="ru-RU" sz="2400" dirty="0"/>
              <a:t> учитель задает вопросы, на которые дети не могут ответить, либо дает задание, с которым они не могут справиться.</a:t>
            </a:r>
            <a:r>
              <a:rPr lang="ru-RU" sz="2400" dirty="0">
                <a:solidFill>
                  <a:srgbClr val="FF0000"/>
                </a:solidFill>
              </a:rPr>
              <a:t> </a:t>
            </a:r>
          </a:p>
          <a:p>
            <a:pPr>
              <a:buNone/>
            </a:pPr>
            <a:r>
              <a:rPr lang="ru-RU" sz="2400" dirty="0">
                <a:solidFill>
                  <a:srgbClr val="FF0000"/>
                </a:solidFill>
              </a:rPr>
              <a:t>   </a:t>
            </a:r>
            <a:r>
              <a:rPr lang="ru-RU" sz="2400" b="1" dirty="0">
                <a:solidFill>
                  <a:srgbClr val="FF0000"/>
                </a:solidFill>
              </a:rPr>
              <a:t>Проблема</a:t>
            </a:r>
            <a:r>
              <a:rPr lang="ru-RU" sz="2400" dirty="0"/>
              <a:t> – это противоречие между уже знаемым и искомым</a:t>
            </a:r>
          </a:p>
          <a:p>
            <a:pPr>
              <a:buNone/>
            </a:pPr>
            <a:r>
              <a:rPr lang="ru-RU" sz="2400" dirty="0"/>
              <a:t>2. Выявление и фиксирование в громкой речи: где и почему возникло затруднение;</a:t>
            </a:r>
          </a:p>
          <a:p>
            <a:pPr lvl="0">
              <a:buNone/>
            </a:pPr>
            <a:r>
              <a:rPr lang="ru-RU" sz="2400" dirty="0"/>
              <a:t>3. Соотнести свои действия на этом шаге с изученными способами и зафиксировать, какого знания или умения недостает для решения исходной задачи .</a:t>
            </a:r>
          </a:p>
          <a:p>
            <a:pPr lvl="0">
              <a:buNone/>
            </a:pPr>
            <a:r>
              <a:rPr lang="ru-RU" sz="2400" dirty="0"/>
              <a:t>4. Учитель организует подводящий или побуждающий диалог по проблемному объяснению нового знания:</a:t>
            </a:r>
          </a:p>
          <a:p>
            <a:pPr>
              <a:buNone/>
            </a:pPr>
            <a:r>
              <a:rPr lang="ru-RU" sz="2400" dirty="0"/>
              <a:t>       </a:t>
            </a:r>
            <a:r>
              <a:rPr lang="ru-RU" sz="2400" b="1" dirty="0"/>
              <a:t>дети выдвигают различные предположения, как решить эту проблему, что нужно делать</a:t>
            </a:r>
            <a:r>
              <a:rPr lang="ru-RU" sz="2400" dirty="0"/>
              <a:t>….</a:t>
            </a:r>
          </a:p>
        </p:txBody>
      </p:sp>
    </p:spTree>
    <p:extLst>
      <p:ext uri="{BB962C8B-B14F-4D97-AF65-F5344CB8AC3E}">
        <p14:creationId xmlns="" xmlns:p14="http://schemas.microsoft.com/office/powerpoint/2010/main" val="25333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-99392"/>
            <a:ext cx="6426200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980728"/>
            <a:ext cx="8352928" cy="5312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r>
              <a:rPr lang="ru-RU" sz="3200" dirty="0">
                <a:solidFill>
                  <a:srgbClr val="000066"/>
                </a:solidFill>
                <a:latin typeface="Constantia"/>
              </a:rPr>
              <a:t>обсуждать, анализировать, сопоставлять, изучать, определять, выявлять, объяснять, описывать, систематизировать, обобщать, ставить вопросы,  высказывать свое мнение, оценивать, делать выводы, прогнозировать</a:t>
            </a: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ru-RU" sz="3200" dirty="0">
              <a:solidFill>
                <a:srgbClr val="000066"/>
              </a:solidFill>
              <a:latin typeface="Constantia"/>
            </a:endParaRP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  <a:buFont typeface="Wingdings 2" pitchFamily="18" charset="2"/>
              <a:buChar char=""/>
            </a:pPr>
            <a:endParaRPr lang="ru-RU" sz="3200" dirty="0">
              <a:solidFill>
                <a:srgbClr val="000066"/>
              </a:solidFill>
              <a:latin typeface="Constantia"/>
            </a:endParaRPr>
          </a:p>
          <a:p>
            <a:pPr marL="273050" lvl="0" indent="-273050" fontAlgn="base">
              <a:spcBef>
                <a:spcPct val="20000"/>
              </a:spcBef>
              <a:spcAft>
                <a:spcPct val="0"/>
              </a:spcAft>
              <a:buClr>
                <a:srgbClr val="0BD0D9"/>
              </a:buClr>
              <a:buSzPct val="95000"/>
            </a:pPr>
            <a:r>
              <a:rPr lang="ru-RU" sz="3200" dirty="0">
                <a:solidFill>
                  <a:srgbClr val="FF3300"/>
                </a:solidFill>
                <a:latin typeface="Constantia"/>
              </a:rPr>
              <a:t>  </a:t>
            </a:r>
            <a:r>
              <a:rPr lang="ru-RU" sz="3200" dirty="0">
                <a:solidFill>
                  <a:srgbClr val="FF0000"/>
                </a:solidFill>
                <a:latin typeface="Constantia"/>
              </a:rPr>
              <a:t>Школьников необходимо научить самостоятельно думать и действовать</a:t>
            </a:r>
          </a:p>
        </p:txBody>
      </p:sp>
    </p:spTree>
    <p:extLst>
      <p:ext uri="{BB962C8B-B14F-4D97-AF65-F5344CB8AC3E}">
        <p14:creationId xmlns="" xmlns:p14="http://schemas.microsoft.com/office/powerpoint/2010/main" val="1173883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0"/>
            <a:ext cx="7742237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908720"/>
            <a:ext cx="878497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Тема: Атмосферное давление, 6 класс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Учитель демонстрирует опыт: берет в руки до самых краев наполненный водой стакан, прикрывает его листом бумаги и осторожно переворачивает вниз. Вопрос классу: вода из стакана не выливается, почему?</a:t>
            </a:r>
          </a:p>
          <a:p>
            <a:pPr>
              <a:buNone/>
            </a:pP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Тема: Природные зоны Африки, 7 класс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Пустыни расположены во внутренних районах материка, где жарко и сухо. Чем объяснить расположение пустыни 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</a:rPr>
              <a:t>Намиб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 на побережье океана?</a:t>
            </a:r>
          </a:p>
          <a:p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</a:rPr>
              <a:t>Тема: Природно-хозяйственные зоны России, 8 класс</a:t>
            </a: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</a:rPr>
              <a:t>Если природные зоны по территории России действительно расположены в широтном направлении по тепловым поясам, то почему в европейской и азиатской частях России на одной и той же широте находятся различные природные зоны? </a:t>
            </a:r>
          </a:p>
        </p:txBody>
      </p:sp>
    </p:spTree>
    <p:extLst>
      <p:ext uri="{BB962C8B-B14F-4D97-AF65-F5344CB8AC3E}">
        <p14:creationId xmlns="" xmlns:p14="http://schemas.microsoft.com/office/powerpoint/2010/main" val="25333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16632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IV.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</a:rPr>
              <a:t> 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</a:rPr>
              <a:t>Открытие новых знаний</a:t>
            </a:r>
          </a:p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(построение проекта выхода из затруднения)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052736"/>
            <a:ext cx="87849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800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0"/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1)Сформулировать 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и согласовать цели урока, организовать уточнение темы урока</a:t>
            </a:r>
          </a:p>
          <a:p>
            <a:pPr lvl="0">
              <a:buNone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2) Дети составляют план достижения цели, определяют средства (алгоритм, модель, символ и т.д.)</a:t>
            </a:r>
          </a:p>
          <a:p>
            <a:pPr lvl="0">
              <a:buNone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 3) Учитель организует учащихся на исследование проблемной ситуации: поиск доказательств, чтение текста учебника, объяснение учителя. </a:t>
            </a:r>
          </a:p>
          <a:p>
            <a:pPr lvl="0">
              <a:buNone/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Дети должны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анализировать, сравнивать,</a:t>
            </a:r>
          </a:p>
          <a:p>
            <a:pPr lvl="0"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выбирать ложное и истинное, </a:t>
            </a:r>
          </a:p>
          <a:p>
            <a:pPr lvl="0">
              <a:buNone/>
            </a:pP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придумывать, выражать в виде модели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</a:rPr>
              <a:t>… </a:t>
            </a:r>
          </a:p>
        </p:txBody>
      </p:sp>
      <p:pic>
        <p:nvPicPr>
          <p:cNvPr id="3074" name="Picture 2" descr="C:\Users\Лариса\Desktop\8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5445224"/>
            <a:ext cx="2030363" cy="11456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333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5496" y="0"/>
            <a:ext cx="9001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tx2">
                    <a:lumMod val="75000"/>
                  </a:schemeClr>
                </a:solidFill>
              </a:rPr>
              <a:t>V. Первичное закрепление во внешней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</a:rPr>
              <a:t>речи</a:t>
            </a:r>
            <a:r>
              <a:rPr lang="ru-RU" sz="36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600" dirty="0">
                <a:solidFill>
                  <a:schemeClr val="tx2">
                    <a:lumMod val="75000"/>
                  </a:schemeClr>
                </a:solidFill>
              </a:rPr>
            </a:b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5143" y="1628800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Учитель организует усвоение детьми нового способа действий при решении типовых задач с их проговариванием во внешней речи:</a:t>
            </a:r>
          </a:p>
          <a:p>
            <a:pPr>
              <a:buNone/>
            </a:pPr>
            <a:r>
              <a:rPr lang="ru-RU" sz="3200" dirty="0"/>
              <a:t>    </a:t>
            </a:r>
            <a:r>
              <a:rPr lang="ru-RU" sz="3200" b="1" dirty="0">
                <a:solidFill>
                  <a:srgbClr val="7030A0"/>
                </a:solidFill>
              </a:rPr>
              <a:t>- фронтально;</a:t>
            </a:r>
          </a:p>
          <a:p>
            <a:pPr>
              <a:buNone/>
            </a:pPr>
            <a:r>
              <a:rPr lang="ru-RU" sz="3200" b="1" dirty="0">
                <a:solidFill>
                  <a:srgbClr val="7030A0"/>
                </a:solidFill>
              </a:rPr>
              <a:t>    - в парах или группах</a:t>
            </a:r>
            <a:r>
              <a:rPr lang="ru-RU" sz="32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586" r="23027"/>
          <a:stretch/>
        </p:blipFill>
        <p:spPr bwMode="auto">
          <a:xfrm>
            <a:off x="4617631" y="4005064"/>
            <a:ext cx="2110024" cy="2113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5333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88640"/>
            <a:ext cx="87129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</a:rPr>
              <a:t>VI. Самостоятельная работа с самопроверкой по эталону (образцу)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3200" dirty="0">
                <a:solidFill>
                  <a:schemeClr val="tx2">
                    <a:lumMod val="75000"/>
                  </a:schemeClr>
                </a:solidFill>
              </a:rPr>
            </a:b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765976"/>
            <a:ext cx="864096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Учитель организует </a:t>
            </a:r>
            <a:r>
              <a:rPr lang="ru-RU" sz="3200" u="sng" dirty="0">
                <a:solidFill>
                  <a:schemeClr val="tx2">
                    <a:lumMod val="75000"/>
                  </a:schemeClr>
                </a:solidFill>
              </a:rPr>
              <a:t>самостоятельное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выполнение учащимися типовых заданий на новый способ действия.</a:t>
            </a:r>
          </a:p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Дети осуществляют самопроверку, пошагово сравнивая с образцом.</a:t>
            </a:r>
          </a:p>
          <a:p>
            <a:pPr lvl="0"/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По результатам выполнения сам. работы учитель создает ситуацию успеха.</a:t>
            </a:r>
          </a:p>
          <a:p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33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277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512" y="116632"/>
            <a:ext cx="87129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VII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  <a:sym typeface="Times New Roman" pitchFamily="18" charset="0"/>
              </a:rPr>
              <a:t>. Включение в систему знаний и повторение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340768"/>
            <a:ext cx="87129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1) Учитель организует выявление типов заданий, где возможно использование нового способа действия.</a:t>
            </a:r>
          </a:p>
          <a:p>
            <a:pPr>
              <a:buNone/>
            </a:pPr>
            <a:r>
              <a:rPr lang="ru-RU" sz="3200" dirty="0">
                <a:solidFill>
                  <a:schemeClr val="tx2">
                    <a:lumMod val="75000"/>
                  </a:schemeClr>
                </a:solidFill>
              </a:rPr>
              <a:t>2) Организует повторение учебного содержания</a:t>
            </a:r>
          </a:p>
        </p:txBody>
      </p:sp>
      <p:pic>
        <p:nvPicPr>
          <p:cNvPr id="6146" name="Picture 2" descr="C:\Users\Лариса\Desktop\7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931" y="4653136"/>
            <a:ext cx="2964381" cy="14605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333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5022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44624"/>
            <a:ext cx="8424936" cy="65187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VIII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. Рефлексия деятельности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1)Учащиеся соотносят цель и результаты своей деятельности и фиксируют степень их соответствия: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показ карточек с изображением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смайликов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(веселые, грустные, нейтральные):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Учащимся предлагается оценить результаты урока в виде окончания таких фраз, как: </a:t>
            </a:r>
            <a:r>
              <a:rPr lang="ru-RU" sz="3200" b="1" dirty="0">
                <a:solidFill>
                  <a:srgbClr val="7030A0"/>
                </a:solidFill>
              </a:rPr>
              <a:t>Я разобрался... Я узнал... Я сумел…</a:t>
            </a:r>
            <a:r>
              <a:rPr lang="ru-RU" sz="3200" dirty="0">
                <a:solidFill>
                  <a:prstClr val="black"/>
                </a:solidFill>
              </a:rPr>
              <a:t>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и т. д.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                 2) Намечаются цели дальнейшей   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                       деятельности</a:t>
            </a:r>
          </a:p>
          <a:p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2" descr="C:\Users\user\Desktop\1\смайли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47248" y="0"/>
            <a:ext cx="1196752" cy="1196752"/>
          </a:xfrm>
          <a:prstGeom prst="rect">
            <a:avLst/>
          </a:prstGeom>
          <a:noFill/>
        </p:spPr>
      </p:pic>
      <p:pic>
        <p:nvPicPr>
          <p:cNvPr id="6" name="Picture 3" descr="C:\Users\user\Desktop\1\смайлик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5013176"/>
            <a:ext cx="1224136" cy="12241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53330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260648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IX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. Подведение итогов урока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124744"/>
            <a:ext cx="66064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Итоги урока</a:t>
            </a:r>
          </a:p>
          <a:p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Домашнее задание с элементами выбора, творчества, с учетом индивидуальных особенностей.</a:t>
            </a:r>
          </a:p>
        </p:txBody>
      </p:sp>
    </p:spTree>
    <p:extLst>
      <p:ext uri="{BB962C8B-B14F-4D97-AF65-F5344CB8AC3E}">
        <p14:creationId xmlns="" xmlns:p14="http://schemas.microsoft.com/office/powerpoint/2010/main" val="14158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35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3658" y="1274879"/>
            <a:ext cx="9865096" cy="448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C:\Users\Лариса\Desktop\ф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341" y="2522742"/>
            <a:ext cx="1589162" cy="99481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Лариса\Desktop\и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280798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Лариса\Desktop\г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653136"/>
            <a:ext cx="1800200" cy="1012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332656"/>
            <a:ext cx="87129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</a:rPr>
              <a:t>ФОРМЫ ОРГАНИЗАЦИИ УЧЕБНОЙ ДЕЯТЕЛЬНОСТИ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1784804" y="2343577"/>
            <a:ext cx="2787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accent1"/>
                </a:solidFill>
              </a:rPr>
              <a:t>(эвристическая беседа)</a:t>
            </a:r>
            <a:endParaRPr lang="ru-RU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58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5113" y="476672"/>
            <a:ext cx="12215813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980728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Эвристическая (сократическая) беседа – это вопросно-ответная форма обучения, при которой учитель не сообщает учащимся готовых знаний, а через поставленные вопросы, не содержащие готового ответа, мотивирует учащихся находить решение, приходить к выводам, формировать новые понятия</a:t>
            </a:r>
          </a:p>
        </p:txBody>
      </p:sp>
    </p:spTree>
    <p:extLst>
      <p:ext uri="{BB962C8B-B14F-4D97-AF65-F5344CB8AC3E}">
        <p14:creationId xmlns="" xmlns:p14="http://schemas.microsoft.com/office/powerpoint/2010/main" val="57628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242888"/>
            <a:ext cx="11233248" cy="637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22403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4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16789" y="784856"/>
            <a:ext cx="639893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ТЕХНОЛОГИЯ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ПРОБЛЕМНОГО ОБУЧЕНИЯ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2162473"/>
            <a:ext cx="748883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ТЕХНОЛОГИЯ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РАЗВИТИЯ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КРИТИЧЕСКОГО  МЫШЛЕНИЯ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16789" y="3457788"/>
            <a:ext cx="74276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информационно – 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компьютерные</a:t>
            </a:r>
          </a:p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 технологии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</a:rPr>
              <a:t>(ИКТ)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16790" y="1382493"/>
            <a:ext cx="627174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ТЕХНОЛОГИЯ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ПРОЕКТНОГО ОБУЧЕНИЯ</a:t>
            </a:r>
          </a:p>
        </p:txBody>
      </p:sp>
      <p:pic>
        <p:nvPicPr>
          <p:cNvPr id="4098" name="Picture 2" descr="C:\Users\Лариса\Desktop\6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7" y="4057952"/>
            <a:ext cx="2776370" cy="2991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51520" y="260648"/>
            <a:ext cx="85689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БАЗОВЫЕ ОБРАЗОВАТЕЛЬНЫЕ ТЕХНОЛОГИИ</a:t>
            </a:r>
          </a:p>
        </p:txBody>
      </p:sp>
    </p:spTree>
    <p:extLst>
      <p:ext uri="{BB962C8B-B14F-4D97-AF65-F5344CB8AC3E}">
        <p14:creationId xmlns="" xmlns:p14="http://schemas.microsoft.com/office/powerpoint/2010/main" val="14158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5113" y="500063"/>
            <a:ext cx="12215813" cy="585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698024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116632"/>
            <a:ext cx="871296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</a:rPr>
              <a:t>Модель урока по </a:t>
            </a:r>
            <a:r>
              <a:rPr lang="ru-RU" sz="4000" b="1" i="1" dirty="0" err="1">
                <a:solidFill>
                  <a:schemeClr val="accent1">
                    <a:lumMod val="75000"/>
                  </a:schemeClr>
                </a:solidFill>
              </a:rPr>
              <a:t>ФГОСу</a:t>
            </a:r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</a:rPr>
              <a:t> я вижу такой:</a:t>
            </a:r>
            <a:endParaRPr lang="ru-RU" sz="4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3200" b="1" i="1" dirty="0">
                <a:solidFill>
                  <a:srgbClr val="FF0000"/>
                </a:solidFill>
              </a:rPr>
              <a:t>Позиция учителя</a:t>
            </a:r>
            <a:r>
              <a:rPr lang="ru-RU" sz="3200" b="1" dirty="0"/>
              <a:t> </a:t>
            </a:r>
            <a:r>
              <a:rPr lang="ru-RU" sz="3200" dirty="0"/>
              <a:t>-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к классу не с ответом, а с вопросом;</a:t>
            </a:r>
          </a:p>
          <a:p>
            <a:r>
              <a:rPr lang="ru-RU" sz="3200" b="1" i="1" dirty="0">
                <a:solidFill>
                  <a:srgbClr val="FF0000"/>
                </a:solidFill>
              </a:rPr>
              <a:t>Позиция ученика</a:t>
            </a:r>
            <a:r>
              <a:rPr lang="ru-RU" sz="3200" dirty="0"/>
              <a:t> -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познание мира;</a:t>
            </a:r>
          </a:p>
          <a:p>
            <a:r>
              <a:rPr lang="ru-RU" sz="3200" b="1" i="1" dirty="0">
                <a:solidFill>
                  <a:srgbClr val="FF0000"/>
                </a:solidFill>
              </a:rPr>
              <a:t>Учебная задача</a:t>
            </a:r>
            <a:r>
              <a:rPr lang="ru-RU" sz="3200" dirty="0"/>
              <a:t> –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задача, решая которую ребенок достигает целей учения.</a:t>
            </a:r>
          </a:p>
          <a:p>
            <a:r>
              <a:rPr lang="ru-RU" sz="3200" b="1" i="1" dirty="0">
                <a:solidFill>
                  <a:srgbClr val="FF0000"/>
                </a:solidFill>
              </a:rPr>
              <a:t>Учебная деятельность</a:t>
            </a:r>
            <a:r>
              <a:rPr lang="ru-RU" sz="3200" dirty="0"/>
              <a:t> –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управляемый учителем учебный процесс.</a:t>
            </a:r>
          </a:p>
          <a:p>
            <a:r>
              <a:rPr lang="ru-RU" sz="3200" b="1" i="1" dirty="0">
                <a:solidFill>
                  <a:srgbClr val="FF0000"/>
                </a:solidFill>
              </a:rPr>
              <a:t>Учебное действие</a:t>
            </a:r>
            <a:r>
              <a:rPr lang="ru-RU" sz="3200" dirty="0"/>
              <a:t> –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действие по созданию образа. Образ – слово, рисунок, схема, план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.</a:t>
            </a:r>
          </a:p>
          <a:p>
            <a:r>
              <a:rPr lang="ru-RU" sz="3200" b="1" i="1" dirty="0">
                <a:solidFill>
                  <a:srgbClr val="FF0000"/>
                </a:solidFill>
              </a:rPr>
              <a:t>Оценочное действие</a:t>
            </a:r>
            <a:r>
              <a:rPr lang="ru-RU" sz="3200" dirty="0"/>
              <a:t> 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>–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Я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</a:rPr>
              <a:t>умею! У меня получится!</a:t>
            </a:r>
          </a:p>
        </p:txBody>
      </p:sp>
    </p:spTree>
    <p:extLst>
      <p:ext uri="{BB962C8B-B14F-4D97-AF65-F5344CB8AC3E}">
        <p14:creationId xmlns="" xmlns:p14="http://schemas.microsoft.com/office/powerpoint/2010/main" val="14158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Users\Лариса\Desktop\я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431" y="188640"/>
            <a:ext cx="9166431" cy="6408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1587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847</Words>
  <Application>Microsoft Office PowerPoint</Application>
  <PresentationFormat>Экран (4:3)</PresentationFormat>
  <Paragraphs>116</Paragraphs>
  <Slides>29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Гончарова</dc:creator>
  <cp:lastModifiedBy>TsehStaff</cp:lastModifiedBy>
  <cp:revision>94</cp:revision>
  <dcterms:created xsi:type="dcterms:W3CDTF">2023-08-18T13:05:24Z</dcterms:created>
  <dcterms:modified xsi:type="dcterms:W3CDTF">2025-02-25T20:39:10Z</dcterms:modified>
</cp:coreProperties>
</file>