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61" r:id="rId4"/>
    <p:sldId id="262" r:id="rId5"/>
    <p:sldId id="263" r:id="rId6"/>
    <p:sldId id="264" r:id="rId7"/>
    <p:sldId id="270" r:id="rId8"/>
    <p:sldId id="269" r:id="rId9"/>
    <p:sldId id="271" r:id="rId10"/>
    <p:sldId id="272" r:id="rId11"/>
    <p:sldId id="273" r:id="rId12"/>
    <p:sldId id="278" r:id="rId13"/>
    <p:sldId id="277" r:id="rId14"/>
    <p:sldId id="279" r:id="rId15"/>
    <p:sldId id="280" r:id="rId16"/>
    <p:sldId id="29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9A315-74C2-4706-9377-DF1CDD460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A10EF2-DD8D-49D7-84CB-518608F6A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2DCC0D-B6FE-4F7F-8E30-CF5598C7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12242-BE23-456E-B6AA-79A483D16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DA7558-77DD-4272-A322-D7915E84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60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5570F-F0DC-47B2-B544-6568EAB55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4F03B5-2674-4C44-B876-5B2839975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AA309-AD35-451E-BF08-6AE233C5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70FAFB-0872-423D-A099-01606935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096475-F6B6-486E-A110-1824B5E32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39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3A114-00FB-4EDF-8967-08814513F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FA66E4-8313-4080-B064-C7ABA4491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C786B4-D6AC-4947-85F3-2A9A2D63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64FE62-F83E-4C07-9204-7173A21E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796BA1-B03E-4BC1-A5DE-67290C7C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99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71644-DB0B-48E8-BCF2-7B61CD8EE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438C69-9B65-4551-93EB-30501E1B3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AD02A9-4868-4A3D-929A-D77639E71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FD3515-E6C2-4388-B75E-70A144849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BB333D-A02A-46AF-A3EA-AB8BAA79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DB609-7FAE-4CFC-96C7-712462EC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7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2F28F-3927-4FF2-B4BF-3E61B040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CA3FB7-B24A-45C7-B034-3F5E38549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258DF5-EAB5-4CA7-B7E7-326188007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68F08D-166D-49F6-9F3A-01A1918902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90D836-AEB0-4530-A58E-1E1A60EA8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346A8D-DC8B-42EA-B910-BD540E40A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9CF0C0-EC18-4F7C-AA03-24F54ECF3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AE7F041-3655-4364-B2D3-C7F318AAC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57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5D587-88C0-4DF9-9253-6D5F8EFA4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B3B955-C486-4B1A-94BC-54111889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BDF9F5-0BF9-4F0D-AFB4-EF5A4B70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54A530-2480-4396-B2A0-FE3D98C87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3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5454160-33D5-44D1-817E-34569D02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0DBE9D-1614-4F3F-83E3-D805B63C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77CE96-46B2-4719-8C3D-9337674D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92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61790-602F-43FA-8153-CE4A224F6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84B04-8C85-4167-89C8-A6EC4A7F3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8AA481-3854-487E-8436-951009C19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7EA86C-AF83-4507-9E59-6C838691F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D940AC-C1E0-4C07-BA83-CE90F02C7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ED6027-7888-4D50-9BE4-C67AF31DE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81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A9BA2-E04A-4E20-A008-5267FF5E0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448953-41BE-4B6C-8DD5-850332656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A012BC-B0C9-4866-A5B2-85A3FD026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0D6718-5A90-47E3-9978-D74DDBF7C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E039C3-7432-4DE5-A11B-DE9A94A4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8EDEF1-1DB6-4FF5-8E22-2EAF250F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25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0C088-8FCB-403A-8C54-79A8B0C5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3D9F7B-8F82-4634-BE11-7AC95272A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E49792-22CC-4C39-9167-B7F3AA874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95EB1F-8688-4BBA-BC5D-424CB762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CA5AC5-F313-425C-87D3-8FDC4CD62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63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C08A6B-40B8-4BB4-A93B-BE1D93DD0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989A20-5F41-49D2-9606-729FA85D4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E32335-37FC-478A-81BF-A3E7FAD2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5D6F11-7370-4F6B-A0F4-EDA2AC72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5ECD03-8A42-4BD5-AC0E-EC964C69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90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24C38-DAC3-452D-B684-58B1C2FA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AE3C9-26B1-493B-84F0-F060F297C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BB561F-9380-4C57-8346-9F1829D43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D669F-4449-4642-8070-FBB842244269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9A46F7-3EDF-42CE-B3A9-3582DFBEA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A0347C-2EE5-4B6E-B141-3A18D5A86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22CF6-681C-4E97-A29A-F342DBDFC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22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6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jpeg"/><Relationship Id="rId7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11" Type="http://schemas.openxmlformats.org/officeDocument/2006/relationships/image" Target="../media/image35.jpeg"/><Relationship Id="rId5" Type="http://schemas.openxmlformats.org/officeDocument/2006/relationships/image" Target="../media/image30.jpeg"/><Relationship Id="rId10" Type="http://schemas.openxmlformats.org/officeDocument/2006/relationships/image" Target="../media/image34.jpeg"/><Relationship Id="rId4" Type="http://schemas.openxmlformats.org/officeDocument/2006/relationships/image" Target="../media/image29.jpeg"/><Relationship Id="rId9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6.jpeg"/><Relationship Id="rId7" Type="http://schemas.openxmlformats.org/officeDocument/2006/relationships/image" Target="../media/image3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8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6.jpeg"/><Relationship Id="rId7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39.pn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6.jpeg"/><Relationship Id="rId7" Type="http://schemas.openxmlformats.org/officeDocument/2006/relationships/image" Target="../media/image4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39.pn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8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AD57963-F25E-42D7-B88A-99D6050D1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B760659-F3C4-4E11-8E68-FBA9AD1E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69" y="134144"/>
            <a:ext cx="3804582" cy="232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>
            <a:extLst>
              <a:ext uri="{FF2B5EF4-FFF2-40B4-BE49-F238E27FC236}">
                <a16:creationId xmlns:a16="http://schemas.microsoft.com/office/drawing/2014/main" id="{8DCF9C4C-B343-4807-94D2-3898E55302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75051F-EB76-4D94-BC20-2AF91A881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675" y="552449"/>
            <a:ext cx="4548981" cy="3667125"/>
          </a:xfrm>
          <a:prstGeom prst="rect">
            <a:avLst/>
          </a:prstGeom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C392CA54-E9F7-4B10-98B8-FD022AD5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096" y="1644396"/>
            <a:ext cx="3907136" cy="500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58F4418-3F91-40DD-BDF3-332D6B5E4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498" y="4592412"/>
            <a:ext cx="6381750" cy="588963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4000" b="1" cap="all" dirty="0"/>
              <a:t>Дудлинг и зентангл </a:t>
            </a:r>
          </a:p>
        </p:txBody>
      </p:sp>
      <p:sp>
        <p:nvSpPr>
          <p:cNvPr id="9" name="AutoShape 22">
            <a:extLst>
              <a:ext uri="{FF2B5EF4-FFF2-40B4-BE49-F238E27FC236}">
                <a16:creationId xmlns:a16="http://schemas.microsoft.com/office/drawing/2014/main" id="{90446A29-C217-4A61-BD9A-A38DC30588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7166" y="3429000"/>
            <a:ext cx="433634" cy="43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38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550" y="209550"/>
            <a:ext cx="11372850" cy="63627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r>
              <a:rPr lang="ru-RU" sz="7400" b="1" u="sng" dirty="0"/>
              <a:t>Цель:</a:t>
            </a:r>
            <a:r>
              <a:rPr lang="ru-RU" sz="7400" u="sng" dirty="0"/>
              <a:t> </a:t>
            </a:r>
            <a:r>
              <a:rPr lang="ru-RU" sz="7400" dirty="0"/>
              <a:t>нарисовать картину в технике «Дудлинг» и «Зентангл».</a:t>
            </a:r>
            <a:r>
              <a:rPr lang="ru-RU" sz="8600" dirty="0"/>
              <a:t> </a:t>
            </a:r>
          </a:p>
          <a:p>
            <a:r>
              <a:rPr lang="ru-RU" sz="6200" b="1" dirty="0"/>
              <a:t> </a:t>
            </a:r>
            <a:endParaRPr lang="ru-RU" sz="6200" dirty="0"/>
          </a:p>
          <a:p>
            <a:pPr algn="l"/>
            <a:r>
              <a:rPr lang="ru-RU" sz="6200" b="1" u="sng" dirty="0"/>
              <a:t>Задачи: </a:t>
            </a:r>
            <a:endParaRPr lang="ru-RU" sz="6200" u="sng" dirty="0"/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узнать что такое «Дудлинг» и «Зентангл», а также изучить историю возникновения техник рисования;</a:t>
            </a:r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нарисовать узоры и рисунки в технике «Дудлинг» и «Зентангл»;</a:t>
            </a:r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провести опрос среди одноклассников, что они знают об этих методиках рисования; </a:t>
            </a:r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провести мастер класс;</a:t>
            </a:r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разработать эскизы картины;</a:t>
            </a:r>
          </a:p>
          <a:p>
            <a:pPr marL="1143000" lvl="0" indent="-428625" algn="l">
              <a:buFont typeface="Wingdings" panose="05000000000000000000" pitchFamily="2" charset="2"/>
              <a:buChar char="v"/>
            </a:pPr>
            <a:r>
              <a:rPr lang="ru-RU" sz="6200" dirty="0"/>
              <a:t>нарисовать картину. </a:t>
            </a:r>
          </a:p>
          <a:p>
            <a:r>
              <a:rPr lang="ru-RU" sz="6200" dirty="0"/>
              <a:t> </a:t>
            </a:r>
          </a:p>
          <a:p>
            <a:endParaRPr lang="ru-RU" sz="6200" b="1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E9BD5DE-43BE-45B8-B33E-59C7E2575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3" b="95425" l="250" r="90000">
                        <a14:foregroundMark x1="25000" y1="64379" x2="20250" y2="53922"/>
                        <a14:foregroundMark x1="20250" y1="53922" x2="11000" y2="57190"/>
                        <a14:foregroundMark x1="11000" y1="57190" x2="6917" y2="69063"/>
                        <a14:foregroundMark x1="6917" y1="69063" x2="9750" y2="80392"/>
                        <a14:foregroundMark x1="9750" y1="80392" x2="15667" y2="89760"/>
                        <a14:foregroundMark x1="15667" y1="89760" x2="32750" y2="95861"/>
                        <a14:foregroundMark x1="32750" y1="95861" x2="42750" y2="95425"/>
                        <a14:foregroundMark x1="42750" y1="95425" x2="48917" y2="87146"/>
                        <a14:foregroundMark x1="48917" y1="87146" x2="49417" y2="85076"/>
                        <a14:foregroundMark x1="7750" y1="62309" x2="6333" y2="68736"/>
                        <a14:foregroundMark x1="8500" y1="60022" x2="250" y2="64706"/>
                        <a14:foregroundMark x1="250" y1="64706" x2="7667" y2="72004"/>
                        <a14:foregroundMark x1="7667" y1="72004" x2="8500" y2="7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049" y="3582936"/>
            <a:ext cx="3550790" cy="271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6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124" y="285650"/>
            <a:ext cx="11706225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6400" dirty="0"/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ru-RU" sz="6400" dirty="0"/>
            </a:br>
            <a:endParaRPr lang="ru-RU" sz="6400" dirty="0"/>
          </a:p>
          <a:p>
            <a:r>
              <a:rPr lang="ru-RU" sz="6400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6716E0E8-AAEE-4C93-B046-FC88A64FF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98" b="99334" l="0" r="94022">
                        <a14:foregroundMark x1="68370" y1="2130" x2="68370" y2="2130"/>
                        <a14:foregroundMark x1="78587" y1="21438" x2="78587" y2="21438"/>
                        <a14:foregroundMark x1="64565" y1="37017" x2="64565" y2="37017"/>
                        <a14:foregroundMark x1="34130" y1="88948" x2="34130" y2="88948"/>
                        <a14:foregroundMark x1="14239" y1="84021" x2="14239" y2="84021"/>
                        <a14:foregroundMark x1="23696" y1="86019" x2="23696" y2="86019"/>
                        <a14:foregroundMark x1="21739" y1="80826" x2="21739" y2="80826"/>
                        <a14:foregroundMark x1="52391" y1="89614" x2="53587" y2="89614"/>
                        <a14:foregroundMark x1="64891" y1="94407" x2="66196" y2="94674"/>
                        <a14:foregroundMark x1="45435" y1="88149" x2="45435" y2="88149"/>
                        <a14:foregroundMark x1="86522" y1="74700" x2="86522" y2="74700"/>
                        <a14:foregroundMark x1="1957" y1="79228" x2="15326" y2="77097"/>
                        <a14:foregroundMark x1="24565" y1="78296" x2="29891" y2="82557"/>
                        <a14:foregroundMark x1="29891" y1="82557" x2="94239" y2="98668"/>
                        <a14:foregroundMark x1="761" y1="87617" x2="15870" y2="84154"/>
                        <a14:foregroundMark x1="15870" y1="84154" x2="21087" y2="80959"/>
                        <a14:foregroundMark x1="21087" y1="80959" x2="26739" y2="82690"/>
                        <a14:foregroundMark x1="26739" y1="82690" x2="23261" y2="88948"/>
                        <a14:foregroundMark x1="23261" y1="88948" x2="11413" y2="95739"/>
                        <a14:foregroundMark x1="11413" y1="95739" x2="0" y2="88282"/>
                        <a14:foregroundMark x1="217" y1="90812" x2="11630" y2="96272"/>
                        <a14:foregroundMark x1="11630" y1="96272" x2="13804" y2="99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295" y="557477"/>
            <a:ext cx="5953829" cy="5445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Во время разговора человек рисует">
            <a:extLst>
              <a:ext uri="{FF2B5EF4-FFF2-40B4-BE49-F238E27FC236}">
                <a16:creationId xmlns:a16="http://schemas.microsoft.com/office/drawing/2014/main" id="{45BD76D2-EF98-4D8E-96E4-5FA742D34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94" y="982491"/>
            <a:ext cx="3230296" cy="177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Во время разговора человек рисует">
            <a:extLst>
              <a:ext uri="{FF2B5EF4-FFF2-40B4-BE49-F238E27FC236}">
                <a16:creationId xmlns:a16="http://schemas.microsoft.com/office/drawing/2014/main" id="{A98EFEFE-AC2B-4E24-A203-A9036C103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22" y="3319971"/>
            <a:ext cx="3230296" cy="215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>
            <a:extLst>
              <a:ext uri="{FF2B5EF4-FFF2-40B4-BE49-F238E27FC236}">
                <a16:creationId xmlns:a16="http://schemas.microsoft.com/office/drawing/2014/main" id="{759DB0D2-DEA6-4236-BD9A-52B5AEB6E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95" y="1900942"/>
            <a:ext cx="3341052" cy="223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1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33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285650"/>
            <a:ext cx="116586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/>
              <a:t>Рисунки А.С. Пушкина на рукописях </a:t>
            </a:r>
            <a:endParaRPr lang="ru-RU"/>
          </a:p>
        </p:txBody>
      </p:sp>
      <p:pic>
        <p:nvPicPr>
          <p:cNvPr id="7" name="Рисунок 6" descr="Черновики Достоевского">
            <a:extLst>
              <a:ext uri="{FF2B5EF4-FFF2-40B4-BE49-F238E27FC236}">
                <a16:creationId xmlns:a16="http://schemas.microsoft.com/office/drawing/2014/main" id="{071E6FB8-4EE6-41B8-B92B-4D0ED0B502D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4" y="1748838"/>
            <a:ext cx="3226952" cy="366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Рукопись Достоевского преступление и наказание">
            <a:extLst>
              <a:ext uri="{FF2B5EF4-FFF2-40B4-BE49-F238E27FC236}">
                <a16:creationId xmlns:a16="http://schemas.microsoft.com/office/drawing/2014/main" id="{B76AAD31-90C5-4FDF-9212-4B5A856EFC6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253" y="1424988"/>
            <a:ext cx="3659089" cy="4290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C7ED96-B952-4697-80F4-703C94DBA87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11"/>
          <a:stretch/>
        </p:blipFill>
        <p:spPr bwMode="auto">
          <a:xfrm>
            <a:off x="8033383" y="1424989"/>
            <a:ext cx="3521007" cy="4290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58269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50" y="285650"/>
            <a:ext cx="11477625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/>
              <a:t>Супруги Мария Томас и Рик Робертс – </a:t>
            </a:r>
          </a:p>
          <a:p>
            <a:r>
              <a:rPr lang="ru-RU" sz="2800" b="1" dirty="0"/>
              <a:t>основатели стиля дудлинг и зентангл</a:t>
            </a:r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E7DE6-FF90-4206-8007-71A64F8173B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65" y="1638916"/>
            <a:ext cx="4658395" cy="361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6B2FCA-E019-4E6B-8C37-200807699DB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417498"/>
            <a:ext cx="4877135" cy="3459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B588D30D-09A1-40F4-95AB-CB469DBD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7" y="4469127"/>
            <a:ext cx="3214136" cy="224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116243D-AAB5-4ECB-B71C-28367CCEF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901333" y="946915"/>
            <a:ext cx="1980533" cy="138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394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285650"/>
            <a:ext cx="1179195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/>
              <a:t>В Россию метод пришёл 2017 году. </a:t>
            </a:r>
          </a:p>
          <a:p>
            <a:r>
              <a:rPr lang="ru-RU" dirty="0"/>
              <a:t>Официально первым сертифицированным специалистом по </a:t>
            </a:r>
            <a:r>
              <a:rPr lang="ru-RU" dirty="0" err="1"/>
              <a:t>зентанглу</a:t>
            </a:r>
            <a:r>
              <a:rPr lang="ru-RU" dirty="0"/>
              <a:t> стала</a:t>
            </a:r>
          </a:p>
          <a:p>
            <a:r>
              <a:rPr lang="ru-RU" dirty="0"/>
              <a:t> Юлия </a:t>
            </a:r>
            <a:r>
              <a:rPr lang="ru-RU" dirty="0" err="1"/>
              <a:t>Фолькман</a:t>
            </a:r>
            <a:r>
              <a:rPr lang="ru-RU" dirty="0"/>
              <a:t>, после обучения у основателей «Дудлинга и Зентангла».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110BC6-F4C0-406E-8F5C-0C87A8F743E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34598" y="2100920"/>
            <a:ext cx="5002387" cy="26729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0B5778-C83E-41E5-A791-AF6DE340BA5B}"/>
              </a:ext>
            </a:extLst>
          </p:cNvPr>
          <p:cNvPicPr/>
          <p:nvPr/>
        </p:nvPicPr>
        <p:blipFill rotWithShape="1">
          <a:blip r:embed="rId5"/>
          <a:srcRect b="5598"/>
          <a:stretch/>
        </p:blipFill>
        <p:spPr>
          <a:xfrm>
            <a:off x="5670335" y="3220630"/>
            <a:ext cx="5940425" cy="293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12" y="285650"/>
            <a:ext cx="11610975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dirty="0"/>
              <a:t>В переводе с английского, слово « </a:t>
            </a:r>
            <a:r>
              <a:rPr lang="ru-RU" i="1" dirty="0" err="1"/>
              <a:t>doodle</a:t>
            </a:r>
            <a:r>
              <a:rPr lang="ru-RU" dirty="0"/>
              <a:t> » означает неосознанный рисунок, или попросту — каракуля. </a:t>
            </a:r>
          </a:p>
          <a:p>
            <a:pPr lvl="0"/>
            <a:endParaRPr lang="ru-RU" dirty="0"/>
          </a:p>
          <a:p>
            <a:r>
              <a:rPr lang="ru-RU" b="1" dirty="0"/>
              <a:t>Дудлинг</a:t>
            </a:r>
            <a:r>
              <a:rPr lang="ru-RU" dirty="0"/>
              <a:t>  — это способ создания простых форм и фигур, таких как: точки, круги, изогнутые линии</a:t>
            </a:r>
          </a:p>
          <a:p>
            <a:endParaRPr lang="ru-RU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04E78DC5-D3D2-4949-A412-73B6ECC40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03" y="2549517"/>
            <a:ext cx="3091317" cy="184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DAD0A901-184B-4C47-90DC-54675116E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67" y="2700253"/>
            <a:ext cx="3796107" cy="28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>
            <a:extLst>
              <a:ext uri="{FF2B5EF4-FFF2-40B4-BE49-F238E27FC236}">
                <a16:creationId xmlns:a16="http://schemas.microsoft.com/office/drawing/2014/main" id="{E857114E-0436-4BB0-AA9B-700547BDB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59"/>
          <a:stretch/>
        </p:blipFill>
        <p:spPr bwMode="auto">
          <a:xfrm>
            <a:off x="7994986" y="3260472"/>
            <a:ext cx="3715694" cy="302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4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285650"/>
            <a:ext cx="11439525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Слово « </a:t>
            </a:r>
            <a:r>
              <a:rPr lang="ru-RU" b="1" dirty="0" err="1"/>
              <a:t>zen</a:t>
            </a:r>
            <a:r>
              <a:rPr lang="ru-RU" b="1" dirty="0"/>
              <a:t> » </a:t>
            </a:r>
            <a:r>
              <a:rPr lang="ru-RU" dirty="0"/>
              <a:t>— означает уравновешенность, а </a:t>
            </a:r>
            <a:r>
              <a:rPr lang="ru-RU" b="1" dirty="0"/>
              <a:t>« </a:t>
            </a:r>
            <a:r>
              <a:rPr lang="ru-RU" b="1" dirty="0" err="1"/>
              <a:t>rectangle</a:t>
            </a:r>
            <a:r>
              <a:rPr lang="ru-RU" b="1" dirty="0"/>
              <a:t> </a:t>
            </a:r>
            <a:r>
              <a:rPr lang="ru-RU" dirty="0"/>
              <a:t>» — квадрат.</a:t>
            </a:r>
          </a:p>
          <a:p>
            <a:r>
              <a:rPr lang="ru-RU" b="1" dirty="0"/>
              <a:t>Зентангл</a:t>
            </a:r>
            <a:r>
              <a:rPr lang="ru-RU" dirty="0"/>
              <a:t> — это техника рисования структурированных узоров (</a:t>
            </a:r>
            <a:r>
              <a:rPr lang="ru-RU" dirty="0" err="1"/>
              <a:t>танглов</a:t>
            </a:r>
            <a:r>
              <a:rPr lang="ru-RU" dirty="0"/>
              <a:t>) с помощью комбинаций точек, прямых и кривых линий и геометрических фигур.</a:t>
            </a:r>
          </a:p>
          <a:p>
            <a:r>
              <a:rPr lang="ru-RU" b="1" dirty="0"/>
              <a:t> Танглы </a:t>
            </a:r>
            <a:r>
              <a:rPr lang="ru-RU" dirty="0"/>
              <a:t>– это повторяющиеся узоры, которые соединяются друг с другом и превращаются в изображение чего-либо  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E7D80A0-1428-45E3-A940-B02CA73DC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4"/>
          <a:stretch/>
        </p:blipFill>
        <p:spPr bwMode="auto">
          <a:xfrm>
            <a:off x="3965504" y="2824724"/>
            <a:ext cx="3860691" cy="237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B7E01AF4-1AF8-4114-BEE4-829739AC02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9"/>
          <a:stretch/>
        </p:blipFill>
        <p:spPr bwMode="auto">
          <a:xfrm>
            <a:off x="501749" y="2664620"/>
            <a:ext cx="3346967" cy="196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>
            <a:extLst>
              <a:ext uri="{FF2B5EF4-FFF2-40B4-BE49-F238E27FC236}">
                <a16:creationId xmlns:a16="http://schemas.microsoft.com/office/drawing/2014/main" id="{3AE9DE89-04CC-418B-A3A2-820D3CC70E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238677-77CC-4267-B962-5143D82714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17" t="3416" r="5084" b="4657"/>
          <a:stretch/>
        </p:blipFill>
        <p:spPr>
          <a:xfrm>
            <a:off x="7960409" y="3523305"/>
            <a:ext cx="3403781" cy="28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0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9875918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285650"/>
            <a:ext cx="11553825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u="sng" dirty="0"/>
              <a:t>Правила рисования </a:t>
            </a:r>
            <a:r>
              <a:rPr lang="ru-RU" b="1" u="sng" dirty="0" err="1"/>
              <a:t>Зентанглов</a:t>
            </a:r>
            <a:r>
              <a:rPr lang="ru-RU" b="1" u="sng" dirty="0"/>
              <a:t>: </a:t>
            </a:r>
            <a:r>
              <a:rPr lang="ru-RU" u="sng" dirty="0"/>
              <a:t> 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dirty="0"/>
              <a:t>изображения создаются на листке бумаги (карточка) размерами 9*9 см;  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dirty="0"/>
              <a:t>заниматься стоит только в расслабленном состоянии, потому что данная техника рисования выполняет функцию медитации; 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dirty="0"/>
              <a:t>рисовать нужно только чёрной </a:t>
            </a:r>
            <a:r>
              <a:rPr lang="ru-RU" dirty="0" err="1"/>
              <a:t>гелевой</a:t>
            </a:r>
            <a:r>
              <a:rPr lang="ru-RU" dirty="0"/>
              <a:t> ручкой или простыми карандашами;  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ru-RU" dirty="0"/>
              <a:t>зентангл не имеет направления (белый квадратик можно рассматривать с любых сторон);</a:t>
            </a:r>
          </a:p>
          <a:p>
            <a:pPr marL="342900" lvl="0" indent="-342900" algn="l" fontAlgn="base">
              <a:buFont typeface="Wingdings" panose="05000000000000000000" pitchFamily="2" charset="2"/>
              <a:buChar char="v"/>
            </a:pPr>
            <a:r>
              <a:rPr lang="ru-RU" dirty="0"/>
              <a:t>рисунок получается абстрактный;</a:t>
            </a:r>
          </a:p>
          <a:p>
            <a:pPr marL="342900" lvl="0" indent="-342900" algn="l" fontAlgn="base">
              <a:buFont typeface="Wingdings" panose="05000000000000000000" pitchFamily="2" charset="2"/>
              <a:buChar char="v"/>
            </a:pPr>
            <a:r>
              <a:rPr lang="ru-RU" dirty="0"/>
              <a:t>в процессе рисования нельзя пользоваться ни ластиком, ни какими-либо линейками, трафаретами, другим вспомогательными средствами — только </a:t>
            </a:r>
            <a:r>
              <a:rPr lang="ru-RU" dirty="0" err="1"/>
              <a:t>гелевая</a:t>
            </a:r>
            <a:r>
              <a:rPr lang="ru-RU" dirty="0"/>
              <a:t> ручка — </a:t>
            </a:r>
            <a:r>
              <a:rPr lang="ru-RU" dirty="0" err="1"/>
              <a:t>линер</a:t>
            </a:r>
            <a:r>
              <a:rPr lang="ru-RU" dirty="0"/>
              <a:t>, квадратик листа и рука создателя.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7FFBF86-9DA3-42D8-9F07-76A03E96A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3" b="95425" l="250" r="90000">
                        <a14:foregroundMark x1="25000" y1="64379" x2="20250" y2="53922"/>
                        <a14:foregroundMark x1="20250" y1="53922" x2="11000" y2="57190"/>
                        <a14:foregroundMark x1="11000" y1="57190" x2="6917" y2="69063"/>
                        <a14:foregroundMark x1="6917" y1="69063" x2="9750" y2="80392"/>
                        <a14:foregroundMark x1="9750" y1="80392" x2="15667" y2="89760"/>
                        <a14:foregroundMark x1="15667" y1="89760" x2="32750" y2="95861"/>
                        <a14:foregroundMark x1="32750" y1="95861" x2="42750" y2="95425"/>
                        <a14:foregroundMark x1="42750" y1="95425" x2="48917" y2="87146"/>
                        <a14:foregroundMark x1="48917" y1="87146" x2="49417" y2="85076"/>
                        <a14:foregroundMark x1="7750" y1="62309" x2="6333" y2="68736"/>
                        <a14:foregroundMark x1="8500" y1="60022" x2="250" y2="64706"/>
                        <a14:foregroundMark x1="250" y1="64706" x2="7667" y2="72004"/>
                        <a14:foregroundMark x1="7667" y1="72004" x2="8500" y2="7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286" y="4625501"/>
            <a:ext cx="2399639" cy="183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143B4DC-22EA-4B85-A142-E9515AA0F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13" b="95425" l="250" r="90000">
                        <a14:foregroundMark x1="25000" y1="64379" x2="20250" y2="53922"/>
                        <a14:foregroundMark x1="20250" y1="53922" x2="11000" y2="57190"/>
                        <a14:foregroundMark x1="11000" y1="57190" x2="6917" y2="69063"/>
                        <a14:foregroundMark x1="6917" y1="69063" x2="9750" y2="80392"/>
                        <a14:foregroundMark x1="9750" y1="80392" x2="15667" y2="89760"/>
                        <a14:foregroundMark x1="15667" y1="89760" x2="32750" y2="95861"/>
                        <a14:foregroundMark x1="32750" y1="95861" x2="42750" y2="95425"/>
                        <a14:foregroundMark x1="42750" y1="95425" x2="48917" y2="87146"/>
                        <a14:foregroundMark x1="48917" y1="87146" x2="49417" y2="85076"/>
                        <a14:foregroundMark x1="7750" y1="62309" x2="6333" y2="68736"/>
                        <a14:foregroundMark x1="8500" y1="60022" x2="250" y2="64706"/>
                        <a14:foregroundMark x1="250" y1="64706" x2="7667" y2="72004"/>
                        <a14:foregroundMark x1="7667" y1="72004" x2="8500" y2="7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4536" y="4773840"/>
            <a:ext cx="1802705" cy="167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70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97178"/>
            <a:ext cx="1148715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3400" b="1" dirty="0"/>
              <a:t>Необходимые материалы для рисования 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b="1" dirty="0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22C8DEBE-A99A-42BC-B83F-38C73BA2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593" y="1252181"/>
            <a:ext cx="2354157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24C196-DEC6-4668-BE58-2D60B4416CBE}"/>
              </a:ext>
            </a:extLst>
          </p:cNvPr>
          <p:cNvSpPr txBox="1"/>
          <p:nvPr/>
        </p:nvSpPr>
        <p:spPr>
          <a:xfrm>
            <a:off x="1818988" y="3166110"/>
            <a:ext cx="1144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Карточки </a:t>
            </a:r>
          </a:p>
        </p:txBody>
      </p:sp>
      <p:pic>
        <p:nvPicPr>
          <p:cNvPr id="16390" name="Picture 6">
            <a:extLst>
              <a:ext uri="{FF2B5EF4-FFF2-40B4-BE49-F238E27FC236}">
                <a16:creationId xmlns:a16="http://schemas.microsoft.com/office/drawing/2014/main" id="{59CC16E9-BAF1-450E-842D-C68ED19AE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26" y="1270430"/>
            <a:ext cx="2822326" cy="191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D1DC58-C47E-444B-9A13-1000D5F6D935}"/>
              </a:ext>
            </a:extLst>
          </p:cNvPr>
          <p:cNvSpPr txBox="1"/>
          <p:nvPr/>
        </p:nvSpPr>
        <p:spPr>
          <a:xfrm>
            <a:off x="4765782" y="3255861"/>
            <a:ext cx="2800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Черная ручка или </a:t>
            </a:r>
            <a:r>
              <a:rPr lang="ru-RU" dirty="0" err="1"/>
              <a:t>Линеры</a:t>
            </a:r>
            <a:endParaRPr lang="ru-RU" dirty="0"/>
          </a:p>
        </p:txBody>
      </p:sp>
      <p:pic>
        <p:nvPicPr>
          <p:cNvPr id="16392" name="Picture 8">
            <a:extLst>
              <a:ext uri="{FF2B5EF4-FFF2-40B4-BE49-F238E27FC236}">
                <a16:creationId xmlns:a16="http://schemas.microsoft.com/office/drawing/2014/main" id="{0B8B2BEB-B87D-485B-8C58-2C7923CEE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594" y="1172357"/>
            <a:ext cx="2039938" cy="20399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6B89DE-E4C1-4D84-8ECE-49A0032223D5}"/>
              </a:ext>
            </a:extLst>
          </p:cNvPr>
          <p:cNvSpPr txBox="1"/>
          <p:nvPr/>
        </p:nvSpPr>
        <p:spPr>
          <a:xfrm>
            <a:off x="9363714" y="3204667"/>
            <a:ext cx="1360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Карандаши </a:t>
            </a:r>
          </a:p>
        </p:txBody>
      </p:sp>
      <p:pic>
        <p:nvPicPr>
          <p:cNvPr id="16394" name="Picture 10">
            <a:extLst>
              <a:ext uri="{FF2B5EF4-FFF2-40B4-BE49-F238E27FC236}">
                <a16:creationId xmlns:a16="http://schemas.microsoft.com/office/drawing/2014/main" id="{44DE0533-C3AB-4894-8E90-ADE75A47B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89" y="3749997"/>
            <a:ext cx="2981120" cy="178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>
            <a:extLst>
              <a:ext uri="{FF2B5EF4-FFF2-40B4-BE49-F238E27FC236}">
                <a16:creationId xmlns:a16="http://schemas.microsoft.com/office/drawing/2014/main" id="{02252214-CEB3-4653-B944-278B8D724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25" b="90000" l="8589" r="94274">
                        <a14:foregroundMark x1="8793" y1="59875" x2="8793" y2="59875"/>
                        <a14:foregroundMark x1="89162" y1="33625" x2="89162" y2="33625"/>
                        <a14:foregroundMark x1="94376" y1="31000" x2="94376" y2="31000"/>
                        <a14:foregroundMark x1="62474" y1="8625" x2="62474" y2="8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94" y="4291237"/>
            <a:ext cx="1765731" cy="14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>
            <a:extLst>
              <a:ext uri="{FF2B5EF4-FFF2-40B4-BE49-F238E27FC236}">
                <a16:creationId xmlns:a16="http://schemas.microsoft.com/office/drawing/2014/main" id="{716FF09E-887E-47BA-AD9B-E2B6183E4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6" y="4130711"/>
            <a:ext cx="2150082" cy="1469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>
            <a:extLst>
              <a:ext uri="{FF2B5EF4-FFF2-40B4-BE49-F238E27FC236}">
                <a16:creationId xmlns:a16="http://schemas.microsoft.com/office/drawing/2014/main" id="{96F6D013-DA85-49AE-8BF5-8E988C85A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654" y="4239444"/>
            <a:ext cx="1922201" cy="13872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F80F3A-0973-4BC7-A653-1CF35C044865}"/>
              </a:ext>
            </a:extLst>
          </p:cNvPr>
          <p:cNvSpPr txBox="1"/>
          <p:nvPr/>
        </p:nvSpPr>
        <p:spPr>
          <a:xfrm>
            <a:off x="1616324" y="5631254"/>
            <a:ext cx="1370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Растушевка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09A1D0-D2C4-4424-96CC-4A114FC9E183}"/>
              </a:ext>
            </a:extLst>
          </p:cNvPr>
          <p:cNvSpPr txBox="1"/>
          <p:nvPr/>
        </p:nvSpPr>
        <p:spPr>
          <a:xfrm>
            <a:off x="4850301" y="5708887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Точилка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6EA5CD-D763-49CA-A314-DFDEA35C1EA7}"/>
              </a:ext>
            </a:extLst>
          </p:cNvPr>
          <p:cNvSpPr txBox="1"/>
          <p:nvPr/>
        </p:nvSpPr>
        <p:spPr>
          <a:xfrm>
            <a:off x="6172127" y="5751442"/>
            <a:ext cx="5251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 желанию цветные ручки, акварельные краски </a:t>
            </a:r>
          </a:p>
          <a:p>
            <a:r>
              <a:rPr lang="ru-RU" dirty="0"/>
              <a:t>(для добавления ярких оттенков в готовый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6477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85650"/>
            <a:ext cx="113919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 Применение </a:t>
            </a:r>
            <a:r>
              <a:rPr lang="ru-RU" b="1" dirty="0" err="1"/>
              <a:t>дудлинг</a:t>
            </a:r>
            <a:r>
              <a:rPr lang="ru-RU" b="1" dirty="0"/>
              <a:t> и </a:t>
            </a:r>
            <a:r>
              <a:rPr lang="ru-RU" b="1" dirty="0" err="1"/>
              <a:t>зентанг</a:t>
            </a:r>
            <a:r>
              <a:rPr lang="ru-RU" b="1" dirty="0"/>
              <a:t> в нашей жизни</a:t>
            </a:r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E809EDE-FDAA-4D96-8ACF-A20C7D9E4DB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05" y="781038"/>
            <a:ext cx="3115966" cy="2896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FCF6BF5-AD7F-4541-B40A-18A2B7906F6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894" y="1591547"/>
            <a:ext cx="4275320" cy="2896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3D0316B-E1D8-4B45-A15D-2B5B316BAE5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917" y="3895402"/>
            <a:ext cx="3502719" cy="2393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194E1-2471-4E8B-B7E0-ECEDD6F31692}"/>
              </a:ext>
            </a:extLst>
          </p:cNvPr>
          <p:cNvSpPr txBox="1"/>
          <p:nvPr/>
        </p:nvSpPr>
        <p:spPr>
          <a:xfrm flipH="1">
            <a:off x="1458485" y="4876633"/>
            <a:ext cx="548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Маркетинг: логотипы, упаковки, визитные карточки </a:t>
            </a:r>
          </a:p>
          <a:p>
            <a:r>
              <a:rPr lang="ru-RU" dirty="0"/>
              <a:t> 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77F01718-DEE4-457C-944E-D9323AAE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570935" y="90611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974E19AE-0828-4675-B2A8-F5725C773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-53520" y="4292604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25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285650"/>
            <a:ext cx="113919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Применение </a:t>
            </a:r>
            <a:r>
              <a:rPr lang="ru-RU" b="1" dirty="0" err="1"/>
              <a:t>дудлинг</a:t>
            </a:r>
            <a:r>
              <a:rPr lang="ru-RU" b="1" dirty="0"/>
              <a:t> и </a:t>
            </a:r>
            <a:r>
              <a:rPr lang="ru-RU" b="1" dirty="0" err="1"/>
              <a:t>зентанг</a:t>
            </a:r>
            <a:r>
              <a:rPr lang="ru-RU" b="1" dirty="0"/>
              <a:t> в нашей жизни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1F3C30A-BA0B-4B32-9B98-5195B9B3F6E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11" y="1566187"/>
            <a:ext cx="4043346" cy="3542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CC4F313-14CD-4879-88F5-17E39011115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752" y="1900819"/>
            <a:ext cx="4545698" cy="319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194E1-2471-4E8B-B7E0-ECEDD6F31692}"/>
              </a:ext>
            </a:extLst>
          </p:cNvPr>
          <p:cNvSpPr txBox="1"/>
          <p:nvPr/>
        </p:nvSpPr>
        <p:spPr>
          <a:xfrm flipH="1">
            <a:off x="5059313" y="5348345"/>
            <a:ext cx="2583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Одежда, аксессуары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837D1AA-CB4F-4490-94B5-D425DD1BE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69708" y="72277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9816DF43-AAC3-4482-BBD6-9215E2838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966593" y="4515934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255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85650"/>
            <a:ext cx="113919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 Применение </a:t>
            </a:r>
            <a:r>
              <a:rPr lang="ru-RU" b="1" dirty="0" err="1"/>
              <a:t>дудлинг</a:t>
            </a:r>
            <a:r>
              <a:rPr lang="ru-RU" b="1" dirty="0"/>
              <a:t> и </a:t>
            </a:r>
            <a:r>
              <a:rPr lang="ru-RU" b="1" dirty="0" err="1"/>
              <a:t>зентанг</a:t>
            </a:r>
            <a:r>
              <a:rPr lang="ru-RU" b="1" dirty="0"/>
              <a:t> в нашей жизни</a:t>
            </a:r>
          </a:p>
          <a:p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496C0CE-C615-4969-AF93-4A71FC6BE8B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113" y="1172776"/>
            <a:ext cx="2426262" cy="2452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EB94001-824A-4688-9CE6-A94075C3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570935" y="90611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2B275-9387-4EAC-B763-537DD82DB55C}"/>
              </a:ext>
            </a:extLst>
          </p:cNvPr>
          <p:cNvSpPr/>
          <p:nvPr/>
        </p:nvSpPr>
        <p:spPr>
          <a:xfrm>
            <a:off x="1911027" y="4996446"/>
            <a:ext cx="7247151" cy="709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Открытки, постеры, заглавные страницы журналов,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обложки книг и блокнотов</a:t>
            </a:r>
            <a:endParaRPr lang="ru-RU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870428E1-5B8E-43C9-82B4-A18F8656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03" y="141001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F73F969-58EC-4EB5-997D-9CA18B0EA1B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703" y="2525028"/>
            <a:ext cx="2495165" cy="345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C926C0E-C4FA-4EC4-AE41-B5685801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86599" y="4164035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054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85650"/>
            <a:ext cx="113919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Применение </a:t>
            </a:r>
            <a:r>
              <a:rPr lang="ru-RU" b="1" dirty="0" err="1"/>
              <a:t>дудлинг</a:t>
            </a:r>
            <a:r>
              <a:rPr lang="ru-RU" b="1" dirty="0"/>
              <a:t> и </a:t>
            </a:r>
            <a:r>
              <a:rPr lang="ru-RU" b="1" dirty="0" err="1"/>
              <a:t>зентанг</a:t>
            </a:r>
            <a:r>
              <a:rPr lang="ru-RU" b="1" dirty="0"/>
              <a:t> в нашей жизни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26F0CA3-4A3C-409D-8107-56E8938F7CE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9"/>
          <a:stretch/>
        </p:blipFill>
        <p:spPr bwMode="auto">
          <a:xfrm flipH="1">
            <a:off x="4731660" y="1522516"/>
            <a:ext cx="3241773" cy="2793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EB94001-824A-4688-9CE6-A94075C3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797049" y="4185404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2B275-9387-4EAC-B763-537DD82DB55C}"/>
              </a:ext>
            </a:extLst>
          </p:cNvPr>
          <p:cNvSpPr/>
          <p:nvPr/>
        </p:nvSpPr>
        <p:spPr>
          <a:xfrm>
            <a:off x="3248026" y="4868848"/>
            <a:ext cx="6096000" cy="7107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/>
              <a:t>Дизайн интерьера. Оформление ресторанов, магазинов, квартир. Дизайн декоративно-прикладных предметов.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3A391F0-C361-4620-87AC-5A381EF0B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183350" y="415644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F64E6C-5CC2-4C5D-B962-6ECFB0CF947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435" y="1027990"/>
            <a:ext cx="2669033" cy="312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DFD69B7-C8BF-4565-B062-A8D0E14F2A5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84" y="1334321"/>
            <a:ext cx="2266541" cy="2905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5356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575288BF-3089-4C7A-8C62-A094744D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68412B65-5966-4AB1-8CCD-3463E7C1B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63528" r="66118" b="9308"/>
          <a:stretch/>
        </p:blipFill>
        <p:spPr bwMode="auto">
          <a:xfrm>
            <a:off x="4454593" y="4773840"/>
            <a:ext cx="3130749" cy="20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F2B4E46-2844-4F7D-93FB-45E4F24EEF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 rot="16200000">
            <a:off x="10000075" y="4551773"/>
            <a:ext cx="2846723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5368681-67C0-4F6B-96CF-39C77C77B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" t="71474" r="68448" b="2778"/>
          <a:stretch/>
        </p:blipFill>
        <p:spPr bwMode="auto">
          <a:xfrm>
            <a:off x="7585342" y="5092270"/>
            <a:ext cx="2917790" cy="17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491B19-5949-4F54-A5BC-191739E3B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85650"/>
            <a:ext cx="11391900" cy="6286699"/>
          </a:xfrm>
          <a:prstGeom prst="roundRect">
            <a:avLst>
              <a:gd name="adj" fmla="val 1597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/>
              <a:t>Применение </a:t>
            </a:r>
            <a:r>
              <a:rPr lang="ru-RU" b="1" dirty="0" err="1"/>
              <a:t>дудлинг</a:t>
            </a:r>
            <a:r>
              <a:rPr lang="ru-RU" b="1" dirty="0"/>
              <a:t> и </a:t>
            </a:r>
            <a:r>
              <a:rPr lang="ru-RU" b="1" dirty="0" err="1"/>
              <a:t>зентанг</a:t>
            </a:r>
            <a:r>
              <a:rPr lang="ru-RU" b="1" dirty="0"/>
              <a:t> в нашей жизни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7499BF1-D274-4A7F-BFCD-58603E4C455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99" y="1606897"/>
            <a:ext cx="4249667" cy="2287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FF4041B-3EDA-4B33-8D52-5E6AA1549B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252" y="2250086"/>
            <a:ext cx="4249667" cy="2699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4EB94001-824A-4688-9CE6-A94075C3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9739898" y="90611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2B275-9387-4EAC-B763-537DD82DB55C}"/>
              </a:ext>
            </a:extLst>
          </p:cNvPr>
          <p:cNvSpPr/>
          <p:nvPr/>
        </p:nvSpPr>
        <p:spPr>
          <a:xfrm>
            <a:off x="4762500" y="4943359"/>
            <a:ext cx="3231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/>
              <a:t>Татуировки. </a:t>
            </a:r>
          </a:p>
          <a:p>
            <a:r>
              <a:rPr lang="ru-RU" b="1" dirty="0"/>
              <a:t>Боди-арт.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3A391F0-C361-4620-87AC-5A381EF0B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8478" y1="72222" x2="18478" y2="72222"/>
                        <a14:foregroundMark x1="17469" y1="74222" x2="17469" y2="74222"/>
                        <a14:foregroundMark x1="15450" y1="77222" x2="14208" y2="78778"/>
                        <a14:foregroundMark x1="24146" y1="68444" x2="24146" y2="68444"/>
                        <a14:foregroundMark x1="27484" y1="69000" x2="32453" y2="70333"/>
                        <a14:foregroundMark x1="32453" y1="70333" x2="30124" y2="68667"/>
                        <a14:foregroundMark x1="27407" y1="71000" x2="31599" y2="75222"/>
                        <a14:foregroundMark x1="31599" y1="75222" x2="32298" y2="76556"/>
                        <a14:foregroundMark x1="20807" y1="62889" x2="18478" y2="49778"/>
                        <a14:foregroundMark x1="21040" y1="50556" x2="22981" y2="43667"/>
                        <a14:foregroundMark x1="22981" y1="43667" x2="22981" y2="41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1678">
            <a:off x="183350" y="4156447"/>
            <a:ext cx="2382392" cy="1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895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1" name="Picture 7" descr="E:\2024-2025 уч.год\ИЗО\7 кл\зентангл\3bd8e45b007730eea6f03cf885a594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t="4615" r="6138"/>
          <a:stretch/>
        </p:blipFill>
        <p:spPr bwMode="auto">
          <a:xfrm>
            <a:off x="4029739" y="1039332"/>
            <a:ext cx="3147237" cy="485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2024-2025 уч.год\ИЗО\7 кл\зентангл\4e5d12d89f1924966d468d47a92f79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24" y="-3457575"/>
            <a:ext cx="3196355" cy="244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2024-2025 уч.год\ИЗО\7 кл\зентангл\28d677fa1157bd0e5e9e43185c2778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29" y="2987915"/>
            <a:ext cx="3256236" cy="370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2024-2025 уч.год\ИЗО\7 кл\зентангл\894cde572d4fe94d50d6d3534d6d7c8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18" y="263155"/>
            <a:ext cx="4402766" cy="440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E:\2024-2025 уч.год\ИЗО\7 кл\зентангл\зентангл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57" y="0"/>
            <a:ext cx="2897372" cy="298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569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421</Words>
  <Application>Microsoft Office PowerPoint</Application>
  <PresentationFormat>Широкоэкранный</PresentationFormat>
  <Paragraphs>74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 Katana52</dc:creator>
  <cp:lastModifiedBy>Msi Katana52</cp:lastModifiedBy>
  <cp:revision>19</cp:revision>
  <dcterms:created xsi:type="dcterms:W3CDTF">2024-03-10T19:52:25Z</dcterms:created>
  <dcterms:modified xsi:type="dcterms:W3CDTF">2025-06-10T20:06:35Z</dcterms:modified>
</cp:coreProperties>
</file>