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88" r:id="rId3"/>
    <p:sldId id="289" r:id="rId4"/>
    <p:sldId id="273" r:id="rId5"/>
    <p:sldId id="267" r:id="rId6"/>
    <p:sldId id="268" r:id="rId7"/>
    <p:sldId id="269" r:id="rId8"/>
    <p:sldId id="302" r:id="rId9"/>
    <p:sldId id="304" r:id="rId10"/>
    <p:sldId id="271" r:id="rId11"/>
    <p:sldId id="315" r:id="rId12"/>
    <p:sldId id="257" r:id="rId13"/>
    <p:sldId id="274" r:id="rId14"/>
    <p:sldId id="258" r:id="rId15"/>
    <p:sldId id="275" r:id="rId16"/>
    <p:sldId id="278" r:id="rId17"/>
    <p:sldId id="279" r:id="rId18"/>
    <p:sldId id="276" r:id="rId19"/>
    <p:sldId id="277" r:id="rId20"/>
    <p:sldId id="282" r:id="rId21"/>
    <p:sldId id="283" r:id="rId22"/>
    <p:sldId id="286" r:id="rId23"/>
    <p:sldId id="287" r:id="rId24"/>
    <p:sldId id="280" r:id="rId25"/>
    <p:sldId id="281" r:id="rId26"/>
    <p:sldId id="259" r:id="rId27"/>
    <p:sldId id="260" r:id="rId28"/>
    <p:sldId id="261" r:id="rId29"/>
    <p:sldId id="263" r:id="rId30"/>
    <p:sldId id="311" r:id="rId31"/>
    <p:sldId id="270" r:id="rId32"/>
    <p:sldId id="262" r:id="rId33"/>
  </p:sldIdLst>
  <p:sldSz cx="9906000" cy="6858000" type="A4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37A4"/>
    <a:srgbClr val="FF00FF"/>
    <a:srgbClr val="FF33CC"/>
    <a:srgbClr val="FF6600"/>
    <a:srgbClr val="FFFF2F"/>
    <a:srgbClr val="00AAE6"/>
    <a:srgbClr val="571D4C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44" autoAdjust="0"/>
    <p:restoredTop sz="94660"/>
  </p:normalViewPr>
  <p:slideViewPr>
    <p:cSldViewPr>
      <p:cViewPr varScale="1">
        <p:scale>
          <a:sx n="92" d="100"/>
          <a:sy n="92" d="100"/>
        </p:scale>
        <p:origin x="1236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B2978F9-258A-4731-AC1D-D01E5FB6A5C3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9A97FEA-A867-46A9-8FCD-B821EF7A03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9805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3C776D-9EB1-4D07-A97A-2E65C54A9A0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85497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C1BF50-19C0-41E2-9C1E-0180143303B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22602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66FB35-7B80-42C2-B910-EB2B923FC47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95280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31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CFA2B4-885E-4BE7-B880-2E6D47CFE03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92994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42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88AA2C-AEBC-47EE-B9AE-4DCDE6038A8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45909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DA6479-B3FA-4145-9798-BDFE3AF110A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836382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62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2D6E36-AA2E-41A0-8C17-511770E50DC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39952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72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AFB271-629B-48C9-9984-A25CBFDC062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01142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83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49FDFB-D73E-464A-AC59-3D0D303DC83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3744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42FEB9-CAD0-4090-9766-4F47A0EA5A3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51807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2215393-F28A-496B-B0FA-732DE0F2AF3C}" type="slidenum">
              <a:rPr lang="ru-RU" sz="1200">
                <a:latin typeface="Calibri" pitchFamily="34" charset="0"/>
              </a:rPr>
              <a:pPr algn="r"/>
              <a:t>11</a:t>
            </a:fld>
            <a:endParaRPr 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74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9FD06A-56D7-4891-A7B0-4C8D6E056A1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42618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73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4E54CF-4991-43DD-B707-58FCA102A1A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82486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74E78D-F5F7-486B-9B59-0601F7471221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193370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AE20F2-4EC4-4C94-BE20-6AB37EFC4F0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94490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927B17-DC94-4325-BE2C-45BAD141ECE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604012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4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ADA0D5-D174-4F23-9A75-D74AA42C91C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16704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7A6E6A-A2C9-4607-B66D-00CBF727A1E8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030944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349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009DC8-3F27-420F-92F6-2C3D6528E05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683066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45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328322-B9AB-4EA4-A822-9FE193C1E46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33631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554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FDBC394-AFCA-468A-8D4E-1FCB4F6CC5E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782825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65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921ACF-6FCD-4236-A2D0-ED37F1EE87AA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997276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629794-2D71-4D0E-A373-54C3536BB140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883019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86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31A937-3BC3-4C6F-9DD2-D014F90061F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662429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758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BFE12A-476D-4EA3-AFF0-B5610B7A55B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5367117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066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D8C76D-3072-4E11-BA4A-4946960BF51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062730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16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386E82-2385-4561-81CD-4E1A36B482E7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4475642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EDF8EA-0F21-4069-A3D5-5DECCA11DE0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047083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C8C8A4-49C0-441C-8779-FA791403191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935624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47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8D8468-2B9C-4B09-864B-D484E428C59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597087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993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9CED5A-4270-4DB6-B088-0BEAC683D574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5249532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003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A580FA-58C7-48C8-84F9-3AF1E9FFCBA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175504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75094-2C24-4543-B7E1-FA50ECAE2997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36B6A-5282-4044-90AF-7C80789E2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C3E22-9DFB-456F-B725-CBC8D0BFA9C2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8F527-FE6C-4DE4-A593-1270940DF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59CFC-0ADA-41AF-ACAA-A21BCA6F7EFE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F09C9-334C-45F5-B4BE-AFF8692BB0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ED714-C453-411C-9F40-75F830FAC7EB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89466-28A2-4781-A882-48F8D152F9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80DFF-D682-49AC-9BD1-A427DAAA1857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102DC-62FC-44D1-A820-860A2B08E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8A266-484E-474E-8DD3-262D8F0D7906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24E04-04D2-4DA6-B00B-900E9FA9EE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C5420-3D1C-4B6E-A2D8-A784FE1E91AD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24F8F-4B3F-4126-9E40-A2F9559E1D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90356-D070-43F3-9475-35986581EBF3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48CB0-6C09-47A0-8F42-953B61001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72C87-187C-49E0-8BD7-540C0FE675A6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4B2D2-F1BF-4025-B639-8933B1CF4B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D30D-2381-4BA7-B51F-FFAE53B0A0B4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737B2-5F96-47C0-9CB1-B025CA9B96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EEB16-0933-4A0F-AE61-56ABF5D43E57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72EB9-E840-4E76-A3D5-4105CC6440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037F36-3EDA-4D77-AEAB-4213A950E4CD}" type="datetimeFigureOut">
              <a:rPr lang="ru-RU"/>
              <a:pPr>
                <a:defRPr/>
              </a:pPr>
              <a:t>12.06.2025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A0540D6-6A79-417E-8C97-11607613F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31.xml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6.xml"/><Relationship Id="rId7" Type="http://schemas.openxmlformats.org/officeDocument/2006/relationships/slide" Target="slide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" Target="slide7.xml"/><Relationship Id="rId7" Type="http://schemas.openxmlformats.org/officeDocument/2006/relationships/slide" Target="slide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" Target="slide8.xml"/><Relationship Id="rId7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H:\&#1052;&#1091;&#1079;&#1099;&#1082;&#1072;&#1083;&#1100;&#1085;&#1099;&#1077;%20&#1080;&#1085;&#1089;&#1090;&#1088;&#1091;&#1084;&#1077;&#1085;&#1090;&#1099;\&#1060;&#1072;&#1085;&#1092;&#1072;&#1088;&#1099;.mp3" TargetMode="External"/><Relationship Id="rId6" Type="http://schemas.openxmlformats.org/officeDocument/2006/relationships/image" Target="../media/image16.gif"/><Relationship Id="rId5" Type="http://schemas.openxmlformats.org/officeDocument/2006/relationships/slide" Target="slide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slide" Target="slide3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H:\&#1052;&#1091;&#1079;&#1099;&#1082;&#1072;&#1083;&#1100;&#1085;&#1099;&#1077;%20&#1080;&#1085;&#1089;&#1090;&#1088;&#1091;&#1084;&#1077;&#1085;&#1090;&#1099;\&#1060;&#1072;&#1085;&#1092;&#1072;&#1088;&#1099;.mp3" TargetMode="External"/><Relationship Id="rId6" Type="http://schemas.openxmlformats.org/officeDocument/2006/relationships/image" Target="../media/image16.gif"/><Relationship Id="rId5" Type="http://schemas.openxmlformats.org/officeDocument/2006/relationships/slide" Target="slide3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>
            <a:normAutofit/>
          </a:bodyPr>
          <a:lstStyle/>
          <a:p>
            <a:pPr eaLnBrk="1" hangingPunct="1">
              <a:defRPr/>
            </a:pPr>
            <a:r>
              <a:rPr lang="ru-RU" sz="20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20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6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1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1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1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1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1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1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  <a:t>Интерактивная  игра для детей 5-7 лет</a:t>
            </a:r>
            <a:r>
              <a:rPr lang="ru-RU" sz="14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>«Что мы знаем о музыкальных инструментах»</a:t>
            </a: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                                                            </a:t>
            </a:r>
            <a:r>
              <a:rPr lang="ru-RU" sz="2000" dirty="0" smtClean="0">
                <a:solidFill>
                  <a:srgbClr val="002060"/>
                </a:solidFill>
                <a:latin typeface="Monotype Corsiva" pitchFamily="66" charset="0"/>
              </a:rPr>
              <a:t>                                                               </a:t>
            </a:r>
            <a:endParaRPr lang="ru-RU" sz="2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052" name="Picture 2" descr="E:\Работа\e0026f13llllllllllllllllllllc44e.png"/>
          <p:cNvPicPr>
            <a:picLocks noChangeAspect="1" noChangeArrowheads="1"/>
          </p:cNvPicPr>
          <p:nvPr/>
        </p:nvPicPr>
        <p:blipFill>
          <a:blip r:embed="rId3"/>
          <a:srcRect l="4054" t="6757" b="5405"/>
          <a:stretch>
            <a:fillRect/>
          </a:stretch>
        </p:blipFill>
        <p:spPr bwMode="auto">
          <a:xfrm flipH="1">
            <a:off x="1568624" y="3429000"/>
            <a:ext cx="2017114" cy="1845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7" y="121752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>
            <a:normAutofit/>
          </a:bodyPr>
          <a:lstStyle/>
          <a:p>
            <a:pPr eaLnBrk="1" hangingPunct="1">
              <a:defRPr/>
            </a:pPr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>	 </a:t>
            </a:r>
            <a: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  <a:t>	</a:t>
            </a:r>
            <a:r>
              <a:rPr lang="ru-RU" sz="2800" dirty="0" smtClean="0">
                <a:latin typeface="Monotype Corsiva" pitchFamily="66" charset="0"/>
              </a:rPr>
              <a:t>       </a:t>
            </a:r>
            <a:r>
              <a:rPr lang="ru-RU" sz="2800" dirty="0" smtClean="0">
                <a:latin typeface="Monotype Corsiva" pitchFamily="66" charset="0"/>
              </a:rPr>
              <a:t/>
            </a:r>
            <a:br>
              <a:rPr lang="ru-RU" sz="2800" dirty="0" smtClean="0">
                <a:latin typeface="Monotype Corsiva" pitchFamily="66" charset="0"/>
              </a:rPr>
            </a:br>
            <a:r>
              <a:rPr lang="ru-RU" sz="2800" dirty="0">
                <a:latin typeface="Monotype Corsiva" pitchFamily="66" charset="0"/>
              </a:rPr>
              <a:t/>
            </a:r>
            <a:br>
              <a:rPr lang="ru-RU" sz="2800" dirty="0">
                <a:latin typeface="Monotype Corsiva" pitchFamily="66" charset="0"/>
              </a:rPr>
            </a:br>
            <a:r>
              <a:rPr lang="ru-RU" sz="2800" dirty="0" smtClean="0">
                <a:latin typeface="Monotype Corsiva" pitchFamily="66" charset="0"/>
              </a:rPr>
              <a:t/>
            </a:r>
            <a:br>
              <a:rPr lang="ru-RU" sz="2800" dirty="0" smtClean="0">
                <a:latin typeface="Monotype Corsiva" pitchFamily="66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Цель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:    </a:t>
            </a:r>
            <a:r>
              <a:rPr lang="ru-RU" sz="4000" dirty="0" smtClean="0">
                <a:latin typeface="Monotype Corsiva" pitchFamily="66" charset="0"/>
              </a:rPr>
              <a:t>развитие</a:t>
            </a:r>
            <a:r>
              <a:rPr lang="ru-RU" sz="4000" dirty="0" smtClean="0">
                <a:latin typeface="Arial" charset="0"/>
              </a:rPr>
              <a:t> </a:t>
            </a:r>
            <a:r>
              <a:rPr lang="ru-RU" sz="4000" dirty="0" smtClean="0">
                <a:latin typeface="Monotype Corsiva" pitchFamily="66" charset="0"/>
              </a:rPr>
              <a:t>восприятия  музыкального искусства путем знакомства детей с музыкальными  инструментами: их внешним видом и звучанием.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5400" dirty="0" smtClean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3076" name="Рисунок 5" descr="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9264" y="4509120"/>
            <a:ext cx="1552819" cy="207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Рисунок 6" descr="7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2480" y="404664"/>
            <a:ext cx="1473894" cy="192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8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Georgia" panose="02040502050405020303" pitchFamily="18" charset="0"/>
              </a:rPr>
              <a:t>Меню:</a:t>
            </a:r>
            <a:r>
              <a:rPr lang="ru-RU" dirty="0" smtClean="0">
                <a:solidFill>
                  <a:srgbClr val="FF0000"/>
                </a:solidFill>
                <a:latin typeface="Georgia" panose="02040502050405020303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Georgia" panose="02040502050405020303" pitchFamily="18" charset="0"/>
              </a:rPr>
            </a:br>
            <a:endParaRPr lang="ru-RU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2114439" y="4059264"/>
            <a:ext cx="5661842" cy="642942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Monotype Corsiva" pitchFamily="66" charset="0"/>
              </a:rPr>
              <a:t>Веселые загадки</a:t>
            </a:r>
          </a:p>
        </p:txBody>
      </p:sp>
      <p:sp>
        <p:nvSpPr>
          <p:cNvPr id="9" name="Прямоугольник 8">
            <a:hlinkClick r:id="rId4" action="ppaction://hlinksldjump"/>
          </p:cNvPr>
          <p:cNvSpPr/>
          <p:nvPr/>
        </p:nvSpPr>
        <p:spPr>
          <a:xfrm>
            <a:off x="2122079" y="3112529"/>
            <a:ext cx="5661842" cy="642942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Monotype Corsiva" pitchFamily="66" charset="0"/>
              </a:rPr>
              <a:t>Четвертый лишний</a:t>
            </a:r>
            <a:endParaRPr lang="ru-RU" sz="4000" dirty="0"/>
          </a:p>
        </p:txBody>
      </p: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2114439" y="5002016"/>
            <a:ext cx="5661842" cy="642942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Monotype Corsiva" pitchFamily="66" charset="0"/>
              </a:rPr>
              <a:t>Источники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5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Игра</a:t>
            </a:r>
            <a:r>
              <a:rPr lang="ru-RU" sz="48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002060"/>
                </a:solidFill>
                <a:latin typeface="Monotype Corsiva" pitchFamily="66" charset="0"/>
              </a:rPr>
              <a:t>«</a:t>
            </a:r>
            <a:r>
              <a:rPr lang="ru-RU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Четвертый лишний»</a:t>
            </a:r>
            <a:endParaRPr lang="ru-RU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Стрелка вправо 6">
            <a:hlinkClick r:id="rId3" action="ppaction://hlinksldjump"/>
          </p:cNvPr>
          <p:cNvSpPr/>
          <p:nvPr/>
        </p:nvSpPr>
        <p:spPr>
          <a:xfrm>
            <a:off x="8382024" y="5500702"/>
            <a:ext cx="1357322" cy="1143008"/>
          </a:xfrm>
          <a:prstGeom prst="rightArrow">
            <a:avLst/>
          </a:prstGeom>
          <a:solidFill>
            <a:srgbClr val="0037A4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 меню</a:t>
            </a:r>
            <a:endParaRPr lang="ru-RU" sz="2400" i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2717548" y="4129092"/>
            <a:ext cx="4786346" cy="642942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Струнные</a:t>
            </a: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2643122" y="3253350"/>
            <a:ext cx="4786346" cy="642942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Духовые</a:t>
            </a:r>
          </a:p>
        </p:txBody>
      </p:sp>
      <p:sp>
        <p:nvSpPr>
          <p:cNvPr id="10" name="Прямоугольник 9">
            <a:hlinkClick r:id="rId6" action="ppaction://hlinksldjump"/>
          </p:cNvPr>
          <p:cNvSpPr/>
          <p:nvPr/>
        </p:nvSpPr>
        <p:spPr>
          <a:xfrm>
            <a:off x="2666984" y="5000636"/>
            <a:ext cx="4786346" cy="642942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Ударные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>	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Цель:   </a:t>
            </a: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учить   различать   группы музыкальных  инструментов (духовые, ударные, струнные).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	</a:t>
            </a: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Правила: </a:t>
            </a: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выбери лишний инструмент, нажав   левой  кнопкой  мыши  на  нужную картинку.</a:t>
            </a:r>
            <a:endParaRPr lang="ru-RU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48131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/>
          <a:lstStyle/>
          <a:p>
            <a:pPr eaLnBrk="1" hangingPunct="1"/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>Струнные инструменты</a:t>
            </a:r>
          </a:p>
        </p:txBody>
      </p:sp>
      <p:pic>
        <p:nvPicPr>
          <p:cNvPr id="48132" name="Picture 5" descr="C:\Users\admin\Desktop\Muz instr\4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 l="23917" t="22163" r="23276" b="25504"/>
          <a:stretch>
            <a:fillRect/>
          </a:stretch>
        </p:blipFill>
        <p:spPr bwMode="auto">
          <a:xfrm>
            <a:off x="5457056" y="4005064"/>
            <a:ext cx="3204989" cy="230779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48133" name="Picture 6" descr="C:\Users\admin\Desktop\Muz instr\6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 l="10846" t="7832" r="11150" b="10686"/>
          <a:stretch>
            <a:fillRect/>
          </a:stretch>
        </p:blipFill>
        <p:spPr bwMode="auto">
          <a:xfrm>
            <a:off x="5331268" y="1327548"/>
            <a:ext cx="3081313" cy="227524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48134" name="Picture 7" descr="C:\Users\admin\Desktop\Muz instr\1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 l="10538" t="9451" r="18433" b="15192"/>
          <a:stretch>
            <a:fillRect/>
          </a:stretch>
        </p:blipFill>
        <p:spPr bwMode="auto">
          <a:xfrm>
            <a:off x="1171516" y="1295003"/>
            <a:ext cx="3033662" cy="227524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48135" name="Picture 8" descr="C:\Users\admin\Desktop\Muz instr\3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 l="12640" t="7219" r="15215" b="18744"/>
          <a:stretch>
            <a:fillRect/>
          </a:stretch>
        </p:blipFill>
        <p:spPr bwMode="auto">
          <a:xfrm>
            <a:off x="1097910" y="3789040"/>
            <a:ext cx="3180874" cy="2307791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49155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/>
          <a:lstStyle/>
          <a:p>
            <a:pPr eaLnBrk="1" hangingPunct="1"/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>Духовые инструменты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38189" y="1124743"/>
            <a:ext cx="3350716" cy="2232819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9157" name="Picture 2" descr="http://pixelbrush.ru/uploads/posts/2012-09/1348831773_wind-12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 t="-25121" r="130" b="-11247"/>
          <a:stretch>
            <a:fillRect/>
          </a:stretch>
        </p:blipFill>
        <p:spPr bwMode="auto">
          <a:xfrm>
            <a:off x="809625" y="1169695"/>
            <a:ext cx="3063255" cy="2116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167313" y="1124743"/>
            <a:ext cx="3026047" cy="223282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9159" name="Picture 4" descr="http://shkaf100.ru/work/zakaz/photoprint/img/music/original/Muz_40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 l="-8287" t="7500" r="-5656" b="13750"/>
          <a:stretch>
            <a:fillRect/>
          </a:stretch>
        </p:blipFill>
        <p:spPr bwMode="auto">
          <a:xfrm>
            <a:off x="5238750" y="1169695"/>
            <a:ext cx="3063761" cy="211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280431" y="4182410"/>
            <a:ext cx="3385517" cy="2208287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9161" name="Picture 6" descr="http://c3e308.medialib.glogster.com/media/56/5661e808b788743280a7e7bab2094f3df546dc84d5ac18f73e45489f2c854285/alto-sax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 l="-16493" t="-6117" r="-25787" b="-1740"/>
          <a:stretch>
            <a:fillRect/>
          </a:stretch>
        </p:blipFill>
        <p:spPr bwMode="auto">
          <a:xfrm rot="-4904580">
            <a:off x="2067244" y="3765003"/>
            <a:ext cx="2100244" cy="2824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119860" y="4241868"/>
            <a:ext cx="3135198" cy="220828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9163" name="Picture 8" descr="http://www.aujoyeuxfadiese.com/instrument-musique/hohner-merlin-2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 l="597" t="-2632" r="1190" b="2631"/>
          <a:stretch>
            <a:fillRect/>
          </a:stretch>
        </p:blipFill>
        <p:spPr bwMode="auto">
          <a:xfrm>
            <a:off x="5238751" y="4316571"/>
            <a:ext cx="2954610" cy="204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50179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/>
          <a:lstStyle/>
          <a:p>
            <a:pPr eaLnBrk="1" hangingPunct="1"/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>Ударные инструменты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12640" y="1324717"/>
            <a:ext cx="2846090" cy="2088803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0181" name="Picture 1" descr="C:\Users\admin\Desktop\62b692ca4dad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 l="-29730" r="-29730"/>
          <a:stretch>
            <a:fillRect/>
          </a:stretch>
        </p:blipFill>
        <p:spPr bwMode="auto">
          <a:xfrm>
            <a:off x="1545953" y="1508072"/>
            <a:ext cx="2398935" cy="1625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821160" y="4187436"/>
            <a:ext cx="2846090" cy="214885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0183" name="Picture 2" descr="C:\Users\admin\Desktop\ab0522a63a6c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 l="-17500" t="-5550" r="-25002" b="-5432"/>
          <a:stretch>
            <a:fillRect/>
          </a:stretch>
        </p:blipFill>
        <p:spPr bwMode="auto">
          <a:xfrm>
            <a:off x="1732484" y="4205638"/>
            <a:ext cx="3062114" cy="2148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167313" y="1196751"/>
            <a:ext cx="3026047" cy="2160811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167313" y="4187436"/>
            <a:ext cx="3026047" cy="2148852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0186" name="Picture 3" descr="C:\Users\admin\Desktop\874eb9c15e13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 l="-6818" t="-2632" r="-22726" b="-2632"/>
          <a:stretch>
            <a:fillRect/>
          </a:stretch>
        </p:blipFill>
        <p:spPr bwMode="auto">
          <a:xfrm>
            <a:off x="5229691" y="4266015"/>
            <a:ext cx="2838162" cy="199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7" name="Picture 2" descr="http://pixelbrush.ru/uploads/posts/2012-09/1348831773_wind-12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 l="-1816" t="-32297" r="-1688" b="-11247"/>
          <a:stretch>
            <a:fillRect/>
          </a:stretch>
        </p:blipFill>
        <p:spPr bwMode="auto">
          <a:xfrm>
            <a:off x="5326860" y="1196752"/>
            <a:ext cx="2768883" cy="194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37A4"/>
          </a:solidFill>
          <a:ln>
            <a:solidFill>
              <a:srgbClr val="0037A4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0037A4"/>
            </a:solidFill>
          </a:ln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4000" dirty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4000" dirty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40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40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7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Отлично!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1204" name="Picture 2" descr="E:\Работа\e0026f13llllllllllllllllllllc44e.png"/>
          <p:cNvPicPr>
            <a:picLocks noChangeAspect="1" noChangeArrowheads="1"/>
          </p:cNvPicPr>
          <p:nvPr/>
        </p:nvPicPr>
        <p:blipFill>
          <a:blip r:embed="rId4"/>
          <a:srcRect l="4054" t="6757" b="5405"/>
          <a:stretch>
            <a:fillRect/>
          </a:stretch>
        </p:blipFill>
        <p:spPr bwMode="auto">
          <a:xfrm flipH="1">
            <a:off x="3440832" y="1556792"/>
            <a:ext cx="2751744" cy="251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право 6">
            <a:hlinkClick r:id="rId5" action="ppaction://hlinksldjump"/>
          </p:cNvPr>
          <p:cNvSpPr/>
          <p:nvPr/>
        </p:nvSpPr>
        <p:spPr>
          <a:xfrm>
            <a:off x="8382024" y="5500702"/>
            <a:ext cx="1357322" cy="1143008"/>
          </a:xfrm>
          <a:prstGeom prst="rightArrow">
            <a:avLst/>
          </a:prstGeom>
          <a:solidFill>
            <a:srgbClr val="0037A4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 меню</a:t>
            </a:r>
            <a:endParaRPr lang="ru-RU" sz="2400" i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1208" name="Рисунок 7" descr="0_338f_9d894115_L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52600" y="466087"/>
            <a:ext cx="1496809" cy="251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9" name="Рисунок 8" descr="0_338f_9d894115_L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6465168" y="446034"/>
            <a:ext cx="1617387" cy="2721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Фанфар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953500" y="635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7200" dirty="0" smtClean="0">
                <a:solidFill>
                  <a:srgbClr val="002060"/>
                </a:solidFill>
                <a:latin typeface="Monotype Corsiva" pitchFamily="66" charset="0"/>
              </a:rPr>
              <a:t>Веселые загадки</a:t>
            </a:r>
            <a:endParaRPr lang="ru-RU" sz="72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5124" name="Рисунок 26" descr="butterfly10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601072" y="576622"/>
            <a:ext cx="1207135" cy="160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Рисунок 27" descr="butterfly105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648744" y="548680"/>
            <a:ext cx="1228358" cy="16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Стрелка вправо 39">
            <a:hlinkClick r:id="rId5" action="ppaction://hlinksldjump"/>
          </p:cNvPr>
          <p:cNvSpPr/>
          <p:nvPr/>
        </p:nvSpPr>
        <p:spPr>
          <a:xfrm>
            <a:off x="8382024" y="5500702"/>
            <a:ext cx="1357322" cy="1143008"/>
          </a:xfrm>
          <a:prstGeom prst="rightArrow">
            <a:avLst/>
          </a:prstGeom>
          <a:solidFill>
            <a:srgbClr val="0037A4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 меню</a:t>
            </a:r>
            <a:endParaRPr lang="ru-RU" sz="2400" i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129" name="Picture 2" descr="E:\Работа\e0026f13llllllllllllllllllllc44e.png"/>
          <p:cNvPicPr>
            <a:picLocks noChangeAspect="1" noChangeArrowheads="1"/>
          </p:cNvPicPr>
          <p:nvPr/>
        </p:nvPicPr>
        <p:blipFill>
          <a:blip r:embed="rId6"/>
          <a:srcRect l="4054" t="6757" b="5405"/>
          <a:stretch>
            <a:fillRect/>
          </a:stretch>
        </p:blipFill>
        <p:spPr bwMode="auto">
          <a:xfrm flipH="1">
            <a:off x="3584848" y="3212976"/>
            <a:ext cx="2803299" cy="2566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>
            <a:normAutofit/>
          </a:bodyPr>
          <a:lstStyle/>
          <a:p>
            <a:pPr eaLnBrk="1" hangingPunct="1">
              <a:defRPr/>
            </a:pPr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>	 </a:t>
            </a:r>
            <a: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300" dirty="0" smtClean="0">
                <a:latin typeface="Monotype Corsiva" pitchFamily="66" charset="0"/>
              </a:rPr>
              <a:t>Цель:</a:t>
            </a:r>
            <a:r>
              <a:rPr lang="ru-RU" sz="43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</a:t>
            </a:r>
            <a:r>
              <a:rPr lang="ru-RU" sz="4300" dirty="0" smtClean="0">
                <a:latin typeface="Monotype Corsiva" pitchFamily="66" charset="0"/>
              </a:rPr>
              <a:t>закрепление представлений детей </a:t>
            </a:r>
            <a:br>
              <a:rPr lang="ru-RU" sz="4300" dirty="0" smtClean="0">
                <a:latin typeface="Monotype Corsiva" pitchFamily="66" charset="0"/>
              </a:rPr>
            </a:br>
            <a:r>
              <a:rPr lang="ru-RU" sz="4300" dirty="0" smtClean="0">
                <a:latin typeface="Monotype Corsiva" pitchFamily="66" charset="0"/>
              </a:rPr>
              <a:t>о внешнем виде музыкальных инструментов</a:t>
            </a:r>
            <a:r>
              <a:rPr lang="ru-RU" sz="4300" dirty="0" smtClean="0"/>
              <a:t/>
            </a:r>
            <a:br>
              <a:rPr lang="ru-RU" sz="4300" dirty="0" smtClean="0"/>
            </a:br>
            <a:endParaRPr lang="ru-RU" sz="4300" dirty="0" smtClean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6" name="Рисунок 5" descr="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677136" y="3435408"/>
            <a:ext cx="2267752" cy="302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6" descr="7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5025007" y="2515029"/>
            <a:ext cx="2232248" cy="291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7171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/>
          <a:lstStyle/>
          <a:p>
            <a:pPr algn="l" eaLnBrk="1" hangingPunct="1"/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6000" dirty="0" smtClean="0">
                <a:solidFill>
                  <a:srgbClr val="002060"/>
                </a:solidFill>
                <a:latin typeface="Monotype Corsiva" pitchFamily="66" charset="0"/>
              </a:rPr>
              <a:t>  	</a:t>
            </a:r>
            <a:r>
              <a:rPr lang="ru-RU" sz="4000" dirty="0" smtClean="0">
                <a:latin typeface="Monotype Corsiva" pitchFamily="66" charset="0"/>
              </a:rPr>
              <a:t>А всего-то три струны 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	Ей для музыки нужны. 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	Всех игрою веселит! 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	Ой, звенит она, звенит. 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	Кто такая? Отгадай-ка… 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	Это наша…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8195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/>
          <a:lstStyle/>
          <a:p>
            <a:pPr algn="l" eaLnBrk="1" hangingPunct="1"/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>     </a:t>
            </a:r>
            <a:r>
              <a:rPr lang="ru-RU" sz="6000" dirty="0" smtClean="0">
                <a:latin typeface="Monotype Corsiva" pitchFamily="66" charset="0"/>
              </a:rPr>
              <a:t>Балалайка</a:t>
            </a:r>
            <a:endParaRPr lang="ru-RU" sz="4800" dirty="0" smtClean="0">
              <a:latin typeface="Monotype Corsiva" pitchFamily="66" charset="0"/>
            </a:endParaRPr>
          </a:p>
        </p:txBody>
      </p:sp>
      <p:pic>
        <p:nvPicPr>
          <p:cNvPr id="8196" name="Picture 2" descr="http://murmolka.com/img/l/pit.dirty.ru/lepro/2/2011/06/14/22465-065856-4afff2bd4a77cdbc09405e45442c488b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5169024" y="214312"/>
            <a:ext cx="4437063" cy="642937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9219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anchor="t"/>
          <a:lstStyle/>
          <a:p>
            <a:pPr algn="l" eaLnBrk="1" hangingPunct="1"/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itchFamily="66" charset="0"/>
              </a:rPr>
              <a:t>  	</a:t>
            </a: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Monotype Corsiva" pitchFamily="66" charset="0"/>
              </a:rPr>
              <a:t>	</a:t>
            </a:r>
            <a:r>
              <a:rPr lang="ru-RU" sz="3600" dirty="0" smtClean="0">
                <a:latin typeface="Monotype Corsiva" pitchFamily="66" charset="0"/>
              </a:rPr>
              <a:t>У него рубашка в складку, 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 	 Любит он плясать вприсядку, 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  	Он и пляшет, и поет —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  	Если в руки попадет. 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  	Сорок пуговиц на нем 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  	С перламутровым огнем. 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  	Весельчак, а не буян 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  	Голосистый мой…</a:t>
            </a:r>
            <a:endParaRPr lang="ru-RU" sz="40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0243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>							     </a:t>
            </a:r>
            <a:r>
              <a:rPr lang="ru-RU" sz="7200" dirty="0" smtClean="0">
                <a:latin typeface="Monotype Corsiva" pitchFamily="66" charset="0"/>
              </a:rPr>
              <a:t>Баян</a:t>
            </a:r>
            <a:endParaRPr lang="ru-RU" dirty="0" smtClean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8125" y="214313"/>
            <a:ext cx="6000750" cy="642937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45" name="Picture 2" descr="http://images.stopgame.ru/uploads/images/221992/form/130272828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050" y="1412875"/>
            <a:ext cx="5832475" cy="430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1267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eaLnBrk="1" hangingPunct="1"/>
            <a:r>
              <a:rPr lang="ru-RU" dirty="0" smtClean="0">
                <a:latin typeface="Monotype Corsiva" pitchFamily="66" charset="0"/>
              </a:rPr>
              <a:t>Как будто девушка запела,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И в зале словно посветлело.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Скользит мелодия так гибко.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Затихло все: играет…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2291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6600" dirty="0" smtClean="0">
                <a:latin typeface="Monotype Corsiva" pitchFamily="66" charset="0"/>
              </a:rPr>
              <a:t>   Скрипка</a:t>
            </a:r>
          </a:p>
        </p:txBody>
      </p:sp>
      <p:pic>
        <p:nvPicPr>
          <p:cNvPr id="12292" name="Picture 2" descr="http://images.sodahead.com/profiles/0/0/2/1/6/7/3/8/5/i-love-it-38525749044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5950" y="500063"/>
            <a:ext cx="5241925" cy="5857875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4000" dirty="0" smtClean="0">
                <a:solidFill>
                  <a:srgbClr val="002060"/>
                </a:solidFill>
                <a:latin typeface="Monotype Corsiva" pitchFamily="66" charset="0"/>
              </a:rPr>
              <a:t>	</a:t>
            </a:r>
            <a:r>
              <a:rPr lang="ru-RU" sz="3200" dirty="0" smtClean="0">
                <a:latin typeface="Monotype Corsiva" pitchFamily="66" charset="0"/>
              </a:rPr>
              <a:t>Звенит струна, поет она,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	И песня всем ее слышна.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	Шесть струн играют что угодно,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	А инструмент тот вечно модный.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	Он никогда не станет старым.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	Тот инструмент зовем...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4339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9600" dirty="0" smtClean="0">
                <a:solidFill>
                  <a:srgbClr val="0070C0"/>
                </a:solidFill>
                <a:latin typeface="Monotype Corsiva" pitchFamily="66" charset="0"/>
              </a:rPr>
              <a:t>					  </a:t>
            </a:r>
            <a:r>
              <a:rPr lang="ru-RU" sz="9600" dirty="0" smtClean="0">
                <a:latin typeface="Monotype Corsiva" pitchFamily="66" charset="0"/>
              </a:rPr>
              <a:t>Гитара   </a:t>
            </a:r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>     </a:t>
            </a:r>
            <a:endParaRPr lang="ru-RU" sz="5400" dirty="0" smtClean="0">
              <a:solidFill>
                <a:srgbClr val="0070C0"/>
              </a:solidFill>
              <a:latin typeface="Monotype Corsiva" pitchFamily="66" charset="0"/>
            </a:endParaRPr>
          </a:p>
        </p:txBody>
      </p:sp>
      <p:pic>
        <p:nvPicPr>
          <p:cNvPr id="14340" name="Picture 2" descr="http://vector-magz.com/wp-content/uploads/2013/06/guitar-clip-art.gif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238125" y="214313"/>
            <a:ext cx="4083050" cy="6429375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5363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eaLnBrk="1" hangingPunct="1"/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>	</a:t>
            </a:r>
            <a:r>
              <a:rPr lang="ru-RU" sz="3600" dirty="0" smtClean="0">
                <a:latin typeface="Monotype Corsiva" pitchFamily="66" charset="0"/>
              </a:rPr>
              <a:t>Мама как-то мне сказала,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	Что её бабуля Марфа,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	Очень здорово играла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	И на домре, и на…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6387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>	</a:t>
            </a:r>
            <a:r>
              <a:rPr lang="ru-RU" sz="6600" dirty="0" smtClean="0">
                <a:latin typeface="Monotype Corsiva" pitchFamily="66" charset="0"/>
              </a:rPr>
              <a:t>Арфа</a:t>
            </a:r>
            <a:endParaRPr lang="ru-RU" sz="4000" dirty="0" smtClean="0">
              <a:latin typeface="Monotype Corsiva" pitchFamily="66" charset="0"/>
            </a:endParaRPr>
          </a:p>
        </p:txBody>
      </p:sp>
      <p:pic>
        <p:nvPicPr>
          <p:cNvPr id="16388" name="Picture 2" descr="http://muznota.ru/wp-content/uploads/2012/03/arfa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214313"/>
            <a:ext cx="4695825" cy="628650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7411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FFFF2F"/>
            </a:solidFill>
          </a:ln>
        </p:spPr>
        <p:txBody>
          <a:bodyPr/>
          <a:lstStyle/>
          <a:p>
            <a:pPr eaLnBrk="1" hangingPunct="1"/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>	</a:t>
            </a:r>
            <a:r>
              <a:rPr lang="ru-RU" sz="4000" dirty="0" smtClean="0">
                <a:latin typeface="Monotype Corsiva" pitchFamily="66" charset="0"/>
              </a:rPr>
              <a:t>Он на солнце заблестит,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	Нежным звуком одарит.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	В джазе самый первый он,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	Серебристый...</a:t>
            </a:r>
          </a:p>
        </p:txBody>
      </p:sp>
      <p:pic>
        <p:nvPicPr>
          <p:cNvPr id="17412" name="Рисунок 3" descr="butterfly10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33320" y="404664"/>
            <a:ext cx="1144588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3" descr="butterfly10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268636" y="476819"/>
            <a:ext cx="1144588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8435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5400" dirty="0" smtClean="0">
                <a:solidFill>
                  <a:srgbClr val="0070C0"/>
                </a:solidFill>
                <a:latin typeface="Monotype Corsiva" pitchFamily="66" charset="0"/>
              </a:rPr>
              <a:t>						</a:t>
            </a:r>
            <a:r>
              <a:rPr lang="ru-RU" sz="7200" dirty="0" smtClean="0">
                <a:latin typeface="Monotype Corsiva" pitchFamily="66" charset="0"/>
              </a:rPr>
              <a:t>Саксофон</a:t>
            </a:r>
            <a:endParaRPr lang="ru-RU" sz="5400" dirty="0" smtClean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9563" y="285750"/>
            <a:ext cx="4500562" cy="635793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437" name="Picture 2" descr="http://www.clipartlord.com/wp-content/uploads/2013/10/saxophone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704698">
            <a:off x="1014413" y="19050"/>
            <a:ext cx="3349625" cy="656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9459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eaLnBrk="1" hangingPunct="1"/>
            <a:r>
              <a:rPr lang="ru-RU" sz="5400" dirty="0" smtClean="0">
                <a:solidFill>
                  <a:srgbClr val="002060"/>
                </a:solidFill>
                <a:latin typeface="Monotype Corsiva" pitchFamily="66" charset="0"/>
              </a:rPr>
              <a:t>	</a:t>
            </a:r>
            <a:r>
              <a:rPr lang="ru-RU" sz="5400" dirty="0" smtClean="0">
                <a:latin typeface="Monotype Corsiva" pitchFamily="66" charset="0"/>
              </a:rPr>
              <a:t>Я стою на трёх ногах, </a:t>
            </a:r>
            <a:br>
              <a:rPr lang="ru-RU" sz="5400" dirty="0" smtClean="0">
                <a:latin typeface="Monotype Corsiva" pitchFamily="66" charset="0"/>
              </a:rPr>
            </a:br>
            <a:r>
              <a:rPr lang="ru-RU" sz="5400" dirty="0" smtClean="0">
                <a:latin typeface="Monotype Corsiva" pitchFamily="66" charset="0"/>
              </a:rPr>
              <a:t>	Ноги в чёрных сапогах.</a:t>
            </a:r>
            <a:br>
              <a:rPr lang="ru-RU" sz="5400" dirty="0" smtClean="0">
                <a:latin typeface="Monotype Corsiva" pitchFamily="66" charset="0"/>
              </a:rPr>
            </a:br>
            <a:r>
              <a:rPr lang="ru-RU" sz="5400" dirty="0" smtClean="0">
                <a:latin typeface="Monotype Corsiva" pitchFamily="66" charset="0"/>
              </a:rPr>
              <a:t>	Зубы белые, педаль. </a:t>
            </a:r>
            <a:br>
              <a:rPr lang="ru-RU" sz="5400" dirty="0" smtClean="0">
                <a:latin typeface="Monotype Corsiva" pitchFamily="66" charset="0"/>
              </a:rPr>
            </a:br>
            <a:r>
              <a:rPr lang="ru-RU" sz="5400" dirty="0" smtClean="0">
                <a:latin typeface="Monotype Corsiva" pitchFamily="66" charset="0"/>
              </a:rPr>
              <a:t>	Как зовут меня?  </a:t>
            </a:r>
            <a:r>
              <a:rPr lang="ru-RU" sz="5400" dirty="0" smtClean="0"/>
              <a:t>   </a:t>
            </a:r>
            <a:br>
              <a:rPr lang="ru-RU" sz="5400" dirty="0" smtClean="0"/>
            </a:br>
            <a:endParaRPr lang="ru-RU" sz="5400" dirty="0" smtClean="0">
              <a:latin typeface="Monotype Corsiva" pitchFamily="66" charset="0"/>
            </a:endParaRPr>
          </a:p>
        </p:txBody>
      </p:sp>
      <p:pic>
        <p:nvPicPr>
          <p:cNvPr id="19460" name="Рисунок 3" descr="butterfly10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10563" y="333375"/>
            <a:ext cx="1285875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3" descr="butterfly105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8544" y="369021"/>
            <a:ext cx="1285875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0483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8800" dirty="0" smtClean="0">
                <a:latin typeface="Monotype Corsiva" pitchFamily="66" charset="0"/>
              </a:rPr>
              <a:t>Рояль</a:t>
            </a:r>
          </a:p>
        </p:txBody>
      </p:sp>
      <p:pic>
        <p:nvPicPr>
          <p:cNvPr id="20484" name="Picture 2" descr="http://www.muzgear.ru/published/publicdata/MUZGEA70SHOP/attachments/SC/products_pictures/rdp_disclavir_yamaha_DC3M4PE_max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1438" y="285750"/>
            <a:ext cx="5715000" cy="628650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1507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eaLnBrk="1" hangingPunct="1"/>
            <a: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  <a:t>	</a:t>
            </a:r>
            <a:b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0070C0"/>
                </a:solidFill>
                <a:latin typeface="Monotype Corsiva" pitchFamily="66" charset="0"/>
              </a:rPr>
              <a:t>       </a:t>
            </a:r>
            <a:r>
              <a:rPr lang="ru-RU" sz="3600" dirty="0" smtClean="0">
                <a:latin typeface="Monotype Corsiva" pitchFamily="66" charset="0"/>
              </a:rPr>
              <a:t>Инструмент – как огромная скрипка. 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	Звук густой, как баритон.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	Музыкант играет сидя. </a:t>
            </a:r>
            <a:br>
              <a:rPr lang="ru-RU" sz="3600" dirty="0" smtClean="0">
                <a:latin typeface="Monotype Corsiva" pitchFamily="66" charset="0"/>
              </a:rPr>
            </a:br>
            <a:r>
              <a:rPr lang="ru-RU" sz="3600" dirty="0" smtClean="0">
                <a:latin typeface="Monotype Corsiva" pitchFamily="66" charset="0"/>
              </a:rPr>
              <a:t>	Как, друзья, зовётся он?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5400" dirty="0" smtClean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2531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6000" dirty="0" smtClean="0">
                <a:solidFill>
                  <a:srgbClr val="0070C0"/>
                </a:solidFill>
                <a:latin typeface="Monotype Corsiva" pitchFamily="66" charset="0"/>
              </a:rPr>
              <a:t>				      </a:t>
            </a:r>
            <a:r>
              <a:rPr lang="ru-RU" sz="6000" dirty="0" smtClean="0">
                <a:latin typeface="Monotype Corsiva" pitchFamily="66" charset="0"/>
              </a:rPr>
              <a:t>Виолончель</a:t>
            </a:r>
          </a:p>
        </p:txBody>
      </p:sp>
      <p:pic>
        <p:nvPicPr>
          <p:cNvPr id="22532" name="Picture 2" descr="http://www.easyvectors.com/assets/images/vectors/bdpreview/Vector-Cello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9563" y="214313"/>
            <a:ext cx="4144962" cy="6429375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3555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0070C0"/>
                </a:solidFill>
                <a:latin typeface="Monotype Corsiva" pitchFamily="66" charset="0"/>
              </a:rPr>
              <a:t>   </a:t>
            </a:r>
            <a:r>
              <a:rPr lang="ru-RU" sz="4000" dirty="0" smtClean="0">
                <a:latin typeface="Monotype Corsiva" pitchFamily="66" charset="0"/>
              </a:rPr>
              <a:t>Весёлая птичка в орешнике пела,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 Лесного ручья где–то струйка звенела,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 А, может, в траве колокольчик звенел?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 А, может, не птичка, а ветер свистел?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 Весёлую, звонкую песенку лета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>   Пропела волшебная дудочка…</a:t>
            </a:r>
            <a:r>
              <a:rPr lang="ru-RU" sz="4000" dirty="0" smtClean="0">
                <a:solidFill>
                  <a:srgbClr val="0070C0"/>
                </a:solidFill>
                <a:latin typeface="Monotype Corsiva" pitchFamily="66" charset="0"/>
              </a:rPr>
              <a:t>  </a:t>
            </a:r>
            <a:r>
              <a:rPr lang="ru-RU" sz="4000" dirty="0" smtClean="0"/>
              <a:t>    </a:t>
            </a:r>
            <a:endParaRPr lang="ru-RU" sz="4000" dirty="0" smtClean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4579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/>
          <a:lstStyle/>
          <a:p>
            <a:pPr algn="l" eaLnBrk="1" hangingPunct="1"/>
            <a:r>
              <a:rPr lang="ru-RU" sz="8000" dirty="0" smtClean="0">
                <a:solidFill>
                  <a:srgbClr val="0070C0"/>
                </a:solidFill>
                <a:latin typeface="Monotype Corsiva" pitchFamily="66" charset="0"/>
              </a:rPr>
              <a:t>      </a:t>
            </a:r>
            <a:r>
              <a:rPr lang="ru-RU" sz="8000" dirty="0" smtClean="0">
                <a:latin typeface="Monotype Corsiva" pitchFamily="66" charset="0"/>
              </a:rPr>
              <a:t>Флейта</a:t>
            </a:r>
            <a:endParaRPr lang="ru-RU" sz="5400" dirty="0" smtClean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81688" y="214313"/>
            <a:ext cx="3786187" cy="642937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4581" name="Picture 2" descr="http://www.muzforte.by/images/product/002/002030/732-sunrise-f-18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3250" y="357188"/>
            <a:ext cx="2071688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37A4"/>
          </a:solidFill>
          <a:ln>
            <a:solidFill>
              <a:srgbClr val="0037A4"/>
            </a:solidFill>
          </a:ln>
        </p:spPr>
        <p:txBody>
          <a:bodyPr/>
          <a:lstStyle/>
          <a:p>
            <a:pPr eaLnBrk="1" hangingPunct="1"/>
            <a:endParaRPr lang="ru-RU" dirty="0" smtClean="0">
              <a:solidFill>
                <a:srgbClr val="FF33CC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0037A4"/>
            </a:solidFill>
          </a:ln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7200" dirty="0" smtClean="0">
                <a:solidFill>
                  <a:srgbClr val="FF33CC"/>
                </a:solidFill>
                <a:latin typeface="Monotype Corsiva" pitchFamily="66" charset="0"/>
              </a:rPr>
              <a:t/>
            </a:r>
            <a:br>
              <a:rPr lang="ru-RU" sz="7200" dirty="0" smtClean="0">
                <a:solidFill>
                  <a:srgbClr val="FF33CC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33CC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33CC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33CC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33CC"/>
                </a:solidFill>
                <a:latin typeface="Monotype Corsiva" pitchFamily="66" charset="0"/>
              </a:rPr>
            </a:br>
            <a:r>
              <a:rPr lang="ru-RU" dirty="0">
                <a:solidFill>
                  <a:srgbClr val="FF33CC"/>
                </a:solidFill>
                <a:latin typeface="Monotype Corsiva" pitchFamily="66" charset="0"/>
              </a:rPr>
              <a:t/>
            </a:r>
            <a:br>
              <a:rPr lang="ru-RU" dirty="0">
                <a:solidFill>
                  <a:srgbClr val="FF33CC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33CC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33CC"/>
                </a:solidFill>
                <a:latin typeface="Monotype Corsiva" pitchFamily="66" charset="0"/>
              </a:rPr>
            </a:br>
            <a:r>
              <a:rPr lang="ru-RU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Молодец!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5604" name="Picture 2" descr="E:\Работа\e0026f13llllllllllllllllllllc44e.png"/>
          <p:cNvPicPr>
            <a:picLocks noChangeAspect="1" noChangeArrowheads="1"/>
          </p:cNvPicPr>
          <p:nvPr/>
        </p:nvPicPr>
        <p:blipFill>
          <a:blip r:embed="rId4"/>
          <a:srcRect l="4054" t="6757" b="5405"/>
          <a:stretch>
            <a:fillRect/>
          </a:stretch>
        </p:blipFill>
        <p:spPr bwMode="auto">
          <a:xfrm flipH="1">
            <a:off x="3300782" y="682625"/>
            <a:ext cx="3000375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трелка вправо 6">
            <a:hlinkClick r:id="rId5" action="ppaction://hlinksldjump"/>
          </p:cNvPr>
          <p:cNvSpPr/>
          <p:nvPr/>
        </p:nvSpPr>
        <p:spPr>
          <a:xfrm>
            <a:off x="8382024" y="5500702"/>
            <a:ext cx="1357322" cy="1143008"/>
          </a:xfrm>
          <a:prstGeom prst="rightArrow">
            <a:avLst/>
          </a:prstGeom>
          <a:solidFill>
            <a:srgbClr val="0037A4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В меню</a:t>
            </a:r>
            <a:endParaRPr lang="ru-RU" sz="2400" i="1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5608" name="Рисунок 9" descr="0_338f_9d894115_L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512174" y="964396"/>
            <a:ext cx="1909762" cy="321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Рисунок 10" descr="0_338f_9d894115_L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7128783" y="2924944"/>
            <a:ext cx="1739900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Фанфар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953500" y="635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FFFF2F"/>
            </a:solidFill>
          </a:ln>
        </p:spPr>
        <p:txBody>
          <a:bodyPr rtlCol="0" anchor="t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Источники:</a:t>
            </a:r>
            <a:r>
              <a:rPr lang="ru-RU" sz="1400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400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400" dirty="0" smtClean="0">
                <a:solidFill>
                  <a:srgbClr val="00AA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1400" dirty="0" smtClean="0">
                <a:solidFill>
                  <a:srgbClr val="00AA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2700" dirty="0" smtClean="0">
                <a:solidFill>
                  <a:srgbClr val="0037A4"/>
                </a:solidFill>
              </a:rPr>
              <a:t/>
            </a:r>
            <a:br>
              <a:rPr lang="ru-RU" sz="2700" dirty="0" smtClean="0">
                <a:solidFill>
                  <a:srgbClr val="0037A4"/>
                </a:solidFill>
              </a:rPr>
            </a:br>
            <a:endParaRPr lang="ru-RU" sz="2700" dirty="0">
              <a:solidFill>
                <a:srgbClr val="0037A4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8704" y="3870239"/>
            <a:ext cx="5328592" cy="194421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rgbClr val="00AA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</a:t>
            </a:r>
            <a:endParaRPr lang="ru-RU" sz="100" dirty="0">
              <a:solidFill>
                <a:srgbClr val="00AAE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rgbClr val="00AAE6"/>
                </a:solidFill>
                <a:latin typeface="Monotype Corsiva" pitchFamily="66" charset="0"/>
              </a:rPr>
              <a:t>          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1. Зимина А.Н. </a:t>
            </a:r>
            <a:r>
              <a:rPr lang="ru-RU" sz="1400" i="1" dirty="0">
                <a:solidFill>
                  <a:srgbClr val="002060"/>
                </a:solidFill>
                <a:latin typeface="Monotype Corsiva" pitchFamily="66" charset="0"/>
              </a:rPr>
              <a:t>“Мы играем, сочиняем!”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 - Москва, ЮВЕНТА, 2002г.</a:t>
            </a:r>
            <a:b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           2. Симукова В. </a:t>
            </a:r>
            <a:r>
              <a:rPr lang="ru-RU" sz="1400" i="1" dirty="0">
                <a:solidFill>
                  <a:srgbClr val="002060"/>
                </a:solidFill>
                <a:latin typeface="Monotype Corsiva" pitchFamily="66" charset="0"/>
              </a:rPr>
              <a:t>“А вы ноктюрн сыграть смогли бы?”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 - “Музыкальный руководитель” №3, 2005г.</a:t>
            </a:r>
            <a:b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           3. </a:t>
            </a:r>
            <a:r>
              <a:rPr lang="ru-RU" sz="1400" dirty="0" err="1">
                <a:solidFill>
                  <a:srgbClr val="002060"/>
                </a:solidFill>
                <a:latin typeface="Monotype Corsiva" pitchFamily="66" charset="0"/>
              </a:rPr>
              <a:t>Тютюнникова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Т. </a:t>
            </a:r>
            <a:r>
              <a:rPr lang="ru-RU" sz="1400" i="1" dirty="0">
                <a:solidFill>
                  <a:srgbClr val="002060"/>
                </a:solidFill>
                <a:latin typeface="Monotype Corsiva" pitchFamily="66" charset="0"/>
              </a:rPr>
              <a:t>“Уроки музыки. Система Карла </a:t>
            </a:r>
            <a:r>
              <a:rPr lang="ru-RU" sz="1400" i="1" dirty="0" err="1">
                <a:solidFill>
                  <a:srgbClr val="002060"/>
                </a:solidFill>
                <a:latin typeface="Monotype Corsiva" pitchFamily="66" charset="0"/>
              </a:rPr>
              <a:t>Орфа</a:t>
            </a:r>
            <a:r>
              <a:rPr lang="ru-RU" sz="1400" i="1" dirty="0">
                <a:solidFill>
                  <a:srgbClr val="002060"/>
                </a:solidFill>
                <a:latin typeface="Monotype Corsiva" pitchFamily="66" charset="0"/>
              </a:rPr>
              <a:t>”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 - Москва, АСТ, 2000г.</a:t>
            </a:r>
            <a:b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           4. </a:t>
            </a:r>
            <a:r>
              <a:rPr lang="ru-RU" sz="1400" dirty="0" err="1">
                <a:solidFill>
                  <a:srgbClr val="002060"/>
                </a:solidFill>
                <a:latin typeface="Monotype Corsiva" pitchFamily="66" charset="0"/>
              </a:rPr>
              <a:t>Тютюнникова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Т. </a:t>
            </a:r>
            <a:r>
              <a:rPr lang="ru-RU" sz="1400" i="1" dirty="0">
                <a:solidFill>
                  <a:srgbClr val="002060"/>
                </a:solidFill>
                <a:latin typeface="Monotype Corsiva" pitchFamily="66" charset="0"/>
              </a:rPr>
              <a:t>“Симфонический оркестр снаружи и изнутри”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 - “Музыкальная палитра” №6, 2006г.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6" name="Picture 7" descr="http://mymagicmind.com/main/wp-content/uploads/2010/07/girl-playing-piano1-300x2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266" y="862423"/>
            <a:ext cx="2472833" cy="234945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924205" y="1375218"/>
            <a:ext cx="4754623" cy="1584176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rgbClr val="00AAE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</a:t>
            </a:r>
            <a:endParaRPr lang="ru-RU" sz="100" dirty="0">
              <a:solidFill>
                <a:srgbClr val="00AAE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         1.</a:t>
            </a:r>
            <a:r>
              <a:rPr lang="en-US" sz="1400" dirty="0">
                <a:solidFill>
                  <a:srgbClr val="002060"/>
                </a:solidFill>
                <a:latin typeface="Monotype Corsiva" pitchFamily="66" charset="0"/>
              </a:rPr>
              <a:t> http://steshka.ru/muzykalnye-instrumenty-kartinki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b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           2. </a:t>
            </a:r>
            <a:r>
              <a:rPr lang="en-US" sz="1400" dirty="0">
                <a:solidFill>
                  <a:srgbClr val="002060"/>
                </a:solidFill>
                <a:latin typeface="Monotype Corsiva" pitchFamily="66" charset="0"/>
              </a:rPr>
              <a:t>http://www.tvoyrebenok.ru/kartochki-muzikalnie-instrumenty.shtml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            3. </a:t>
            </a:r>
            <a:r>
              <a:rPr lang="en-US" sz="1400" dirty="0">
                <a:solidFill>
                  <a:srgbClr val="002060"/>
                </a:solidFill>
                <a:latin typeface="Monotype Corsiva" pitchFamily="66" charset="0"/>
              </a:rPr>
              <a:t>http://gulala.jimdo.com/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детям/</a:t>
            </a:r>
            <a:r>
              <a:rPr lang="ru-RU" sz="1400" dirty="0" err="1">
                <a:solidFill>
                  <a:srgbClr val="002060"/>
                </a:solidFill>
                <a:latin typeface="Monotype Corsiva" pitchFamily="66" charset="0"/>
              </a:rPr>
              <a:t>это-интересно</a:t>
            </a:r>
            <a: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  <a:t>/муз-инструменты/</a:t>
            </a:r>
            <a:br>
              <a:rPr lang="ru-RU" sz="1400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1050" dirty="0">
                <a:solidFill>
                  <a:srgbClr val="00AAE6"/>
                </a:solidFill>
                <a:latin typeface="Monotype Corsiva" pitchFamily="66" charset="0"/>
              </a:rPr>
              <a:t>          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906000" cy="6858000"/>
          </a:xfrm>
          <a:solidFill>
            <a:srgbClr val="0037A4"/>
          </a:solidFill>
          <a:ln>
            <a:solidFill>
              <a:srgbClr val="0037A4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3" name="Заголовок 1"/>
          <p:cNvSpPr>
            <a:spLocks noGrp="1"/>
          </p:cNvSpPr>
          <p:nvPr>
            <p:ph type="ctrTitle"/>
          </p:nvPr>
        </p:nvSpPr>
        <p:spPr>
          <a:xfrm>
            <a:off x="166688" y="142875"/>
            <a:ext cx="9572625" cy="6572250"/>
          </a:xfrm>
          <a:solidFill>
            <a:srgbClr val="FFFFCC"/>
          </a:solidFill>
          <a:ln>
            <a:solidFill>
              <a:srgbClr val="0037A4"/>
            </a:solidFill>
          </a:ln>
        </p:spPr>
        <p:txBody>
          <a:bodyPr rtlCol="0" anchor="t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54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54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54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sz="5400" dirty="0"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6600" dirty="0" smtClean="0">
                <a:solidFill>
                  <a:srgbClr val="002060"/>
                </a:solidFill>
                <a:latin typeface="Monotype Corsiva" pitchFamily="66" charset="0"/>
              </a:rPr>
              <a:t>Спасибо </a:t>
            </a:r>
            <a:r>
              <a:rPr lang="ru-RU" sz="6600" dirty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6600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6600" dirty="0" smtClean="0">
                <a:solidFill>
                  <a:srgbClr val="002060"/>
                </a:solidFill>
                <a:latin typeface="Monotype Corsiva" pitchFamily="66" charset="0"/>
              </a:rPr>
              <a:t>          </a:t>
            </a:r>
            <a:r>
              <a:rPr lang="ru-RU" sz="6600" dirty="0" smtClean="0">
                <a:solidFill>
                  <a:srgbClr val="002060"/>
                </a:solidFill>
                <a:latin typeface="Monotype Corsiva" pitchFamily="66" charset="0"/>
              </a:rPr>
              <a:t>      </a:t>
            </a:r>
            <a:r>
              <a:rPr lang="ru-RU" sz="6600" dirty="0" smtClean="0">
                <a:solidFill>
                  <a:srgbClr val="002060"/>
                </a:solidFill>
                <a:latin typeface="Monotype Corsiva" pitchFamily="66" charset="0"/>
              </a:rPr>
              <a:t>за внимание!</a:t>
            </a:r>
            <a:endParaRPr lang="ru-RU" sz="66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54276" name="Picture 2" descr="C:\Users\admin\Desktop\Deti_na_prosrahnom_fone\6.png"/>
          <p:cNvPicPr>
            <a:picLocks noChangeAspect="1" noChangeArrowheads="1"/>
          </p:cNvPicPr>
          <p:nvPr/>
        </p:nvPicPr>
        <p:blipFill>
          <a:blip r:embed="rId3"/>
          <a:srcRect l="10390" b="8038"/>
          <a:stretch>
            <a:fillRect/>
          </a:stretch>
        </p:blipFill>
        <p:spPr bwMode="auto">
          <a:xfrm flipH="1">
            <a:off x="7476966" y="2707695"/>
            <a:ext cx="204906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Рисунок 4" descr="butterfly105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3313677" y="476672"/>
            <a:ext cx="1236662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4" descr="butterfly105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3075274" y="4005064"/>
            <a:ext cx="1236662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 descr="butterfly105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01072" y="4077072"/>
            <a:ext cx="1236662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4" descr="butterfly105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71363" y="476672"/>
            <a:ext cx="1236662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6" descr="7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6496" y="908720"/>
            <a:ext cx="2172622" cy="2838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3627</TotalTime>
  <Words>87</Words>
  <Application>Microsoft Office PowerPoint</Application>
  <PresentationFormat>Лист A4 (210x297 мм)</PresentationFormat>
  <Paragraphs>78</Paragraphs>
  <Slides>32</Slides>
  <Notes>32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Georgia</vt:lpstr>
      <vt:lpstr>Monotype Corsiva</vt:lpstr>
      <vt:lpstr>Тема Office</vt:lpstr>
      <vt:lpstr>      Интерактивная  игра для детей 5-7 лет «Что мы знаем о музыкальных инструментах»                                                                                                                               </vt:lpstr>
      <vt:lpstr>              Цель:    развитие восприятия  музыкального искусства путем знакомства детей с музыкальными  инструментами: их внешним видом и звучанием.  </vt:lpstr>
      <vt:lpstr> Меню: </vt:lpstr>
      <vt:lpstr> Игра «Четвертый лишний»</vt:lpstr>
      <vt:lpstr>  Цель:   учить   различать   группы музыкальных  инструментов (духовые, ударные, струнные).  Правила: выбери лишний инструмент, нажав   левой  кнопкой  мыши  на  нужную картинку.</vt:lpstr>
      <vt:lpstr>Струнные инструменты</vt:lpstr>
      <vt:lpstr>Духовые инструменты</vt:lpstr>
      <vt:lpstr>Ударные инструменты</vt:lpstr>
      <vt:lpstr>      Отлично!</vt:lpstr>
      <vt:lpstr>   Веселые загадки</vt:lpstr>
      <vt:lpstr>   Цель: закрепление представлений детей  о внешнем виде музыкальных инструментов </vt:lpstr>
      <vt:lpstr>    А всего-то три струны     Ей для музыки нужны.   Всех игрою веселит!     Ой, звенит она, звенит.     Кто такая? Отгадай-ка…     Это наша… </vt:lpstr>
      <vt:lpstr>        Балалайка</vt:lpstr>
      <vt:lpstr>      У него рубашка в складку,     Любит он плясать вприсядку,     Он и пляшет, и поет —    Если в руки попадет.     Сорок пуговиц на нем     С перламутровым огнем.     Весельчак, а не буян     Голосистый мой…</vt:lpstr>
      <vt:lpstr>            Баян</vt:lpstr>
      <vt:lpstr>Как будто девушка запела, И в зале словно посветлело. Скользит мелодия так гибко. Затихло все: играет… </vt:lpstr>
      <vt:lpstr>   Скрипка</vt:lpstr>
      <vt:lpstr> Звенит струна, поет она,  И песня всем ее слышна.  Шесть струн играют что угодно,  А инструмент тот вечно модный.  Он никогда не станет старым.  Тот инструмент зовем...  </vt:lpstr>
      <vt:lpstr>       Гитара        </vt:lpstr>
      <vt:lpstr> Мама как-то мне сказала,  Что её бабуля Марфа,  Очень здорово играла  И на домре, и на…  </vt:lpstr>
      <vt:lpstr> Арфа</vt:lpstr>
      <vt:lpstr> Он на солнце заблестит,  Нежным звуком одарит.  В джазе самый первый он,  Серебристый...</vt:lpstr>
      <vt:lpstr>      Саксофон</vt:lpstr>
      <vt:lpstr> Я стою на трёх ногах,   Ноги в чёрных сапогах.  Зубы белые, педаль.   Как зовут меня?      </vt:lpstr>
      <vt:lpstr>Рояль</vt:lpstr>
      <vt:lpstr>         Инструмент – как огромная скрипка.   Звук густой, как баритон.  Музыкант играет сидя.   Как, друзья, зовётся он?  </vt:lpstr>
      <vt:lpstr>          Виолончель</vt:lpstr>
      <vt:lpstr>   Весёлая птичка в орешнике пела,    Лесного ручья где–то струйка звенела,    А, может, в траве колокольчик звенел?    А, может, не птичка, а ветер свистел?    Весёлую, звонкую песенку лета    Пропела волшебная дудочка…      </vt:lpstr>
      <vt:lpstr>      Флейта</vt:lpstr>
      <vt:lpstr>     Молодец!</vt:lpstr>
      <vt:lpstr>Источники:   </vt:lpstr>
      <vt:lpstr>  Спасибо                  за внимание!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ИИ "О музыкальных инструментах</dc:title>
  <dc:creator>admin</dc:creator>
  <cp:lastModifiedBy>Дельфинчик</cp:lastModifiedBy>
  <cp:revision>77</cp:revision>
  <dcterms:created xsi:type="dcterms:W3CDTF">2014-10-23T13:51:38Z</dcterms:created>
  <dcterms:modified xsi:type="dcterms:W3CDTF">2025-06-12T06:41:41Z</dcterms:modified>
</cp:coreProperties>
</file>