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9" r:id="rId1"/>
  </p:sldMasterIdLst>
  <p:sldIdLst>
    <p:sldId id="256" r:id="rId2"/>
    <p:sldId id="257" r:id="rId3"/>
    <p:sldId id="258" r:id="rId4"/>
    <p:sldId id="267" r:id="rId5"/>
    <p:sldId id="259" r:id="rId6"/>
    <p:sldId id="260" r:id="rId7"/>
    <p:sldId id="270" r:id="rId8"/>
    <p:sldId id="271" r:id="rId9"/>
    <p:sldId id="272" r:id="rId10"/>
    <p:sldId id="273" r:id="rId11"/>
    <p:sldId id="264" r:id="rId12"/>
    <p:sldId id="265" r:id="rId13"/>
    <p:sldId id="266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22" autoAdjust="0"/>
    <p:restoredTop sz="94660"/>
  </p:normalViewPr>
  <p:slideViewPr>
    <p:cSldViewPr snapToGrid="0">
      <p:cViewPr varScale="1">
        <p:scale>
          <a:sx n="67" d="100"/>
          <a:sy n="67" d="100"/>
        </p:scale>
        <p:origin x="85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/>
              <a:t>1. Что</a:t>
            </a:r>
            <a:r>
              <a:rPr lang="ru-RU" baseline="0"/>
              <a:t> для тебя компьютеры в обучении немецкому языку?</a:t>
            </a:r>
            <a:endParaRPr lang="ru-RU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0.18264857136760346"/>
          <c:y val="0.14170470299384061"/>
          <c:w val="0.47416362588822741"/>
          <c:h val="0.7671676166469904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Лист1!$A$2:$A$5</c:f>
              <c:strCache>
                <c:ptCount val="3"/>
                <c:pt idx="0">
                  <c:v>Получение информации</c:v>
                </c:pt>
                <c:pt idx="1">
                  <c:v>Источник удовольствия</c:v>
                </c:pt>
                <c:pt idx="2">
                  <c:v>Учеба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13</c:v>
                </c:pt>
                <c:pt idx="1">
                  <c:v>4</c:v>
                </c:pt>
                <c:pt idx="2">
                  <c:v>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legend>
      <c:legendPos val="r"/>
      <c:legendEntry>
        <c:idx val="3"/>
        <c:delete val="1"/>
      </c:legendEntry>
      <c:layout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600"/>
              <a:t>2. Способствуют ли компьютерные программы усвоению грамматики немецкого языка?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Лист1!$A$2:$A$5</c:f>
              <c:strCache>
                <c:ptCount val="3"/>
                <c:pt idx="0">
                  <c:v>Да</c:v>
                </c:pt>
                <c:pt idx="1">
                  <c:v>Иногда</c:v>
                </c:pt>
                <c:pt idx="2">
                  <c:v>Нет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16</c:v>
                </c:pt>
                <c:pt idx="1">
                  <c:v>7</c:v>
                </c:pt>
                <c:pt idx="2">
                  <c:v>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legend>
      <c:legendPos val="r"/>
      <c:legendEntry>
        <c:idx val="3"/>
        <c:delete val="1"/>
      </c:legendEntry>
      <c:layout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/>
              <a:t>3. Помогают ли компьютеры обогащению словарного запаса немецкого языка?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Лист1!$A$2:$A$5</c:f>
              <c:strCache>
                <c:ptCount val="3"/>
                <c:pt idx="0">
                  <c:v>Да</c:v>
                </c:pt>
                <c:pt idx="1">
                  <c:v>Зависит от вида программ</c:v>
                </c:pt>
                <c:pt idx="2">
                  <c:v>Нет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17</c:v>
                </c:pt>
                <c:pt idx="1">
                  <c:v>7</c:v>
                </c:pt>
                <c:pt idx="2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legend>
      <c:legendPos val="r"/>
      <c:legendEntry>
        <c:idx val="3"/>
        <c:delete val="1"/>
      </c:legendEntry>
      <c:layout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smtClean="0"/>
              <a:t>6/5/2024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956390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6976-5D93-46E4-A98A-FAD63E4D0EA8}" type="datetimeFigureOut">
              <a:rPr lang="en-US" smtClean="0"/>
              <a:t>6/5/2024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27548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F4F5-F4D2-4D2A-AB60-88D37ADCB869}" type="datetimeFigureOut">
              <a:rPr lang="en-US" smtClean="0"/>
              <a:t>6/5/2024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91201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C6CE-6D1E-47E5-8859-F31AC5380EB2}" type="datetimeFigureOut">
              <a:rPr lang="en-US" smtClean="0"/>
              <a:t>6/5/2024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65273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E7C4-4DA4-404D-9965-B13F2DD7D8BF}" type="datetimeFigureOut">
              <a:rPr lang="en-US" smtClean="0"/>
              <a:t>6/5/2024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5789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B7AA-4A53-424F-AD41-70827B6504BA}" type="datetimeFigureOut">
              <a:rPr lang="en-US" smtClean="0"/>
              <a:t>6/5/2024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23010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smtClean="0"/>
              <a:t>6/5/2024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05288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1BD23-6E54-4D9D-AD88-A2813C73CC25}" type="datetimeFigureOut">
              <a:rPr lang="en-US" smtClean="0"/>
              <a:t>6/5/2024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93038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smtClean="0"/>
              <a:t>6/5/2024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22421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C674-7DFC-42FE-B9CD-82963CDB1557}" type="datetimeFigureOut">
              <a:rPr lang="en-US" smtClean="0"/>
              <a:t>6/5/2024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06215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456F-F47D-4F25-8053-2A695DA0CA7D}" type="datetimeFigureOut">
              <a:rPr lang="en-US" smtClean="0"/>
              <a:t>6/5/2024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61784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7379-69CC-4837-9905-BEBA22830C8A}" type="datetimeFigureOut">
              <a:rPr lang="en-US" smtClean="0"/>
              <a:t>6/5/2024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8453327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8B7E-8AEE-4F10-BFEE-C999AD004D36}" type="datetimeFigureOut">
              <a:rPr lang="en-US" smtClean="0"/>
              <a:t>6/5/2024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0731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F1133-3259-4C45-BABA-5B62D9C6F78D}" type="datetimeFigureOut">
              <a:rPr lang="en-US" smtClean="0"/>
              <a:t>6/5/2024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224408207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F1133-3259-4C45-BABA-5B62D9C6F78D}" type="datetimeFigureOut">
              <a:rPr lang="en-US" smtClean="0"/>
              <a:t>6/5/2024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3278330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D02AE-B9A4-47BD-AF8E-97E16144138B}" type="datetimeFigureOut">
              <a:rPr lang="en-US" smtClean="0"/>
              <a:t>6/5/2024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82300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D78B-DB02-4362-BCDC-98A55456977C}" type="datetimeFigureOut">
              <a:rPr lang="en-US" smtClean="0"/>
              <a:t>6/5/2024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02242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51CF1133-3259-4C45-BABA-5B62D9C6F78D}" type="datetimeFigureOut">
              <a:rPr lang="en-US" smtClean="0"/>
              <a:t>6/5/2024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51469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  <p:sldLayoutId id="2147483683" r:id="rId14"/>
    <p:sldLayoutId id="2147483684" r:id="rId15"/>
    <p:sldLayoutId id="2147483685" r:id="rId16"/>
    <p:sldLayoutId id="2147483686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s://euni.ru/informatsiya/statji/izuchenie-nemetskogo-yazyka/luchshie-prilozheniya-i-sajty-po-izucheniyu-nemetskogo#12" TargetMode="External"/><Relationship Id="rId3" Type="http://schemas.openxmlformats.org/officeDocument/2006/relationships/hyperlink" Target="https://euni.ru/informatsiya/statji/izuchenie-nemetskogo-yazyka/luchshie-prilozheniya-i-sajty-po-izucheniyu-nemetskogo#2" TargetMode="External"/><Relationship Id="rId7" Type="http://schemas.openxmlformats.org/officeDocument/2006/relationships/hyperlink" Target="https://euni.ru/informatsiya/statji/izuchenie-nemetskogo-yazyka/luchshie-prilozheniya-i-sajty-po-izucheniyu-nemetskogo#14" TargetMode="Externa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g"/><Relationship Id="rId5" Type="http://schemas.openxmlformats.org/officeDocument/2006/relationships/hyperlink" Target="https://euni.ru/informatsiya/statji/izuchenie-nemetskogo-yazyka/luchshie-prilozheniya-i-sajty-po-izucheniyu-nemetskogo#11" TargetMode="External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143876" y="3949292"/>
            <a:ext cx="3656238" cy="2226927"/>
          </a:xfrm>
        </p:spPr>
        <p:txBody>
          <a:bodyPr>
            <a:normAutofit fontScale="90000"/>
          </a:bodyPr>
          <a:lstStyle/>
          <a:p>
            <a:r>
              <a:rPr lang="ru-RU" altLang="ru-RU" sz="1600" dirty="0" smtClean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Выполнили:  обучающиеся   группы  №</a:t>
            </a:r>
            <a:r>
              <a:rPr lang="ru-RU" altLang="ru-RU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16</a:t>
            </a:r>
            <a:r>
              <a:rPr lang="ru-RU" altLang="ru-RU" sz="1600" dirty="0" smtClean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по  профессии  «</a:t>
            </a:r>
            <a:r>
              <a:rPr lang="ru-RU" altLang="ru-RU" sz="16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оператор</a:t>
            </a:r>
            <a:br>
              <a:rPr lang="ru-RU" altLang="ru-RU" sz="16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16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информационных систем и ресурсов»</a:t>
            </a:r>
            <a:br>
              <a:rPr lang="ru-RU" altLang="ru-RU" sz="16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Винокуров Тарас, </a:t>
            </a:r>
            <a:br>
              <a:rPr lang="ru-RU" alt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Трепачева Александра</a:t>
            </a:r>
            <a:r>
              <a:rPr lang="ru-RU" altLang="ru-RU" sz="16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sz="16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16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Руководитель: Андреева О.А.</a:t>
            </a:r>
            <a:br>
              <a:rPr lang="ru-RU" altLang="ru-RU" sz="16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67656" y="2105380"/>
            <a:ext cx="11132458" cy="2071529"/>
          </a:xfrm>
        </p:spPr>
        <p:txBody>
          <a:bodyPr>
            <a:normAutofit fontScale="85000" lnSpcReduction="10000"/>
          </a:bodyPr>
          <a:lstStyle/>
          <a:p>
            <a:pPr algn="ctr"/>
            <a:r>
              <a:rPr lang="ru-RU" altLang="ru-RU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Способы изучения немецкого профессионального языка при помощи сети Интернет</a:t>
            </a:r>
            <a:endParaRPr lang="ru-RU" altLang="ru-RU" sz="4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altLang="ru-RU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altLang="ru-RU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исследование)</a:t>
            </a:r>
            <a:endParaRPr lang="ru-RU" sz="4400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683657" y="187236"/>
            <a:ext cx="885371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Государственное  бюджетное профессиональное образовательное учреждение</a:t>
            </a:r>
          </a:p>
          <a:p>
            <a:pPr algn="ctr"/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Саратовской области</a:t>
            </a:r>
          </a:p>
          <a:p>
            <a:pPr algn="ctr"/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«Балашовский политехнический лицей»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060551" y="6176219"/>
            <a:ext cx="149675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altLang="ru-RU" sz="36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2024 </a:t>
            </a:r>
            <a:r>
              <a:rPr lang="ru-RU" altLang="ru-RU" sz="3600" b="1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г.</a:t>
            </a:r>
          </a:p>
        </p:txBody>
      </p:sp>
    </p:spTree>
    <p:extLst>
      <p:ext uri="{BB962C8B-B14F-4D97-AF65-F5344CB8AC3E}">
        <p14:creationId xmlns:p14="http://schemas.microsoft.com/office/powerpoint/2010/main" val="1968471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49099" y="318470"/>
            <a:ext cx="11495314" cy="6422571"/>
          </a:xfrm>
        </p:spPr>
        <p:txBody>
          <a:bodyPr>
            <a:normAutofit fontScale="92500" lnSpcReduction="10000"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ru-RU" sz="2400" b="1" u="sng" dirty="0"/>
              <a:t>Объект  исследования:</a:t>
            </a:r>
            <a:r>
              <a:rPr lang="ru-RU" sz="2400" b="1" dirty="0"/>
              <a:t> </a:t>
            </a:r>
            <a:r>
              <a:rPr lang="ru-RU" sz="2200" dirty="0"/>
              <a:t>анализ обучающих программ и сайтов в Интернете. 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400" b="1" u="sng" dirty="0" smtClean="0"/>
              <a:t>Предмет </a:t>
            </a:r>
            <a:r>
              <a:rPr lang="ru-RU" sz="2400" b="1" u="sng" dirty="0"/>
              <a:t>исследования:</a:t>
            </a:r>
            <a:r>
              <a:rPr lang="ru-RU" sz="2400" b="1" dirty="0"/>
              <a:t> </a:t>
            </a:r>
            <a:r>
              <a:rPr lang="ru-RU" sz="2400" b="1" dirty="0" smtClean="0"/>
              <a:t> </a:t>
            </a:r>
            <a:r>
              <a:rPr lang="ru-RU" sz="2400" dirty="0"/>
              <a:t>компьютерное изучение немецкого </a:t>
            </a:r>
            <a:r>
              <a:rPr lang="ru-RU" sz="2400" dirty="0" smtClean="0"/>
              <a:t>языка.</a:t>
            </a:r>
            <a:endParaRPr lang="ru-RU" sz="2400" dirty="0"/>
          </a:p>
          <a:p>
            <a:pPr marL="0" indent="0">
              <a:buNone/>
            </a:pPr>
            <a:r>
              <a:rPr lang="ru-RU" sz="2400" b="1" u="sng" dirty="0"/>
              <a:t>Цель </a:t>
            </a:r>
            <a:r>
              <a:rPr lang="ru-RU" sz="2400" b="1" u="sng" dirty="0" smtClean="0"/>
              <a:t>исследования</a:t>
            </a:r>
            <a:r>
              <a:rPr lang="ru-RU" sz="2400" dirty="0" smtClean="0"/>
              <a:t>: </a:t>
            </a:r>
            <a:r>
              <a:rPr lang="ru-RU" sz="2400" dirty="0"/>
              <a:t>выявить способы изучения немецкого языка с помощью компьютера и Интернета.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ru-RU" sz="2400" i="1" dirty="0" smtClean="0"/>
              <a:t>            </a:t>
            </a:r>
            <a:endParaRPr lang="ru-RU" sz="2400" dirty="0"/>
          </a:p>
          <a:p>
            <a:pPr marL="0" indent="0">
              <a:buNone/>
            </a:pPr>
            <a:r>
              <a:rPr lang="ru-RU" sz="2400" b="1" u="sng" dirty="0"/>
              <a:t>Задачи исследования:   </a:t>
            </a: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/>
              <a:t>1. Определить разнообразие форм применения компьютера и интернета в овладении немецким языком;</a:t>
            </a:r>
          </a:p>
          <a:p>
            <a:pPr marL="0" indent="0">
              <a:buNone/>
            </a:pPr>
            <a:r>
              <a:rPr lang="ru-RU" sz="2400" dirty="0"/>
              <a:t>2. Составить перечень образовательных сайтов по немецкому языку в интернете;</a:t>
            </a:r>
          </a:p>
          <a:p>
            <a:pPr marL="0" indent="0">
              <a:buNone/>
            </a:pPr>
            <a:r>
              <a:rPr lang="ru-RU" sz="2400" dirty="0"/>
              <a:t>3. Путем опроса узнать мнение обучающихся </a:t>
            </a:r>
            <a:r>
              <a:rPr lang="ru-RU" sz="2400" dirty="0" smtClean="0"/>
              <a:t>об </a:t>
            </a:r>
            <a:r>
              <a:rPr lang="ru-RU" sz="2400" dirty="0"/>
              <a:t>использовании компьютера дома и в лицее.</a:t>
            </a:r>
          </a:p>
          <a:p>
            <a:pPr marL="0" indent="0">
              <a:buNone/>
            </a:pPr>
            <a:r>
              <a:rPr lang="ru-RU" sz="2400" dirty="0"/>
              <a:t> </a:t>
            </a:r>
            <a:br>
              <a:rPr lang="ru-RU" sz="2400" dirty="0"/>
            </a:br>
            <a:r>
              <a:rPr lang="ru-RU" sz="2400" b="1" u="sng" dirty="0"/>
              <a:t>Методы: </a:t>
            </a:r>
            <a:r>
              <a:rPr lang="ru-RU" sz="2400" dirty="0"/>
              <a:t>1) анализ литературы по вопросу; 2) поиск информации в книгах и сети </a:t>
            </a:r>
            <a:r>
              <a:rPr lang="ru-RU" sz="2400" dirty="0" smtClean="0"/>
              <a:t>Интернет; 3</a:t>
            </a:r>
            <a:r>
              <a:rPr lang="ru-RU" sz="2400" dirty="0"/>
              <a:t>) </a:t>
            </a:r>
            <a:r>
              <a:rPr lang="ru-RU" sz="2400" dirty="0" smtClean="0"/>
              <a:t>анкетирование.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 </a:t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19452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EF475A74-4401-4E58-8AE3-00F6D9AC6809}"/>
              </a:ext>
            </a:extLst>
          </p:cNvPr>
          <p:cNvSpPr/>
          <p:nvPr/>
        </p:nvSpPr>
        <p:spPr>
          <a:xfrm>
            <a:off x="1786969" y="255267"/>
            <a:ext cx="887101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Die Rolle von </a:t>
            </a:r>
            <a:r>
              <a:rPr lang="en-US" sz="36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Computern</a:t>
            </a:r>
            <a:r>
              <a:rPr lang="en-US" sz="3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 unserem </a:t>
            </a:r>
            <a:r>
              <a:rPr lang="en-US" sz="36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Leben</a:t>
            </a:r>
            <a:endParaRPr lang="ru-RU" sz="3600" dirty="0">
              <a:solidFill>
                <a:schemeClr val="bg1"/>
              </a:solidFill>
            </a:endParaRPr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107728"/>
            <a:ext cx="65" cy="241744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17457" rIns="0" bIns="-17457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326" y="1114424"/>
            <a:ext cx="5243512" cy="5243512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7606" y="2271712"/>
            <a:ext cx="4401408" cy="2928937"/>
          </a:xfrm>
          <a:prstGeom prst="rect">
            <a:avLst/>
          </a:prstGeom>
          <a:effectLst>
            <a:glow rad="139700">
              <a:schemeClr val="accent1">
                <a:satMod val="175000"/>
                <a:alpha val="40000"/>
              </a:schemeClr>
            </a:glow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4195120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7">
            <a:extLst>
              <a:ext uri="{FF2B5EF4-FFF2-40B4-BE49-F238E27FC236}">
                <a16:creationId xmlns:a16="http://schemas.microsoft.com/office/drawing/2014/main" xmlns="" id="{CB2C44CD-CAC5-406D-B8FF-0667EDF9AC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06125"/>
            <a:ext cx="65" cy="244949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15870" rIns="0" bIns="-1587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0" y="107728"/>
            <a:ext cx="65" cy="241744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17457" rIns="0" bIns="-17457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103031"/>
            <a:ext cx="1201578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Einsatz</a:t>
            </a:r>
            <a:r>
              <a:rPr lang="en-US" sz="3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von </a:t>
            </a:r>
            <a:r>
              <a:rPr lang="en-US" sz="36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Computern</a:t>
            </a:r>
            <a:r>
              <a:rPr lang="en-US" sz="3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im </a:t>
            </a:r>
            <a:r>
              <a:rPr lang="en-US" sz="36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Fremdsprachenunterricht</a:t>
            </a:r>
            <a:endParaRPr lang="ru-RU" sz="3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363" y="1862138"/>
            <a:ext cx="5135954" cy="3367088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1663" y="1121569"/>
            <a:ext cx="6334124" cy="4750593"/>
          </a:xfrm>
          <a:prstGeom prst="rect">
            <a:avLst/>
          </a:prstGeo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4054739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/>
          <p:cNvSpPr/>
          <p:nvPr/>
        </p:nvSpPr>
        <p:spPr>
          <a:xfrm>
            <a:off x="11725179" y="2593490"/>
            <a:ext cx="151129" cy="3253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000" b="1" dirty="0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xmlns="" id="{C96D79CD-1979-43D1-89F1-D178B6B5E8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06125"/>
            <a:ext cx="65" cy="244949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15870" rIns="0" bIns="-1587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11E6FC00-F043-4D6E-B4B7-2145B7D583C3}"/>
              </a:ext>
            </a:extLst>
          </p:cNvPr>
          <p:cNvSpPr/>
          <p:nvPr/>
        </p:nvSpPr>
        <p:spPr>
          <a:xfrm>
            <a:off x="8151949" y="228599"/>
            <a:ext cx="28565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solidFill>
                  <a:srgbClr val="00B050"/>
                </a:solidFill>
              </a:rPr>
              <a:t> </a:t>
            </a:r>
            <a:endParaRPr lang="ru-RU" sz="2800" dirty="0"/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xmlns="" id="{095D4CD4-F23C-4376-852E-4914FD74D9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06125"/>
            <a:ext cx="65" cy="244949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15870" rIns="0" bIns="-1587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83482" y="106125"/>
            <a:ext cx="1149282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 </a:t>
            </a:r>
            <a:r>
              <a:rPr lang="en-US" sz="32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Möglichkeiten</a:t>
            </a:r>
            <a:r>
              <a:rPr lang="en-US" sz="32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des Internets </a:t>
            </a:r>
            <a:r>
              <a:rPr lang="en-US" sz="32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beim</a:t>
            </a:r>
            <a:r>
              <a:rPr lang="en-US" sz="32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Erlernen</a:t>
            </a:r>
            <a:r>
              <a:rPr lang="en-US" sz="32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von </a:t>
            </a:r>
            <a:r>
              <a:rPr lang="en-US" sz="32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Fremdsprachen</a:t>
            </a:r>
            <a:r>
              <a:rPr lang="en-US" sz="32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32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0" y="107728"/>
            <a:ext cx="65" cy="241744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17457" rIns="0" bIns="-17457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342900" y="2472618"/>
            <a:ext cx="65" cy="241744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17457" rIns="0" bIns="-17457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184" y="751819"/>
            <a:ext cx="4136438" cy="2959223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3950" y="751819"/>
            <a:ext cx="4310061" cy="2863796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766" y="3937316"/>
            <a:ext cx="4095856" cy="2796056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2287" y="3937316"/>
            <a:ext cx="4201723" cy="2796056"/>
          </a:xfrm>
          <a:prstGeom prst="rect">
            <a:avLst/>
          </a:prstGeo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3589830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">
            <a:extLst>
              <a:ext uri="{FF2B5EF4-FFF2-40B4-BE49-F238E27FC236}">
                <a16:creationId xmlns:a16="http://schemas.microsoft.com/office/drawing/2014/main" xmlns="" id="{46BD4A67-4C27-45A9-AB23-CFABB326F2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06125"/>
            <a:ext cx="65" cy="244949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15870" rIns="0" bIns="-1587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198119"/>
            <a:ext cx="120396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Negative </a:t>
            </a:r>
            <a:r>
              <a:rPr lang="en-US" sz="28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Auswirkungen</a:t>
            </a:r>
            <a:r>
              <a:rPr lang="en-US" sz="2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von Computer und Internet</a:t>
            </a:r>
            <a:endParaRPr lang="ru-RU" sz="28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428625" y="2550890"/>
            <a:ext cx="65" cy="241744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17457" rIns="0" bIns="-17457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624" y="1071563"/>
            <a:ext cx="4457701" cy="2971800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0" y="1067821"/>
            <a:ext cx="4457311" cy="2966137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3295" y="3286124"/>
            <a:ext cx="4363670" cy="3571875"/>
          </a:xfrm>
          <a:prstGeom prst="rect">
            <a:avLst/>
          </a:prstGeo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1101542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635097" y="0"/>
            <a:ext cx="412170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indent="45085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ru-RU" sz="4000" b="1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Praktischer</a:t>
            </a:r>
            <a:r>
              <a:rPr lang="en-US" altLang="ru-RU" sz="4000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sz="4000" b="1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Teil</a:t>
            </a:r>
            <a:endParaRPr lang="ru-RU" altLang="ru-RU" sz="4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722974196"/>
              </p:ext>
            </p:extLst>
          </p:nvPr>
        </p:nvGraphicFramePr>
        <p:xfrm>
          <a:off x="1314451" y="822185"/>
          <a:ext cx="9372600" cy="57929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761373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1476197793"/>
              </p:ext>
            </p:extLst>
          </p:nvPr>
        </p:nvGraphicFramePr>
        <p:xfrm>
          <a:off x="1514474" y="314325"/>
          <a:ext cx="9201151" cy="6172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6808454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3853838658"/>
              </p:ext>
            </p:extLst>
          </p:nvPr>
        </p:nvGraphicFramePr>
        <p:xfrm>
          <a:off x="1371599" y="300038"/>
          <a:ext cx="9358313" cy="62007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6935477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0" y="107728"/>
            <a:ext cx="65" cy="241744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17457" rIns="0" bIns="-17457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2732" y="228600"/>
            <a:ext cx="2594647" cy="2594647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1179556" y="2838941"/>
            <a:ext cx="304743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000" b="1" i="1" u="sng" dirty="0" err="1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hlinkClick r:id="rId3"/>
              </a:rPr>
              <a:t>Duolingo</a:t>
            </a:r>
            <a:r>
              <a:rPr lang="en-US" sz="2000" b="1" i="1" u="sng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ru-RU" sz="2000" b="1" i="1" u="sng" dirty="0" smtClean="0">
              <a:solidFill>
                <a:schemeClr val="bg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ru-RU" sz="2000" b="1" i="1" u="sng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(мобильное приложение)</a:t>
            </a:r>
            <a:endParaRPr lang="ru-RU" sz="2000" b="1" dirty="0">
              <a:solidFill>
                <a:schemeClr val="bg1"/>
              </a:solidFill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1830" y="164247"/>
            <a:ext cx="5356719" cy="3121182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6468753" y="3235947"/>
            <a:ext cx="416287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i="1" u="sng" dirty="0" err="1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hlinkClick r:id="rId5"/>
              </a:rPr>
              <a:t>Lingolia</a:t>
            </a:r>
            <a:r>
              <a:rPr lang="ru-RU" sz="2400" b="1" i="1" u="sng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(развивающий сайт)</a:t>
            </a:r>
            <a:endParaRPr lang="ru-RU" sz="2400" b="1" dirty="0">
              <a:solidFill>
                <a:schemeClr val="bg1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9507" y="3781425"/>
            <a:ext cx="3615070" cy="2711302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4109507" y="6438040"/>
            <a:ext cx="35551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i="1" u="sng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7"/>
              </a:rPr>
              <a:t>Easy </a:t>
            </a:r>
            <a:r>
              <a:rPr lang="en-US" b="1" i="1" u="sng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7"/>
              </a:rPr>
              <a:t>German</a:t>
            </a:r>
            <a:r>
              <a:rPr lang="ru-RU" b="1" i="1" u="sng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b="1" u="sng" dirty="0" smtClean="0">
                <a:solidFill>
                  <a:schemeClr val="bg1"/>
                </a:solidFill>
                <a:latin typeface="Times New Roman" panose="02020603050405020304" pitchFamily="18" charset="0"/>
              </a:rPr>
              <a:t>к</a:t>
            </a:r>
            <a:r>
              <a:rPr lang="ru-RU" b="1" u="sng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hlinkClick r:id="rId8"/>
              </a:rPr>
              <a:t>анал </a:t>
            </a:r>
            <a:r>
              <a:rPr lang="ru-RU" b="1" u="sng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hlinkClick r:id="rId8"/>
              </a:rPr>
              <a:t>на</a:t>
            </a:r>
            <a:r>
              <a:rPr lang="en-US" b="1" u="sng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hlinkClick r:id="rId8"/>
              </a:rPr>
              <a:t> </a:t>
            </a:r>
            <a:r>
              <a:rPr lang="en-US" b="1" u="sng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hlinkClick r:id="rId8"/>
              </a:rPr>
              <a:t>YouTube</a:t>
            </a:r>
            <a:r>
              <a:rPr lang="ru-RU" b="1" u="sng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)</a:t>
            </a:r>
            <a:endParaRPr lang="ru-RU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15263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73739"/>
            <a:ext cx="10515600" cy="581173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Заключение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86014" y="5063185"/>
            <a:ext cx="11019971" cy="1637302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>
                <a:solidFill>
                  <a:schemeClr val="bg1"/>
                </a:solidFill>
              </a:rPr>
              <a:t>Руководствуясь теоретической и практической частью нашей работы, можно говорить о том, что поставленная цель и задачи, были </a:t>
            </a:r>
            <a:r>
              <a:rPr lang="ru-RU" dirty="0" smtClean="0">
                <a:solidFill>
                  <a:schemeClr val="bg1"/>
                </a:solidFill>
              </a:rPr>
              <a:t>достигнуты. 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0475" y="754912"/>
            <a:ext cx="6831047" cy="4545751"/>
          </a:xfrm>
          <a:prstGeom prst="rect">
            <a:avLst/>
          </a:prstGeo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3286125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87313" y="116115"/>
            <a:ext cx="9699171" cy="885371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Список использованной литературы: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19999" y="1001486"/>
            <a:ext cx="10233800" cy="585651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1. </a:t>
            </a:r>
            <a:r>
              <a:rPr lang="ru-RU" dirty="0" err="1"/>
              <a:t>Нелунова</a:t>
            </a:r>
            <a:r>
              <a:rPr lang="ru-RU" dirty="0"/>
              <a:t> Е.Д. Информационные и коммуникационные технологии в обучении иностранному языку в школе. Якутск, 2020, 153 с</a:t>
            </a:r>
            <a:r>
              <a:rPr lang="ru-RU" dirty="0" smtClean="0"/>
              <a:t>.;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2. Владимировна Л.П. Интернет на уроках иностранного языка. ИЯШ, №3, 2010. с. </a:t>
            </a:r>
            <a:r>
              <a:rPr lang="ru-RU" dirty="0" smtClean="0"/>
              <a:t>33-41;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3. </a:t>
            </a:r>
            <a:r>
              <a:rPr lang="ru-RU" dirty="0" err="1"/>
              <a:t>Телицина</a:t>
            </a:r>
            <a:r>
              <a:rPr lang="ru-RU" dirty="0"/>
              <a:t> Т.Н. Использование компьютерных программ на уроках немецкого языка. ИЯШ, №2. 2002, 56с</a:t>
            </a:r>
            <a:r>
              <a:rPr lang="ru-RU" dirty="0" smtClean="0"/>
              <a:t>.;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4. Донцов Д. Немецкий на компьютере. Изучаем, переводим, говорим. М., 2007, 256с.</a:t>
            </a:r>
          </a:p>
          <a:p>
            <a:pPr marL="0" indent="0" algn="ctr" fontAlgn="base">
              <a:buNone/>
            </a:pPr>
            <a:r>
              <a:rPr lang="ru-RU" b="1" dirty="0"/>
              <a:t>Интернет-ресурсы: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5. https://euni.ru/informatsiya/statji/izuchenie-nemetskogo-yazyka/luchshie-prilozheniya-i-sajty-po-izucheniyu-nemetskogo;</a:t>
            </a:r>
          </a:p>
          <a:p>
            <a:pPr marL="0" indent="0">
              <a:buNone/>
            </a:pPr>
            <a:r>
              <a:rPr lang="ru-RU" dirty="0"/>
              <a:t>6. https://nsportal.ru/shkola/inostrannye-yazyki/nemetskiy-yazyk/library//.</a:t>
            </a:r>
          </a:p>
          <a:p>
            <a:pPr marL="0" lv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79200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55812" y="1082040"/>
            <a:ext cx="8534400" cy="3615267"/>
          </a:xfrm>
        </p:spPr>
        <p:txBody>
          <a:bodyPr/>
          <a:lstStyle/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ru-RU" sz="6600" b="1" dirty="0" smtClean="0">
                <a:solidFill>
                  <a:schemeClr val="tx1"/>
                </a:solidFill>
              </a:rPr>
              <a:t>Спасибо за внимание</a:t>
            </a:r>
            <a:r>
              <a:rPr lang="en-US" sz="6600" b="1" dirty="0" smtClean="0">
                <a:solidFill>
                  <a:schemeClr val="tx1"/>
                </a:solidFill>
              </a:rPr>
              <a:t>!</a:t>
            </a:r>
            <a:endParaRPr lang="ru-RU" sz="66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7273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Сектор">
  <a:themeElements>
    <a:clrScheme name="Сектор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Сектор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ектор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TM02900771[[fn=Сектор]]</Template>
  <TotalTime>1206</TotalTime>
  <Words>285</Words>
  <Application>Microsoft Office PowerPoint</Application>
  <PresentationFormat>Широкоэкранный</PresentationFormat>
  <Paragraphs>40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9" baseType="lpstr">
      <vt:lpstr>Arial</vt:lpstr>
      <vt:lpstr>Calibri</vt:lpstr>
      <vt:lpstr>Century Gothic</vt:lpstr>
      <vt:lpstr>Times New Roman</vt:lpstr>
      <vt:lpstr>Wingdings 3</vt:lpstr>
      <vt:lpstr>Сектор</vt:lpstr>
      <vt:lpstr>Выполнили:  обучающиеся   группы  №16 по  профессии  «оператор  информационных систем и ресурсов» Винокуров Тарас,  Трепачева Александра Руководитель: Андреева О.А.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Заключение</vt:lpstr>
      <vt:lpstr>Список использованной литературы: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Выполнила:  обучающаяся   г руппы  №28  по профессии  Повар,  кондитер Асланова Ниар Руководитель: Андреева О.А.</dc:title>
  <dc:creator>user</dc:creator>
  <cp:lastModifiedBy>user</cp:lastModifiedBy>
  <cp:revision>97</cp:revision>
  <dcterms:created xsi:type="dcterms:W3CDTF">2018-04-19T05:01:21Z</dcterms:created>
  <dcterms:modified xsi:type="dcterms:W3CDTF">2024-06-05T12:55:39Z</dcterms:modified>
</cp:coreProperties>
</file>