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0" r:id="rId4"/>
    <p:sldId id="259" r:id="rId5"/>
    <p:sldId id="263" r:id="rId6"/>
    <p:sldId id="256" r:id="rId7"/>
    <p:sldId id="262" r:id="rId8"/>
    <p:sldId id="265" r:id="rId9"/>
    <p:sldId id="266" r:id="rId10"/>
    <p:sldId id="264" r:id="rId11"/>
    <p:sldId id="267" r:id="rId12"/>
    <p:sldId id="268" r:id="rId13"/>
    <p:sldId id="270" r:id="rId14"/>
    <p:sldId id="269" r:id="rId15"/>
    <p:sldId id="271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788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91E63-FB55-4FDA-9C23-588518BA4442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9FFBD-E7B0-480E-83F2-BE2FCC1F61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3E29C-CF47-45FB-87AF-B39CA90A5DC1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0FD15-876E-49E9-9180-EF54A60BE8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BC245-9E2C-4334-9791-9C73D56B025D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C5752-8628-4299-AF29-51F8CA6CCA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42CF2-3015-4CFC-AB89-0CFA7D97E22F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66908-0193-42B7-B36B-FB1AFEDF93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3F42D-E664-4512-BB5B-10A59D43D8A4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3C175-9D12-4C22-9688-81B2531941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751C3-74BF-4DAB-AB14-124239DE4AB4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CA955-B37F-4B25-82F7-069E6E9BC2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733EC-9140-4569-A84F-0173CB74929C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E231B-4F63-4F2B-8548-5ECA783760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ABF09-F83E-423A-9EA2-10CD985749FA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F6A33-8411-4460-AD14-71A99ACBA9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FE61E-91EA-4C9A-8670-82D14C94AC26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82D90-4FEA-4141-8242-E6672B1BD6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7F7BC-3226-4403-A3CE-18AA04A30042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57895-B918-40C7-9BE5-848D06352B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888FB-FB7C-4373-A314-B2D766A7FB79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2F096-B4C5-427F-8832-0409923487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8441009-574A-4F25-8275-3A8790385508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1E6BF4F-D93D-4312-AEC3-155196065B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chemeClr val="bg1"/>
                </a:solidFill>
                <a:latin typeface="Arial Narrow" pitchFamily="34" charset="0"/>
              </a:rPr>
              <a:t>Проверка домашнего задания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514350" indent="-514350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sz="2800" dirty="0" smtClean="0">
                <a:solidFill>
                  <a:schemeClr val="bg1"/>
                </a:solidFill>
                <a:latin typeface="Arial Narrow" pitchFamily="34" charset="0"/>
              </a:rPr>
              <a:t>Что такое Вселенная?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i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i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i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i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i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i="1" dirty="0" smtClean="0">
                <a:solidFill>
                  <a:schemeClr val="bg1"/>
                </a:solidFill>
                <a:latin typeface="Arial Narrow" pitchFamily="34" charset="0"/>
              </a:rPr>
              <a:t>Ответ: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solidFill>
                  <a:schemeClr val="bg1"/>
                </a:solidFill>
                <a:latin typeface="Arial Narrow" pitchFamily="34" charset="0"/>
              </a:rPr>
              <a:t>Вселенная – это космическое пространство и всё, что его заполняет: небесные тела, газ, космическая пыль.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chemeClr val="bg1"/>
                </a:solidFill>
                <a:latin typeface="Arial Narrow" pitchFamily="34" charset="0"/>
              </a:rPr>
              <a:t>Проверка домашнего задания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Arial" charset="0"/>
              <a:buNone/>
            </a:pPr>
            <a:r>
              <a:rPr lang="ru-RU" sz="2800" smtClean="0">
                <a:solidFill>
                  <a:schemeClr val="bg1"/>
                </a:solidFill>
                <a:latin typeface="Arial Narrow" pitchFamily="34" charset="0"/>
              </a:rPr>
              <a:t>2. Как представляли себе Вселенную древние индийцы?</a:t>
            </a:r>
          </a:p>
          <a:p>
            <a:pPr marL="514350" indent="-514350">
              <a:buFont typeface="Arial" charset="0"/>
              <a:buAutoNum type="arabicPeriod"/>
            </a:pPr>
            <a:endParaRPr lang="ru-RU" sz="2800" smtClean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4" name="Рисунок 4" descr="01_01_01_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25" y="2428875"/>
            <a:ext cx="604043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chemeClr val="bg1"/>
                </a:solidFill>
                <a:latin typeface="Arial Narrow" pitchFamily="34" charset="0"/>
              </a:rPr>
              <a:t>Проверка домашнего задания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solidFill>
                  <a:schemeClr val="bg1"/>
                </a:solidFill>
                <a:latin typeface="Arial Narrow" pitchFamily="34" charset="0"/>
              </a:rPr>
              <a:t>3. Чем интересны взгляды Аристарха Самосского?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i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i="1" dirty="0" smtClean="0">
                <a:solidFill>
                  <a:schemeClr val="bg1"/>
                </a:solidFill>
                <a:latin typeface="Arial Narrow" pitchFamily="34" charset="0"/>
              </a:rPr>
              <a:t>Ответ: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solidFill>
                  <a:schemeClr val="bg1"/>
                </a:solidFill>
                <a:latin typeface="Arial Narrow" pitchFamily="34" charset="0"/>
              </a:rPr>
              <a:t>Аристарх Самосский считал, что центром Вселенной является не Земля, а Солнце; Земля и другие планеты движутся вокруг него.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chemeClr val="bg1"/>
                </a:solidFill>
                <a:latin typeface="Arial Narrow" pitchFamily="34" charset="0"/>
              </a:rPr>
              <a:t>Проверка домашнего задания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solidFill>
                  <a:schemeClr val="bg1"/>
                </a:solidFill>
                <a:latin typeface="Arial Narrow" pitchFamily="34" charset="0"/>
              </a:rPr>
              <a:t>4. Кто первым предположил, что Земля имеет форму шара?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solidFill>
                  <a:schemeClr val="bg1"/>
                </a:solidFill>
                <a:latin typeface="Arial Narrow" pitchFamily="34" charset="0"/>
              </a:rPr>
              <a:t>Пифагор (</a:t>
            </a:r>
            <a:r>
              <a:rPr lang="ru-RU" sz="2800" dirty="0" err="1" smtClean="0">
                <a:solidFill>
                  <a:schemeClr val="bg1"/>
                </a:solidFill>
                <a:latin typeface="Arial Narrow" pitchFamily="34" charset="0"/>
              </a:rPr>
              <a:t>ок</a:t>
            </a:r>
            <a:r>
              <a:rPr lang="ru-RU" sz="2800" dirty="0" smtClean="0">
                <a:solidFill>
                  <a:schemeClr val="bg1"/>
                </a:solidFill>
                <a:latin typeface="Arial Narrow" pitchFamily="34" charset="0"/>
              </a:rPr>
              <a:t>. 580 – 500 ВВ до н.э.) 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solidFill>
                  <a:schemeClr val="bg1"/>
                </a:solidFill>
                <a:latin typeface="Arial Narrow" pitchFamily="34" charset="0"/>
              </a:rPr>
              <a:t>– </a:t>
            </a:r>
            <a:r>
              <a:rPr lang="ru-RU" sz="2800" dirty="0" err="1" smtClean="0">
                <a:solidFill>
                  <a:schemeClr val="bg1"/>
                </a:solidFill>
                <a:latin typeface="Arial Narrow" pitchFamily="34" charset="0"/>
              </a:rPr>
              <a:t>древнегречский</a:t>
            </a:r>
            <a:r>
              <a:rPr lang="ru-RU" sz="2800" dirty="0" smtClean="0">
                <a:solidFill>
                  <a:schemeClr val="bg1"/>
                </a:solidFill>
                <a:latin typeface="Arial Narrow" pitchFamily="34" charset="0"/>
              </a:rPr>
              <a:t> математик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4" name="Рисунок 3" descr="dariy_97249708_tonnel.gif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63" y="2214563"/>
            <a:ext cx="2071687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chemeClr val="bg1"/>
                </a:solidFill>
                <a:latin typeface="Arial Narrow" pitchFamily="34" charset="0"/>
              </a:rPr>
              <a:t>Проверка домашнего задания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solidFill>
                  <a:schemeClr val="bg1"/>
                </a:solidFill>
                <a:latin typeface="Arial Narrow" pitchFamily="34" charset="0"/>
              </a:rPr>
              <a:t>5. Как устроена Вселенная по Аристотелю?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solidFill>
                  <a:schemeClr val="bg1"/>
                </a:solidFill>
                <a:latin typeface="Arial Narrow" pitchFamily="34" charset="0"/>
              </a:rPr>
              <a:t>6. Найдите сходства в моделях Вселенной  Аристотеля и Птолемея?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solidFill>
                  <a:schemeClr val="bg1"/>
                </a:solidFill>
                <a:latin typeface="Arial Narrow" pitchFamily="34" charset="0"/>
              </a:rPr>
              <a:t>7. В чём различия в этих моделях?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ctrTitle"/>
          </p:nvPr>
        </p:nvSpPr>
        <p:spPr>
          <a:xfrm>
            <a:off x="285750" y="1785938"/>
            <a:ext cx="8572500" cy="1470025"/>
          </a:xfrm>
        </p:spPr>
        <p:txBody>
          <a:bodyPr/>
          <a:lstStyle/>
          <a:p>
            <a:r>
              <a:rPr lang="ru-RU" sz="5400" b="1" dirty="0" smtClean="0">
                <a:solidFill>
                  <a:schemeClr val="bg1"/>
                </a:solidFill>
                <a:latin typeface="Arial Narrow" pitchFamily="34" charset="0"/>
              </a:rPr>
              <a:t>Изучение </a:t>
            </a:r>
            <a:r>
              <a:rPr lang="ru-RU" sz="5400" b="1" smtClean="0">
                <a:solidFill>
                  <a:schemeClr val="bg1"/>
                </a:solidFill>
                <a:latin typeface="Arial Narrow" pitchFamily="34" charset="0"/>
              </a:rPr>
              <a:t>Вселенной:</a:t>
            </a:r>
            <a:br>
              <a:rPr lang="ru-RU" sz="5400" b="1" smtClean="0">
                <a:solidFill>
                  <a:schemeClr val="bg1"/>
                </a:solidFill>
                <a:latin typeface="Arial Narrow" pitchFamily="34" charset="0"/>
              </a:rPr>
            </a:br>
            <a:r>
              <a:rPr lang="ru-RU" sz="5400" b="1" smtClean="0">
                <a:solidFill>
                  <a:schemeClr val="bg1"/>
                </a:solidFill>
                <a:latin typeface="Arial Narrow" pitchFamily="34" charset="0"/>
              </a:rPr>
              <a:t>от </a:t>
            </a:r>
            <a:r>
              <a:rPr lang="ru-RU" sz="5400" b="1" dirty="0" smtClean="0">
                <a:solidFill>
                  <a:schemeClr val="bg1"/>
                </a:solidFill>
                <a:latin typeface="Arial Narrow" pitchFamily="34" charset="0"/>
              </a:rPr>
              <a:t>Коперника до наших дн</a:t>
            </a:r>
            <a:r>
              <a:rPr lang="ru-RU" sz="5400" b="1" dirty="0" smtClean="0">
                <a:solidFill>
                  <a:schemeClr val="bg1"/>
                </a:solidFill>
              </a:rPr>
              <a:t>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chemeClr val="bg1"/>
                </a:solidFill>
                <a:latin typeface="Arial Narrow" pitchFamily="34" charset="0"/>
              </a:rPr>
              <a:t>Николай Коперник (1473 – 1543 гг.)</a:t>
            </a:r>
          </a:p>
        </p:txBody>
      </p:sp>
      <p:pic>
        <p:nvPicPr>
          <p:cNvPr id="8195" name="Содержимое 3" descr="pic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74963" y="1600200"/>
            <a:ext cx="3197225" cy="4264025"/>
          </a:xfrm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2938" y="6072188"/>
            <a:ext cx="29289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 Narrow" pitchFamily="34" charset="0"/>
              </a:rPr>
              <a:t>Текст на странице </a:t>
            </a:r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46, 47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6143625" y="6143625"/>
            <a:ext cx="24272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 Narrow" pitchFamily="34" charset="0"/>
              </a:rPr>
              <a:t>Рисунок на странице </a:t>
            </a:r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46</a:t>
            </a:r>
            <a:endParaRPr lang="ru-RU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chemeClr val="bg1"/>
                </a:solidFill>
                <a:latin typeface="Arial Narrow" pitchFamily="34" charset="0"/>
              </a:rPr>
              <a:t>Джордано Бруно (1548 - 1600 гг.)</a:t>
            </a:r>
          </a:p>
        </p:txBody>
      </p:sp>
      <p:pic>
        <p:nvPicPr>
          <p:cNvPr id="9219" name="Содержимое 6" descr="Giordano_Phillipo_Bruno_-_Livre_du_recteur_-_1578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70200" y="1600200"/>
            <a:ext cx="3403600" cy="4525963"/>
          </a:xfrm>
        </p:spPr>
      </p:pic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714375" y="6215063"/>
            <a:ext cx="21627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 Narrow" pitchFamily="34" charset="0"/>
              </a:rPr>
              <a:t>Текст на странице </a:t>
            </a:r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47</a:t>
            </a:r>
            <a:endParaRPr lang="ru-RU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chemeClr val="bg1"/>
                </a:solidFill>
                <a:latin typeface="Arial Narrow" pitchFamily="34" charset="0"/>
              </a:rPr>
              <a:t>Галилео Галилей (1564 – 1642 гг.)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714375" y="6215063"/>
            <a:ext cx="24801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 Narrow" pitchFamily="34" charset="0"/>
              </a:rPr>
              <a:t>Текст на странице </a:t>
            </a:r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47, 48</a:t>
            </a:r>
            <a:endParaRPr lang="ru-RU" dirty="0">
              <a:latin typeface="Calibri" pitchFamily="34" charset="0"/>
            </a:endParaRPr>
          </a:p>
        </p:txBody>
      </p:sp>
      <p:pic>
        <p:nvPicPr>
          <p:cNvPr id="10244" name="Содержимое 5" descr="normal_gal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0" y="1625600"/>
            <a:ext cx="3571875" cy="430371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chemeClr val="bg1"/>
                </a:solidFill>
                <a:latin typeface="Arial Narrow" pitchFamily="34" charset="0"/>
              </a:rPr>
              <a:t>Телескоп</a:t>
            </a:r>
          </a:p>
        </p:txBody>
      </p:sp>
      <p:pic>
        <p:nvPicPr>
          <p:cNvPr id="11267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00625" y="1500188"/>
            <a:ext cx="3184525" cy="4525962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500063" y="6215063"/>
            <a:ext cx="24272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Arial Narrow" pitchFamily="34" charset="0"/>
              </a:rPr>
              <a:t>Рисунок на странице </a:t>
            </a:r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48</a:t>
            </a:r>
            <a:endParaRPr lang="ru-RU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chemeClr val="bg1"/>
                </a:solidFill>
                <a:latin typeface="Arial Narrow" pitchFamily="34" charset="0"/>
              </a:rPr>
              <a:t>Современная модель Вселенной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85750" y="1600200"/>
            <a:ext cx="8501063" cy="4525963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2800" b="1" dirty="0" smtClean="0">
                <a:solidFill>
                  <a:schemeClr val="bg1"/>
                </a:solidFill>
                <a:latin typeface="Arial Narrow" pitchFamily="34" charset="0"/>
              </a:rPr>
              <a:t>Земля</a:t>
            </a:r>
          </a:p>
          <a:p>
            <a:pPr algn="ctr">
              <a:buFont typeface="Arial" charset="0"/>
              <a:buNone/>
            </a:pPr>
            <a:endParaRPr lang="ru-RU" sz="28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ctr">
              <a:buFont typeface="Arial" charset="0"/>
              <a:buNone/>
            </a:pPr>
            <a:r>
              <a:rPr lang="ru-RU" sz="2800" b="1" dirty="0" smtClean="0">
                <a:solidFill>
                  <a:schemeClr val="bg1"/>
                </a:solidFill>
                <a:latin typeface="Arial Narrow" pitchFamily="34" charset="0"/>
              </a:rPr>
              <a:t>Солнечная система</a:t>
            </a:r>
          </a:p>
          <a:p>
            <a:pPr algn="ctr">
              <a:buFont typeface="Arial" charset="0"/>
              <a:buNone/>
            </a:pPr>
            <a:endParaRPr lang="ru-RU" sz="28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ctr">
              <a:buFont typeface="Arial" charset="0"/>
              <a:buNone/>
            </a:pPr>
            <a:r>
              <a:rPr lang="ru-RU" sz="2800" b="1" dirty="0" smtClean="0">
                <a:solidFill>
                  <a:schemeClr val="bg1"/>
                </a:solidFill>
                <a:latin typeface="Arial Narrow" pitchFamily="34" charset="0"/>
              </a:rPr>
              <a:t>Галактика  </a:t>
            </a:r>
            <a:r>
              <a:rPr lang="ru-RU" sz="2800" i="1" dirty="0" smtClean="0">
                <a:solidFill>
                  <a:schemeClr val="bg1"/>
                </a:solidFill>
                <a:latin typeface="Arial Narrow" pitchFamily="34" charset="0"/>
              </a:rPr>
              <a:t>(гигантское скопление звёзд)  </a:t>
            </a:r>
            <a:r>
              <a:rPr lang="ru-RU" sz="2800" b="1" dirty="0" smtClean="0">
                <a:solidFill>
                  <a:schemeClr val="bg1"/>
                </a:solidFill>
                <a:latin typeface="Arial Narrow" pitchFamily="34" charset="0"/>
              </a:rPr>
              <a:t>Млечный путь</a:t>
            </a:r>
          </a:p>
          <a:p>
            <a:pPr algn="ctr">
              <a:buFont typeface="Arial" charset="0"/>
              <a:buNone/>
            </a:pPr>
            <a:endParaRPr lang="ru-RU" sz="2800" b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algn="ctr">
              <a:buFont typeface="Arial" charset="0"/>
              <a:buNone/>
            </a:pPr>
            <a:r>
              <a:rPr lang="ru-RU" sz="2800" b="1" dirty="0" smtClean="0">
                <a:solidFill>
                  <a:schemeClr val="bg1"/>
                </a:solidFill>
                <a:latin typeface="Arial Narrow" pitchFamily="34" charset="0"/>
              </a:rPr>
              <a:t>Вселенная (Метагалактика – </a:t>
            </a:r>
            <a:r>
              <a:rPr lang="ru-RU" sz="2800" b="1" dirty="0" smtClean="0">
                <a:solidFill>
                  <a:schemeClr val="bg1"/>
                </a:solidFill>
                <a:latin typeface="Arial Narrow" pitchFamily="34" charset="0"/>
              </a:rPr>
              <a:t>скопление и сверхскопления </a:t>
            </a:r>
            <a:r>
              <a:rPr lang="ru-RU" sz="2800" b="1" dirty="0" smtClean="0">
                <a:solidFill>
                  <a:schemeClr val="bg1"/>
                </a:solidFill>
                <a:latin typeface="Arial Narrow" pitchFamily="34" charset="0"/>
              </a:rPr>
              <a:t>галактик)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rot="5400000">
            <a:off x="4358481" y="2428082"/>
            <a:ext cx="428625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4358481" y="3356769"/>
            <a:ext cx="428625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4358481" y="4499769"/>
            <a:ext cx="428625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chemeClr val="bg1"/>
                </a:solidFill>
                <a:latin typeface="Arial Narrow" pitchFamily="34" charset="0"/>
              </a:rPr>
              <a:t>Современная модель Вселенной</a:t>
            </a:r>
          </a:p>
        </p:txBody>
      </p:sp>
      <p:pic>
        <p:nvPicPr>
          <p:cNvPr id="13315" name="Содержимое 8" descr="1209384715_23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28688" y="1600200"/>
            <a:ext cx="7286625" cy="50847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chemeClr val="bg1"/>
                </a:solidFill>
                <a:latin typeface="Arial Narrow" pitchFamily="34" charset="0"/>
              </a:rPr>
              <a:t>Галактика Млечный путь</a:t>
            </a:r>
          </a:p>
        </p:txBody>
      </p:sp>
      <p:pic>
        <p:nvPicPr>
          <p:cNvPr id="14339" name="Содержимое 4" descr="milkyway_garlick-e1301106229904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0" y="1624013"/>
            <a:ext cx="6096000" cy="44767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bg1"/>
                </a:solidFill>
                <a:latin typeface="Arial Narrow" pitchFamily="34" charset="0"/>
              </a:rPr>
              <a:t>Закрепление изученного материала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algn="ctr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sz="4400" b="1" dirty="0" smtClean="0">
                <a:solidFill>
                  <a:schemeClr val="bg1"/>
                </a:solidFill>
                <a:latin typeface="Arial Narrow" pitchFamily="34" charset="0"/>
              </a:rPr>
              <a:t>Работа в группах.</a:t>
            </a:r>
          </a:p>
          <a:p>
            <a:pPr marL="514350" indent="-514350" algn="ctr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ru-RU" sz="4400" b="1" dirty="0" smtClean="0">
                <a:solidFill>
                  <a:schemeClr val="bg1"/>
                </a:solidFill>
                <a:latin typeface="Arial Narrow" pitchFamily="34" charset="0"/>
              </a:rPr>
              <a:t>Исторический диктант.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solidFill>
                  <a:schemeClr val="bg1"/>
                </a:solidFill>
                <a:latin typeface="Arial Narrow" pitchFamily="34" charset="0"/>
              </a:rPr>
              <a:t>.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i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chemeClr val="bg1"/>
                </a:solidFill>
                <a:latin typeface="Arial Narrow" pitchFamily="34" charset="0"/>
              </a:rPr>
              <a:t>Домашнее задание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643063"/>
            <a:ext cx="8229600" cy="4525962"/>
          </a:xfrm>
        </p:spPr>
        <p:txBody>
          <a:bodyPr rtlCol="0"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solidFill>
                  <a:schemeClr val="bg1"/>
                </a:solidFill>
                <a:latin typeface="Arial Narrow" pitchFamily="34" charset="0"/>
              </a:rPr>
              <a:t>Читать, пересказывать </a:t>
            </a:r>
            <a:r>
              <a:rPr lang="ru-RU" sz="2800" dirty="0">
                <a:solidFill>
                  <a:schemeClr val="bg1"/>
                </a:solidFill>
              </a:rPr>
              <a:t>§9</a:t>
            </a: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dirty="0" smtClean="0">
                <a:solidFill>
                  <a:schemeClr val="bg1"/>
                </a:solidFill>
                <a:latin typeface="Arial Narrow" pitchFamily="34" charset="0"/>
              </a:rPr>
              <a:t>Вопросы на стр. 51,</a:t>
            </a: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i="1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  <a:p>
            <a:pPr marL="51435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dirty="0" smtClean="0">
              <a:solidFill>
                <a:schemeClr val="bg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241</Words>
  <Application>Microsoft Office PowerPoint</Application>
  <PresentationFormat>Экран (4:3)</PresentationFormat>
  <Paragraphs>79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Проверка домашнего задания</vt:lpstr>
      <vt:lpstr>Изучение Вселенной: от Коперника до наших дней</vt:lpstr>
      <vt:lpstr>Николай Коперник (1473 – 1543 гг.)</vt:lpstr>
      <vt:lpstr>Джордано Бруно (1548 - 1600 гг.)</vt:lpstr>
      <vt:lpstr>Галилео Галилей (1564 – 1642 гг.)</vt:lpstr>
      <vt:lpstr>Телескоп</vt:lpstr>
      <vt:lpstr>Современная модель Вселенной</vt:lpstr>
      <vt:lpstr>Современная модель Вселенной</vt:lpstr>
      <vt:lpstr>Галактика Млечный путь</vt:lpstr>
      <vt:lpstr>Закрепление изученного материала</vt:lpstr>
      <vt:lpstr>Домашнее задание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 Коперника до наших дней</dc:title>
  <dc:creator>Admin</dc:creator>
  <cp:lastModifiedBy>user</cp:lastModifiedBy>
  <cp:revision>19</cp:revision>
  <dcterms:created xsi:type="dcterms:W3CDTF">2011-09-26T18:28:32Z</dcterms:created>
  <dcterms:modified xsi:type="dcterms:W3CDTF">2017-11-15T02:05:19Z</dcterms:modified>
</cp:coreProperties>
</file>