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36" d="100"/>
          <a:sy n="36" d="100"/>
        </p:scale>
        <p:origin x="78" y="30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ru-RU"/>
              <a:t>Образец заголовка</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7BF2A9A7-6B40-4CEF-AF5E-3073013FA915}" type="datetimeFigureOut">
              <a:rPr lang="ru-RU" smtClean="0"/>
              <a:pPr/>
              <a:t>09.03.2025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9255346" y="2750337"/>
            <a:ext cx="1171888" cy="1356442"/>
          </a:xfrm>
        </p:spPr>
        <p:txBody>
          <a:bodyPr/>
          <a:lstStyle/>
          <a:p>
            <a:fld id="{2E0667CE-4368-455F-BA75-C754621461CD}" type="slidenum">
              <a:rPr lang="ru-RU" smtClean="0"/>
              <a:pPr/>
              <a:t>‹#›</a:t>
            </a:fld>
            <a:endParaRPr lang="ru-RU"/>
          </a:p>
        </p:txBody>
      </p:sp>
    </p:spTree>
    <p:extLst>
      <p:ext uri="{BB962C8B-B14F-4D97-AF65-F5344CB8AC3E}">
        <p14:creationId xmlns:p14="http://schemas.microsoft.com/office/powerpoint/2010/main" val="994529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BF2A9A7-6B40-4CEF-AF5E-3073013FA915}" type="datetimeFigureOut">
              <a:rPr lang="ru-RU" smtClean="0"/>
              <a:pPr/>
              <a:t>09.03.2025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E0667CE-4368-455F-BA75-C754621461CD}" type="slidenum">
              <a:rPr lang="ru-RU" smtClean="0"/>
              <a:pPr/>
              <a:t>‹#›</a:t>
            </a:fld>
            <a:endParaRPr lang="ru-RU"/>
          </a:p>
        </p:txBody>
      </p:sp>
    </p:spTree>
    <p:extLst>
      <p:ext uri="{BB962C8B-B14F-4D97-AF65-F5344CB8AC3E}">
        <p14:creationId xmlns:p14="http://schemas.microsoft.com/office/powerpoint/2010/main" val="2829947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ru-RU"/>
              <a:t>Образец заголовка</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BF2A9A7-6B40-4CEF-AF5E-3073013FA915}" type="datetimeFigureOut">
              <a:rPr lang="ru-RU" smtClean="0"/>
              <a:pPr/>
              <a:t>09.03.2025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10729455" y="2869895"/>
            <a:ext cx="1154151" cy="1090789"/>
          </a:xfrm>
        </p:spPr>
        <p:txBody>
          <a:bodyPr/>
          <a:lstStyle/>
          <a:p>
            <a:fld id="{2E0667CE-4368-455F-BA75-C754621461CD}" type="slidenum">
              <a:rPr lang="ru-RU" smtClean="0"/>
              <a:pPr/>
              <a:t>‹#›</a:t>
            </a:fld>
            <a:endParaRPr lang="ru-RU"/>
          </a:p>
        </p:txBody>
      </p:sp>
    </p:spTree>
    <p:extLst>
      <p:ext uri="{BB962C8B-B14F-4D97-AF65-F5344CB8AC3E}">
        <p14:creationId xmlns:p14="http://schemas.microsoft.com/office/powerpoint/2010/main" val="1484296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7BF2A9A7-6B40-4CEF-AF5E-3073013FA915}" type="datetimeFigureOut">
              <a:rPr lang="ru-RU" smtClean="0"/>
              <a:pPr/>
              <a:t>09.03.2025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E0667CE-4368-455F-BA75-C754621461CD}" type="slidenum">
              <a:rPr lang="ru-RU" smtClean="0"/>
              <a:pPr/>
              <a:t>‹#›</a:t>
            </a:fld>
            <a:endParaRPr lang="ru-RU"/>
          </a:p>
        </p:txBody>
      </p:sp>
    </p:spTree>
    <p:extLst>
      <p:ext uri="{BB962C8B-B14F-4D97-AF65-F5344CB8AC3E}">
        <p14:creationId xmlns:p14="http://schemas.microsoft.com/office/powerpoint/2010/main" val="80788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0322" y="3030008"/>
            <a:ext cx="4698355" cy="290617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594123" y="3030008"/>
            <a:ext cx="4700059" cy="290617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7BF2A9A7-6B40-4CEF-AF5E-3073013FA915}" type="datetimeFigureOut">
              <a:rPr lang="ru-RU" smtClean="0"/>
              <a:pPr/>
              <a:t>09.03.2025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2E0667CE-4368-455F-BA75-C754621461CD}" type="slidenum">
              <a:rPr lang="ru-RU" smtClean="0"/>
              <a:pPr/>
              <a:t>‹#›</a:t>
            </a:fld>
            <a:endParaRPr lang="ru-RU"/>
          </a:p>
        </p:txBody>
      </p:sp>
    </p:spTree>
    <p:extLst>
      <p:ext uri="{BB962C8B-B14F-4D97-AF65-F5344CB8AC3E}">
        <p14:creationId xmlns:p14="http://schemas.microsoft.com/office/powerpoint/2010/main" val="3929309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7BF2A9A7-6B40-4CEF-AF5E-3073013FA915}" type="datetimeFigureOut">
              <a:rPr lang="ru-RU" smtClean="0"/>
              <a:pPr/>
              <a:t>09.03.2025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E0667CE-4368-455F-BA75-C754621461CD}" type="slidenum">
              <a:rPr lang="ru-RU" smtClean="0"/>
              <a:pPr/>
              <a:t>‹#›</a:t>
            </a:fld>
            <a:endParaRPr lang="ru-RU"/>
          </a:p>
        </p:txBody>
      </p:sp>
    </p:spTree>
    <p:extLst>
      <p:ext uri="{BB962C8B-B14F-4D97-AF65-F5344CB8AC3E}">
        <p14:creationId xmlns:p14="http://schemas.microsoft.com/office/powerpoint/2010/main" val="1403460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7BF2A9A7-6B40-4CEF-AF5E-3073013FA915}" type="datetimeFigureOut">
              <a:rPr lang="ru-RU" smtClean="0"/>
              <a:pPr/>
              <a:t>09.03.2025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2E0667CE-4368-455F-BA75-C754621461CD}" type="slidenum">
              <a:rPr lang="ru-RU" smtClean="0"/>
              <a:pPr/>
              <a:t>‹#›</a:t>
            </a:fld>
            <a:endParaRPr lang="ru-RU"/>
          </a:p>
        </p:txBody>
      </p:sp>
    </p:spTree>
    <p:extLst>
      <p:ext uri="{BB962C8B-B14F-4D97-AF65-F5344CB8AC3E}">
        <p14:creationId xmlns:p14="http://schemas.microsoft.com/office/powerpoint/2010/main" val="3651535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BF2A9A7-6B40-4CEF-AF5E-3073013FA915}" type="datetimeFigureOut">
              <a:rPr lang="ru-RU" smtClean="0"/>
              <a:pPr/>
              <a:t>09.03.2025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E0667CE-4368-455F-BA75-C754621461CD}" type="slidenum">
              <a:rPr lang="ru-RU" smtClean="0"/>
              <a:pPr/>
              <a:t>‹#›</a:t>
            </a:fld>
            <a:endParaRPr lang="ru-RU"/>
          </a:p>
        </p:txBody>
      </p:sp>
    </p:spTree>
    <p:extLst>
      <p:ext uri="{BB962C8B-B14F-4D97-AF65-F5344CB8AC3E}">
        <p14:creationId xmlns:p14="http://schemas.microsoft.com/office/powerpoint/2010/main" val="2214159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BF2A9A7-6B40-4CEF-AF5E-3073013FA915}" type="datetimeFigureOut">
              <a:rPr lang="ru-RU" smtClean="0"/>
              <a:pPr/>
              <a:t>09.03.2025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E0667CE-4368-455F-BA75-C754621461CD}" type="slidenum">
              <a:rPr lang="ru-RU" smtClean="0"/>
              <a:pPr/>
              <a:t>‹#›</a:t>
            </a:fld>
            <a:endParaRPr lang="ru-RU"/>
          </a:p>
        </p:txBody>
      </p:sp>
    </p:spTree>
    <p:extLst>
      <p:ext uri="{BB962C8B-B14F-4D97-AF65-F5344CB8AC3E}">
        <p14:creationId xmlns:p14="http://schemas.microsoft.com/office/powerpoint/2010/main" val="454711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BF2A9A7-6B40-4CEF-AF5E-3073013FA915}" type="datetimeFigureOut">
              <a:rPr lang="ru-RU" smtClean="0"/>
              <a:pPr/>
              <a:t>09.03.2025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10729455" y="4711309"/>
            <a:ext cx="1154151" cy="1090789"/>
          </a:xfrm>
        </p:spPr>
        <p:txBody>
          <a:bodyPr/>
          <a:lstStyle/>
          <a:p>
            <a:fld id="{2E0667CE-4368-455F-BA75-C754621461CD}" type="slidenum">
              <a:rPr lang="ru-RU" smtClean="0"/>
              <a:pPr/>
              <a:t>‹#›</a:t>
            </a:fld>
            <a:endParaRPr lang="ru-RU"/>
          </a:p>
        </p:txBody>
      </p:sp>
    </p:spTree>
    <p:extLst>
      <p:ext uri="{BB962C8B-B14F-4D97-AF65-F5344CB8AC3E}">
        <p14:creationId xmlns:p14="http://schemas.microsoft.com/office/powerpoint/2010/main" val="1528383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BF2A9A7-6B40-4CEF-AF5E-3073013FA915}" type="datetimeFigureOut">
              <a:rPr lang="ru-RU" smtClean="0"/>
              <a:pPr/>
              <a:t>09.03.2025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10729455" y="4711615"/>
            <a:ext cx="1154151" cy="1090789"/>
          </a:xfrm>
        </p:spPr>
        <p:txBody>
          <a:bodyPr/>
          <a:lstStyle/>
          <a:p>
            <a:fld id="{2E0667CE-4368-455F-BA75-C754621461CD}" type="slidenum">
              <a:rPr lang="ru-RU" smtClean="0"/>
              <a:pPr/>
              <a:t>‹#›</a:t>
            </a:fld>
            <a:endParaRPr lang="ru-RU"/>
          </a:p>
        </p:txBody>
      </p:sp>
    </p:spTree>
    <p:extLst>
      <p:ext uri="{BB962C8B-B14F-4D97-AF65-F5344CB8AC3E}">
        <p14:creationId xmlns:p14="http://schemas.microsoft.com/office/powerpoint/2010/main" val="10977617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BF2A9A7-6B40-4CEF-AF5E-3073013FA915}" type="datetimeFigureOut">
              <a:rPr lang="ru-RU" smtClean="0"/>
              <a:pPr/>
              <a:t>09.03.2025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10729455" y="4709925"/>
            <a:ext cx="1154151" cy="1090789"/>
          </a:xfrm>
        </p:spPr>
        <p:txBody>
          <a:bodyPr/>
          <a:lstStyle/>
          <a:p>
            <a:fld id="{2E0667CE-4368-455F-BA75-C754621461CD}" type="slidenum">
              <a:rPr lang="ru-RU" smtClean="0"/>
              <a:pPr/>
              <a:t>‹#›</a:t>
            </a:fld>
            <a:endParaRPr lang="ru-RU"/>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1798158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BF2A9A7-6B40-4CEF-AF5E-3073013FA915}" type="datetimeFigureOut">
              <a:rPr lang="ru-RU" smtClean="0"/>
              <a:pPr/>
              <a:t>09.03.2025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10729455" y="4709925"/>
            <a:ext cx="1154151" cy="1090789"/>
          </a:xfrm>
        </p:spPr>
        <p:txBody>
          <a:bodyPr/>
          <a:lstStyle/>
          <a:p>
            <a:fld id="{2E0667CE-4368-455F-BA75-C754621461CD}" type="slidenum">
              <a:rPr lang="ru-RU" smtClean="0"/>
              <a:pPr/>
              <a:t>‹#›</a:t>
            </a:fld>
            <a:endParaRPr lang="ru-RU"/>
          </a:p>
        </p:txBody>
      </p:sp>
    </p:spTree>
    <p:extLst>
      <p:ext uri="{BB962C8B-B14F-4D97-AF65-F5344CB8AC3E}">
        <p14:creationId xmlns:p14="http://schemas.microsoft.com/office/powerpoint/2010/main" val="11238984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ru-RU"/>
              <a:t>Образец заголовка</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7BF2A9A7-6B40-4CEF-AF5E-3073013FA915}" type="datetimeFigureOut">
              <a:rPr lang="ru-RU" smtClean="0"/>
              <a:pPr/>
              <a:t>09.03.2025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E0667CE-4368-455F-BA75-C754621461CD}" type="slidenum">
              <a:rPr lang="ru-RU" smtClean="0"/>
              <a:pPr/>
              <a:t>‹#›</a:t>
            </a:fld>
            <a:endParaRPr lang="ru-RU"/>
          </a:p>
        </p:txBody>
      </p:sp>
    </p:spTree>
    <p:extLst>
      <p:ext uri="{BB962C8B-B14F-4D97-AF65-F5344CB8AC3E}">
        <p14:creationId xmlns:p14="http://schemas.microsoft.com/office/powerpoint/2010/main" val="3774483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7BF2A9A7-6B40-4CEF-AF5E-3073013FA915}" type="datetimeFigureOut">
              <a:rPr lang="ru-RU" smtClean="0"/>
              <a:pPr/>
              <a:t>09.03.2025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E0667CE-4368-455F-BA75-C754621461CD}" type="slidenum">
              <a:rPr lang="ru-RU" smtClean="0"/>
              <a:pPr/>
              <a:t>‹#›</a:t>
            </a:fld>
            <a:endParaRPr lang="ru-RU"/>
          </a:p>
        </p:txBody>
      </p:sp>
    </p:spTree>
    <p:extLst>
      <p:ext uri="{BB962C8B-B14F-4D97-AF65-F5344CB8AC3E}">
        <p14:creationId xmlns:p14="http://schemas.microsoft.com/office/powerpoint/2010/main" val="36422906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BF2A9A7-6B40-4CEF-AF5E-3073013FA915}" type="datetimeFigureOut">
              <a:rPr lang="ru-RU" smtClean="0"/>
              <a:pPr/>
              <a:t>09.03.2025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E0667CE-4368-455F-BA75-C754621461CD}" type="slidenum">
              <a:rPr lang="ru-RU" smtClean="0"/>
              <a:pPr/>
              <a:t>‹#›</a:t>
            </a:fld>
            <a:endParaRPr lang="ru-RU"/>
          </a:p>
        </p:txBody>
      </p:sp>
    </p:spTree>
    <p:extLst>
      <p:ext uri="{BB962C8B-B14F-4D97-AF65-F5344CB8AC3E}">
        <p14:creationId xmlns:p14="http://schemas.microsoft.com/office/powerpoint/2010/main" val="4606871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7BF2A9A7-6B40-4CEF-AF5E-3073013FA915}" type="datetimeFigureOut">
              <a:rPr lang="ru-RU" smtClean="0"/>
              <a:pPr/>
              <a:t>09.03.2025</a:t>
            </a:fld>
            <a:endParaRPr lang="ru-RU"/>
          </a:p>
        </p:txBody>
      </p:sp>
      <p:sp>
        <p:nvSpPr>
          <p:cNvPr id="5" name="Footer Placeholder 4"/>
          <p:cNvSpPr>
            <a:spLocks noGrp="1"/>
          </p:cNvSpPr>
          <p:nvPr>
            <p:ph type="ftr" sz="quarter" idx="11"/>
          </p:nvPr>
        </p:nvSpPr>
        <p:spPr>
          <a:xfrm>
            <a:off x="680321" y="5936188"/>
            <a:ext cx="6126805" cy="365125"/>
          </a:xfrm>
        </p:spPr>
        <p:txBody>
          <a:bodyPr/>
          <a:lstStyle/>
          <a:p>
            <a:endParaRPr lang="ru-RU"/>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2E0667CE-4368-455F-BA75-C754621461CD}" type="slidenum">
              <a:rPr lang="ru-RU" smtClean="0"/>
              <a:pPr/>
              <a:t>‹#›</a:t>
            </a:fld>
            <a:endParaRPr lang="ru-RU"/>
          </a:p>
        </p:txBody>
      </p:sp>
    </p:spTree>
    <p:extLst>
      <p:ext uri="{BB962C8B-B14F-4D97-AF65-F5344CB8AC3E}">
        <p14:creationId xmlns:p14="http://schemas.microsoft.com/office/powerpoint/2010/main" val="3733538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cstate="print">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BF2A9A7-6B40-4CEF-AF5E-3073013FA915}" type="datetimeFigureOut">
              <a:rPr lang="ru-RU" smtClean="0"/>
              <a:pPr/>
              <a:t>09.03.2025</a:t>
            </a:fld>
            <a:endParaRPr lang="ru-RU"/>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2E0667CE-4368-455F-BA75-C754621461CD}" type="slidenum">
              <a:rPr lang="ru-RU" smtClean="0"/>
              <a:pPr/>
              <a:t>‹#›</a:t>
            </a:fld>
            <a:endParaRPr lang="ru-RU"/>
          </a:p>
        </p:txBody>
      </p:sp>
    </p:spTree>
    <p:extLst>
      <p:ext uri="{BB962C8B-B14F-4D97-AF65-F5344CB8AC3E}">
        <p14:creationId xmlns:p14="http://schemas.microsoft.com/office/powerpoint/2010/main" val="405706296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znanio.ru/"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92474BC-9C46-ED5F-BBA2-BEDA78F28F02}"/>
              </a:ext>
            </a:extLst>
          </p:cNvPr>
          <p:cNvSpPr>
            <a:spLocks noGrp="1"/>
          </p:cNvSpPr>
          <p:nvPr>
            <p:ph type="ctrTitle"/>
          </p:nvPr>
        </p:nvSpPr>
        <p:spPr/>
        <p:txBody>
          <a:bodyPr/>
          <a:lstStyle/>
          <a:p>
            <a:r>
              <a:rPr lang="ru-RU" dirty="0"/>
              <a:t>Женский </a:t>
            </a:r>
            <a:r>
              <a:rPr lang="ru-RU" dirty="0" smtClean="0"/>
              <a:t>футбол в нашем мире</a:t>
            </a:r>
            <a:endParaRPr lang="ru-RU" dirty="0"/>
          </a:p>
        </p:txBody>
      </p:sp>
    </p:spTree>
    <p:extLst>
      <p:ext uri="{BB962C8B-B14F-4D97-AF65-F5344CB8AC3E}">
        <p14:creationId xmlns:p14="http://schemas.microsoft.com/office/powerpoint/2010/main" val="4287484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72BDA69-E836-93CE-818B-8DDC0F1502A7}"/>
              </a:ext>
            </a:extLst>
          </p:cNvPr>
          <p:cNvSpPr>
            <a:spLocks noGrp="1"/>
          </p:cNvSpPr>
          <p:nvPr>
            <p:ph type="title"/>
          </p:nvPr>
        </p:nvSpPr>
        <p:spPr/>
        <p:txBody>
          <a:bodyPr/>
          <a:lstStyle/>
          <a:p>
            <a:r>
              <a:rPr lang="ru-RU" dirty="0"/>
              <a:t>Возникновение женского футбола в мире </a:t>
            </a:r>
          </a:p>
        </p:txBody>
      </p:sp>
      <p:sp>
        <p:nvSpPr>
          <p:cNvPr id="3" name="Объект 2">
            <a:extLst>
              <a:ext uri="{FF2B5EF4-FFF2-40B4-BE49-F238E27FC236}">
                <a16:creationId xmlns:a16="http://schemas.microsoft.com/office/drawing/2014/main" id="{4BCFDD7C-33C6-5489-E313-573BA49A849A}"/>
              </a:ext>
            </a:extLst>
          </p:cNvPr>
          <p:cNvSpPr>
            <a:spLocks noGrp="1"/>
          </p:cNvSpPr>
          <p:nvPr>
            <p:ph idx="1"/>
          </p:nvPr>
        </p:nvSpPr>
        <p:spPr>
          <a:xfrm>
            <a:off x="304800" y="2088776"/>
            <a:ext cx="7449672" cy="4491318"/>
          </a:xfrm>
        </p:spPr>
        <p:txBody>
          <a:bodyPr>
            <a:normAutofit fontScale="92500" lnSpcReduction="20000"/>
          </a:bodyPr>
          <a:lstStyle/>
          <a:p>
            <a:r>
              <a:rPr lang="ru-RU" dirty="0"/>
              <a:t>Самые первые упоминания о женском футболе можно было наблюдать в Китае около 2000 лет назад на фресках. Также позднее именно там начались преследования данного вида спорта с целью его притеснения, запрещения. В Европе в 20 веке нашлись единомышленники у правителей Китая. Такое угнетение дошло до той стадии, когда футбольные ассоциации Голландии, Германии и Англии выдвинули своё объявление о запрете женского футбола, огласив, что это является незаконным. Этот вид спорта относился к мужскому до 1970 года. Однако есть и упоминания в истории футбола именно как о женском спорте. Так, например, в конце 17 века в одном из городов Шотландии проводился матч, в котором замужние женщины противостояли незамужним. Отсюда начали появляться предпосылки для появления женского футбола.</a:t>
            </a:r>
          </a:p>
          <a:p>
            <a:endParaRPr lang="ru-RU" dirty="0"/>
          </a:p>
          <a:p>
            <a:endParaRPr lang="ru-RU" dirty="0"/>
          </a:p>
        </p:txBody>
      </p:sp>
      <p:pic>
        <p:nvPicPr>
          <p:cNvPr id="4" name="Рисунок 3">
            <a:extLst>
              <a:ext uri="{FF2B5EF4-FFF2-40B4-BE49-F238E27FC236}">
                <a16:creationId xmlns:a16="http://schemas.microsoft.com/office/drawing/2014/main" id="{C0F7B482-D098-03DC-0599-299FE127A53C}"/>
              </a:ext>
            </a:extLst>
          </p:cNvPr>
          <p:cNvPicPr>
            <a:picLocks noChangeAspect="1"/>
          </p:cNvPicPr>
          <p:nvPr/>
        </p:nvPicPr>
        <p:blipFill>
          <a:blip r:embed="rId2" cstate="print"/>
          <a:stretch>
            <a:fillRect/>
          </a:stretch>
        </p:blipFill>
        <p:spPr>
          <a:xfrm>
            <a:off x="7853084" y="2088776"/>
            <a:ext cx="4171802" cy="2349636"/>
          </a:xfrm>
          <a:prstGeom prst="rect">
            <a:avLst/>
          </a:prstGeom>
        </p:spPr>
      </p:pic>
    </p:spTree>
    <p:extLst>
      <p:ext uri="{BB962C8B-B14F-4D97-AF65-F5344CB8AC3E}">
        <p14:creationId xmlns:p14="http://schemas.microsoft.com/office/powerpoint/2010/main" val="322173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00FCD5-05F8-4C82-F6E3-CDED6C57F340}"/>
              </a:ext>
            </a:extLst>
          </p:cNvPr>
          <p:cNvSpPr>
            <a:spLocks noGrp="1"/>
          </p:cNvSpPr>
          <p:nvPr>
            <p:ph type="title"/>
          </p:nvPr>
        </p:nvSpPr>
        <p:spPr/>
        <p:txBody>
          <a:bodyPr/>
          <a:lstStyle/>
          <a:p>
            <a:r>
              <a:rPr lang="ru-RU" dirty="0"/>
              <a:t>История развития женского футбола в России </a:t>
            </a:r>
          </a:p>
        </p:txBody>
      </p:sp>
      <p:sp>
        <p:nvSpPr>
          <p:cNvPr id="3" name="Объект 2">
            <a:extLst>
              <a:ext uri="{FF2B5EF4-FFF2-40B4-BE49-F238E27FC236}">
                <a16:creationId xmlns:a16="http://schemas.microsoft.com/office/drawing/2014/main" id="{0E2A2E62-F12A-F4D6-F91E-9C35A617F891}"/>
              </a:ext>
            </a:extLst>
          </p:cNvPr>
          <p:cNvSpPr>
            <a:spLocks noGrp="1"/>
          </p:cNvSpPr>
          <p:nvPr>
            <p:ph idx="1"/>
          </p:nvPr>
        </p:nvSpPr>
        <p:spPr>
          <a:xfrm>
            <a:off x="680322" y="2151529"/>
            <a:ext cx="5801160" cy="3784660"/>
          </a:xfrm>
        </p:spPr>
        <p:txBody>
          <a:bodyPr>
            <a:normAutofit fontScale="85000" lnSpcReduction="20000"/>
          </a:bodyPr>
          <a:lstStyle/>
          <a:p>
            <a:r>
              <a:rPr lang="ru-RU" dirty="0"/>
              <a:t>Изучив множество литературных источников, можно заметить, что игра проводилась впервые очень давно у народов нашей Родины. «</a:t>
            </a:r>
            <a:r>
              <a:rPr lang="ru-RU" dirty="0" err="1"/>
              <a:t>Лело</a:t>
            </a:r>
            <a:r>
              <a:rPr lang="ru-RU" dirty="0"/>
              <a:t>» — одна из популярных народных игр в Грузии, суть которой заключается в ударе ногой по мячу с целью попадания им в чужие ворота. В России же женский футбол начал развиваться немного позже мужского. Уже к 1911 году в Москве существовали несколько учебных заведений для обучения женщин этому спорту и 2 женских футбольных кружка. Самой главной проблемой женского футбола является ассоциация женщин с хрупкостью, хотя в те времена девушки «пробились» даже в тяжелую атлетику.</a:t>
            </a:r>
          </a:p>
          <a:p>
            <a:endParaRPr lang="ru-RU" dirty="0"/>
          </a:p>
        </p:txBody>
      </p:sp>
      <p:pic>
        <p:nvPicPr>
          <p:cNvPr id="4" name="Рисунок 3">
            <a:extLst>
              <a:ext uri="{FF2B5EF4-FFF2-40B4-BE49-F238E27FC236}">
                <a16:creationId xmlns:a16="http://schemas.microsoft.com/office/drawing/2014/main" id="{25DEBD81-93F5-0DA4-679C-AD2C45D4B3C9}"/>
              </a:ext>
            </a:extLst>
          </p:cNvPr>
          <p:cNvPicPr>
            <a:picLocks noChangeAspect="1"/>
          </p:cNvPicPr>
          <p:nvPr/>
        </p:nvPicPr>
        <p:blipFill>
          <a:blip r:embed="rId2" cstate="print"/>
          <a:stretch>
            <a:fillRect/>
          </a:stretch>
        </p:blipFill>
        <p:spPr>
          <a:xfrm>
            <a:off x="6705771" y="2151529"/>
            <a:ext cx="5053681" cy="3035113"/>
          </a:xfrm>
          <a:prstGeom prst="rect">
            <a:avLst/>
          </a:prstGeom>
        </p:spPr>
      </p:pic>
    </p:spTree>
    <p:extLst>
      <p:ext uri="{BB962C8B-B14F-4D97-AF65-F5344CB8AC3E}">
        <p14:creationId xmlns:p14="http://schemas.microsoft.com/office/powerpoint/2010/main" val="672171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9425346-F148-4D9F-C8FA-1E3A5BE2C68F}"/>
              </a:ext>
            </a:extLst>
          </p:cNvPr>
          <p:cNvSpPr>
            <a:spLocks noGrp="1"/>
          </p:cNvSpPr>
          <p:nvPr>
            <p:ph type="title"/>
          </p:nvPr>
        </p:nvSpPr>
        <p:spPr/>
        <p:txBody>
          <a:bodyPr/>
          <a:lstStyle/>
          <a:p>
            <a:r>
              <a:rPr lang="ru-RU" dirty="0"/>
              <a:t>Особенности и отличия от традиционного футбола</a:t>
            </a:r>
          </a:p>
        </p:txBody>
      </p:sp>
      <p:sp>
        <p:nvSpPr>
          <p:cNvPr id="3" name="Объект 2">
            <a:extLst>
              <a:ext uri="{FF2B5EF4-FFF2-40B4-BE49-F238E27FC236}">
                <a16:creationId xmlns:a16="http://schemas.microsoft.com/office/drawing/2014/main" id="{B86CDAD1-F5EC-B3D3-DFD1-BC2DA07A67DD}"/>
              </a:ext>
            </a:extLst>
          </p:cNvPr>
          <p:cNvSpPr>
            <a:spLocks noGrp="1"/>
          </p:cNvSpPr>
          <p:nvPr>
            <p:ph idx="1"/>
          </p:nvPr>
        </p:nvSpPr>
        <p:spPr>
          <a:xfrm>
            <a:off x="680322" y="2178424"/>
            <a:ext cx="6652808" cy="3757765"/>
          </a:xfrm>
        </p:spPr>
        <p:txBody>
          <a:bodyPr>
            <a:normAutofit fontScale="92500"/>
          </a:bodyPr>
          <a:lstStyle/>
          <a:p>
            <a:r>
              <a:rPr lang="ru-RU" dirty="0"/>
              <a:t>Игра на более низких скоростях (женщины действуют мягче и плавнее мужчин) и большее количество ударов в сетку для футбольных ворот (как и попаданий). При этом количество дальних выстрелов у женщин меньше, чем в мужском футболе. До 1970-х годов футбол считался преимущественно мужским видом спорта. Однако со временем женский футбол получил признание во многих странах: Норвегии, Швеции, Италии, Германии и США. В 1996 году он был впервые включён в программу Олимпийских игр. </a:t>
            </a:r>
          </a:p>
        </p:txBody>
      </p:sp>
      <p:pic>
        <p:nvPicPr>
          <p:cNvPr id="4" name="Рисунок 3">
            <a:extLst>
              <a:ext uri="{FF2B5EF4-FFF2-40B4-BE49-F238E27FC236}">
                <a16:creationId xmlns:a16="http://schemas.microsoft.com/office/drawing/2014/main" id="{F6B84A80-45CE-B7B0-A140-9B2A43CB0803}"/>
              </a:ext>
            </a:extLst>
          </p:cNvPr>
          <p:cNvPicPr>
            <a:picLocks noChangeAspect="1"/>
          </p:cNvPicPr>
          <p:nvPr/>
        </p:nvPicPr>
        <p:blipFill>
          <a:blip r:embed="rId2" cstate="print"/>
          <a:stretch>
            <a:fillRect/>
          </a:stretch>
        </p:blipFill>
        <p:spPr>
          <a:xfrm>
            <a:off x="7333130" y="2117459"/>
            <a:ext cx="4581002" cy="2906376"/>
          </a:xfrm>
          <a:prstGeom prst="rect">
            <a:avLst/>
          </a:prstGeom>
        </p:spPr>
      </p:pic>
    </p:spTree>
    <p:extLst>
      <p:ext uri="{BB962C8B-B14F-4D97-AF65-F5344CB8AC3E}">
        <p14:creationId xmlns:p14="http://schemas.microsoft.com/office/powerpoint/2010/main" val="3366972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E860280-62B6-789C-00AA-F9F804B51061}"/>
              </a:ext>
            </a:extLst>
          </p:cNvPr>
          <p:cNvSpPr>
            <a:spLocks noGrp="1"/>
          </p:cNvSpPr>
          <p:nvPr>
            <p:ph type="title"/>
          </p:nvPr>
        </p:nvSpPr>
        <p:spPr/>
        <p:txBody>
          <a:bodyPr>
            <a:normAutofit/>
          </a:bodyPr>
          <a:lstStyle/>
          <a:p>
            <a:r>
              <a:rPr lang="ru-RU" dirty="0"/>
              <a:t>Популярность и развитие женского футбола в современном мире</a:t>
            </a:r>
          </a:p>
        </p:txBody>
      </p:sp>
      <p:sp>
        <p:nvSpPr>
          <p:cNvPr id="3" name="Объект 2">
            <a:extLst>
              <a:ext uri="{FF2B5EF4-FFF2-40B4-BE49-F238E27FC236}">
                <a16:creationId xmlns:a16="http://schemas.microsoft.com/office/drawing/2014/main" id="{0EDF98A9-8A3B-A4DE-1E5A-FC7FD5920A6E}"/>
              </a:ext>
            </a:extLst>
          </p:cNvPr>
          <p:cNvSpPr>
            <a:spLocks noGrp="1"/>
          </p:cNvSpPr>
          <p:nvPr>
            <p:ph idx="1"/>
          </p:nvPr>
        </p:nvSpPr>
        <p:spPr>
          <a:xfrm>
            <a:off x="304800" y="2124635"/>
            <a:ext cx="11026588" cy="4365811"/>
          </a:xfrm>
        </p:spPr>
        <p:txBody>
          <a:bodyPr>
            <a:normAutofit fontScale="85000" lnSpcReduction="20000"/>
          </a:bodyPr>
          <a:lstStyle/>
          <a:p>
            <a:r>
              <a:rPr lang="ru-RU" dirty="0"/>
              <a:t>Существуют разные точки зрения на счёт женского футбола. Можно выделить определённый ряд минусов и плюсов женского футбола. Одним из основных минусов является высокая травмоопасность. Футбол предполагает определенную физическую подготовку и требует определенных специфических нагрузок. Для того, чтобы женщины смогли выдерживать такие нагрузки, требуются квалифицированные и опытные тренера, которые могли бы индивидуально подходить к каждому участнику и разрабатывать определённый набор упражнений. Комплекс спортивных занятий должен позволить девушкам быстро адаптироваться под новый вид спорта, ведь многие приходят из другого спорта, например, из такой атлетики. Ещё одним минусом считается мнение, что женский футбол менее зрелищный, чем мужской. На поле происходит меньше борьбы, а также мужчины превосходят девушек по скорости. Третьим минусом является финансирование женского футбола. Поскольку это очень влияет на зрителей интерес, а также на качество самой игры. Но, с другой стороны, положительным моментом в данном вопросе может послужить преданность этому спорту, ведь деньги отходят на второй план. Но постепенно в обществе начинает закладываться мнение, что женский футбол безопасный, полезный и даже носит закаляющий характер. К положительным сторонам можно отнести развитие следующих навыков: ответственность, выносливость, смекалка, расчётливость, внимательность, концентрация, выработка командного духа. Множество изменений претерпел женский футбол в мире за длительное время его становления, как официального вида спорта.</a:t>
            </a:r>
          </a:p>
          <a:p>
            <a:endParaRPr lang="ru-RU" dirty="0"/>
          </a:p>
        </p:txBody>
      </p:sp>
    </p:spTree>
    <p:extLst>
      <p:ext uri="{BB962C8B-B14F-4D97-AF65-F5344CB8AC3E}">
        <p14:creationId xmlns:p14="http://schemas.microsoft.com/office/powerpoint/2010/main" val="3160716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AFD8486-73F6-5F11-B0F3-725902A83C6D}"/>
              </a:ext>
            </a:extLst>
          </p:cNvPr>
          <p:cNvSpPr>
            <a:spLocks noGrp="1"/>
          </p:cNvSpPr>
          <p:nvPr>
            <p:ph type="title"/>
          </p:nvPr>
        </p:nvSpPr>
        <p:spPr/>
        <p:txBody>
          <a:bodyPr/>
          <a:lstStyle/>
          <a:p>
            <a:r>
              <a:rPr lang="ru-RU" dirty="0"/>
              <a:t>Популярность женского футбола в нашем мире </a:t>
            </a:r>
          </a:p>
        </p:txBody>
      </p:sp>
      <p:sp>
        <p:nvSpPr>
          <p:cNvPr id="3" name="Объект 2">
            <a:extLst>
              <a:ext uri="{FF2B5EF4-FFF2-40B4-BE49-F238E27FC236}">
                <a16:creationId xmlns:a16="http://schemas.microsoft.com/office/drawing/2014/main" id="{AA1E6F80-4EEC-222F-D8D9-B52E22631170}"/>
              </a:ext>
            </a:extLst>
          </p:cNvPr>
          <p:cNvSpPr>
            <a:spLocks noGrp="1"/>
          </p:cNvSpPr>
          <p:nvPr>
            <p:ph idx="1"/>
          </p:nvPr>
        </p:nvSpPr>
        <p:spPr>
          <a:xfrm>
            <a:off x="680322" y="2501153"/>
            <a:ext cx="6348008" cy="3435036"/>
          </a:xfrm>
        </p:spPr>
        <p:txBody>
          <a:bodyPr>
            <a:normAutofit/>
          </a:bodyPr>
          <a:lstStyle/>
          <a:p>
            <a:r>
              <a:rPr lang="ru-RU" dirty="0"/>
              <a:t>Во многих странах проводятся национальные первенства среди женских команд, а также чемпионаты мира и Европы с участием женских сборных. В 120 странах женский футбол продолжает развиваться и по сей </a:t>
            </a:r>
            <a:r>
              <a:rPr lang="ru-RU" dirty="0" err="1"/>
              <a:t>день.С</a:t>
            </a:r>
            <a:r>
              <a:rPr lang="ru-RU" dirty="0"/>
              <a:t> 2003 года идет борьба между Германией и США за первенство в этом отдельном виде спорта.</a:t>
            </a:r>
          </a:p>
        </p:txBody>
      </p:sp>
      <p:pic>
        <p:nvPicPr>
          <p:cNvPr id="4" name="Рисунок 3">
            <a:extLst>
              <a:ext uri="{FF2B5EF4-FFF2-40B4-BE49-F238E27FC236}">
                <a16:creationId xmlns:a16="http://schemas.microsoft.com/office/drawing/2014/main" id="{8C8D81E7-F724-9C91-0CCF-799F4AA16139}"/>
              </a:ext>
            </a:extLst>
          </p:cNvPr>
          <p:cNvPicPr>
            <a:picLocks noChangeAspect="1"/>
          </p:cNvPicPr>
          <p:nvPr/>
        </p:nvPicPr>
        <p:blipFill>
          <a:blip r:embed="rId2" cstate="print"/>
          <a:stretch>
            <a:fillRect/>
          </a:stretch>
        </p:blipFill>
        <p:spPr>
          <a:xfrm>
            <a:off x="7288307" y="2321860"/>
            <a:ext cx="4653678" cy="2617693"/>
          </a:xfrm>
          <a:prstGeom prst="rect">
            <a:avLst/>
          </a:prstGeom>
        </p:spPr>
      </p:pic>
    </p:spTree>
    <p:extLst>
      <p:ext uri="{BB962C8B-B14F-4D97-AF65-F5344CB8AC3E}">
        <p14:creationId xmlns:p14="http://schemas.microsoft.com/office/powerpoint/2010/main" val="2416391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Znanio.ru copyright">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smtClean="0">
                <a:hlinkClick r:id="rId2"/>
              </a:rPr>
              <a:t>Скачано с </a:t>
            </a:r>
            <a:r>
              <a:rPr lang="en-US" smtClean="0">
                <a:hlinkClick r:id="rId2"/>
              </a:rPr>
              <a:t>www.znanio.ru</a:t>
            </a:r>
            <a:endParaRPr lang="ru-RU"/>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2661420391"/>
      </p:ext>
    </p:extLst>
  </p:cSld>
  <p:clrMapOvr>
    <a:masterClrMapping/>
  </p:clrMapOvr>
</p:sld>
</file>

<file path=ppt/theme/theme1.xml><?xml version="1.0" encoding="utf-8"?>
<a:theme xmlns:a="http://schemas.openxmlformats.org/drawingml/2006/main" name="Берлин">
  <a:themeElements>
    <a:clrScheme name="Берлин">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Берлин">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Берлин">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TM04033917[[fn=Берлин]]</Template>
  <TotalTime>19</TotalTime>
  <Words>636</Words>
  <Application>Microsoft Office PowerPoint</Application>
  <PresentationFormat>Широкоэкранный</PresentationFormat>
  <Paragraphs>12</Paragraphs>
  <Slides>7</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7</vt:i4>
      </vt:variant>
    </vt:vector>
  </HeadingPairs>
  <TitlesOfParts>
    <vt:vector size="10" baseType="lpstr">
      <vt:lpstr>Arial</vt:lpstr>
      <vt:lpstr>Trebuchet MS</vt:lpstr>
      <vt:lpstr>Берлин</vt:lpstr>
      <vt:lpstr>Женский футбол в нашем мире</vt:lpstr>
      <vt:lpstr>Возникновение женского футбола в мире </vt:lpstr>
      <vt:lpstr>История развития женского футбола в России </vt:lpstr>
      <vt:lpstr>Особенности и отличия от традиционного футбола</vt:lpstr>
      <vt:lpstr>Популярность и развитие женского футбола в современном мире</vt:lpstr>
      <vt:lpstr>Популярность женского футбола в нашем мире </vt:lpstr>
      <vt:lpstr>Скачано с www.znanio.ru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Женский футбол</dc:title>
  <dc:creator>user</dc:creator>
  <cp:lastModifiedBy>Viktar</cp:lastModifiedBy>
  <cp:revision>4</cp:revision>
  <dcterms:created xsi:type="dcterms:W3CDTF">2025-02-28T19:14:04Z</dcterms:created>
  <dcterms:modified xsi:type="dcterms:W3CDTF">2025-03-09T18:46:35Z</dcterms:modified>
</cp:coreProperties>
</file>