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 id="266"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713" autoAdjust="0"/>
  </p:normalViewPr>
  <p:slideViewPr>
    <p:cSldViewPr>
      <p:cViewPr>
        <p:scale>
          <a:sx n="110" d="100"/>
          <a:sy n="110" d="100"/>
        </p:scale>
        <p:origin x="-164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5B106E36-FD25-4E2D-B0AA-010F637433A0}" type="datetimeFigureOut">
              <a:rPr lang="ru-RU" smtClean="0"/>
              <a:pPr/>
              <a:t>14.08.2025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5B106E36-FD25-4E2D-B0AA-010F637433A0}" type="datetimeFigureOut">
              <a:rPr lang="ru-RU" smtClean="0"/>
              <a:pPr/>
              <a:t>14.08.2025</a:t>
            </a:fld>
            <a:endParaRPr lang="ru-RU"/>
          </a:p>
        </p:txBody>
      </p:sp>
      <p:sp>
        <p:nvSpPr>
          <p:cNvPr id="27" name="Номер слайда 26"/>
          <p:cNvSpPr>
            <a:spLocks noGrp="1"/>
          </p:cNvSpPr>
          <p:nvPr>
            <p:ph type="sldNum" sz="quarter" idx="11"/>
          </p:nvPr>
        </p:nvSpPr>
        <p:spPr/>
        <p:txBody>
          <a:bodyPr rtlCol="0"/>
          <a:lstStyle/>
          <a:p>
            <a:fld id="{725C68B6-61C2-468F-89AB-4B9F7531AA68}"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5B106E36-FD25-4E2D-B0AA-010F637433A0}" type="datetimeFigureOut">
              <a:rPr lang="ru-RU" smtClean="0"/>
              <a:pPr/>
              <a:t>14.08.2025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B106E36-FD25-4E2D-B0AA-010F637433A0}" type="datetimeFigureOut">
              <a:rPr lang="ru-RU" smtClean="0"/>
              <a:pPr/>
              <a:t>14.08.2025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171400"/>
            <a:ext cx="8458200" cy="3888432"/>
          </a:xfrm>
        </p:spPr>
        <p:txBody>
          <a:bodyPr>
            <a:normAutofit/>
          </a:bodyPr>
          <a:lstStyle/>
          <a:p>
            <a:pPr algn="ctr"/>
            <a:r>
              <a:rPr lang="ru-RU" sz="3600" dirty="0" smtClean="0">
                <a:effectLst>
                  <a:outerShdw blurRad="38100" dist="38100" dir="2700000" algn="tl">
                    <a:srgbClr val="000000">
                      <a:alpha val="43137"/>
                    </a:srgbClr>
                  </a:outerShdw>
                </a:effectLst>
              </a:rPr>
              <a:t>Планирование </a:t>
            </a:r>
            <a:r>
              <a:rPr lang="ru-RU" sz="3600" dirty="0" smtClean="0">
                <a:effectLst>
                  <a:outerShdw blurRad="38100" dist="38100" dir="2700000" algn="tl">
                    <a:srgbClr val="000000">
                      <a:alpha val="43137"/>
                    </a:srgbClr>
                  </a:outerShdw>
                </a:effectLst>
              </a:rPr>
              <a:t>и учет работы коллектива народного художественного </a:t>
            </a:r>
            <a:r>
              <a:rPr lang="ru-RU" sz="3600" dirty="0" smtClean="0">
                <a:effectLst>
                  <a:outerShdw blurRad="38100" dist="38100" dir="2700000" algn="tl">
                    <a:srgbClr val="000000">
                      <a:alpha val="43137"/>
                    </a:srgbClr>
                  </a:outerShdw>
                </a:effectLst>
              </a:rPr>
              <a:t>творчества</a:t>
            </a:r>
            <a:r>
              <a:rPr lang="ru-RU" dirty="0" smtClean="0"/>
              <a:t/>
            </a:r>
            <a:br>
              <a:rPr lang="ru-RU" dirty="0" smtClean="0"/>
            </a:br>
            <a:endParaRPr lang="ru-RU" dirty="0"/>
          </a:p>
        </p:txBody>
      </p:sp>
      <p:sp>
        <p:nvSpPr>
          <p:cNvPr id="3" name="Подзаголовок 2"/>
          <p:cNvSpPr>
            <a:spLocks noGrp="1"/>
          </p:cNvSpPr>
          <p:nvPr>
            <p:ph type="subTitle" idx="1"/>
          </p:nvPr>
        </p:nvSpPr>
        <p:spPr>
          <a:xfrm>
            <a:off x="5364088" y="4365104"/>
            <a:ext cx="3779912" cy="1584176"/>
          </a:xfrm>
        </p:spPr>
        <p:txBody>
          <a:bodyPr>
            <a:normAutofit fontScale="70000" lnSpcReduction="20000"/>
          </a:bodyPr>
          <a:lstStyle/>
          <a:p>
            <a:r>
              <a:rPr lang="ru-RU" dirty="0" smtClean="0"/>
              <a:t>Выполнила</a:t>
            </a:r>
            <a:r>
              <a:rPr lang="ru-RU" dirty="0" smtClean="0"/>
              <a:t>:</a:t>
            </a:r>
          </a:p>
          <a:p>
            <a:r>
              <a:rPr lang="ru-RU" dirty="0" smtClean="0"/>
              <a:t>п</a:t>
            </a:r>
            <a:r>
              <a:rPr lang="ru-RU" dirty="0" smtClean="0"/>
              <a:t>едагог дополнительного образования </a:t>
            </a:r>
          </a:p>
          <a:p>
            <a:r>
              <a:rPr lang="ru-RU" dirty="0" smtClean="0"/>
              <a:t>МАОУ «СОШ№5 «НТЦ им. </a:t>
            </a:r>
            <a:br>
              <a:rPr lang="ru-RU" dirty="0" smtClean="0"/>
            </a:br>
            <a:r>
              <a:rPr lang="ru-RU" dirty="0" smtClean="0"/>
              <a:t>И.В. Мичурина»</a:t>
            </a:r>
            <a:endParaRPr lang="ru-RU" dirty="0" smtClean="0"/>
          </a:p>
          <a:p>
            <a:r>
              <a:rPr lang="ru-RU" dirty="0" smtClean="0"/>
              <a:t>Подольская </a:t>
            </a:r>
            <a:r>
              <a:rPr lang="ru-RU" dirty="0" smtClean="0"/>
              <a:t>Ю.В</a:t>
            </a:r>
            <a:r>
              <a:rPr lang="ru-RU" dirty="0" smtClean="0"/>
              <a:t>.</a:t>
            </a:r>
          </a:p>
          <a:p>
            <a:endParaRPr lang="ru-RU" dirty="0" smtClean="0"/>
          </a:p>
          <a:p>
            <a:endParaRPr lang="ru-RU" dirty="0" smtClean="0"/>
          </a:p>
          <a:p>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792088"/>
          </a:xfrm>
        </p:spPr>
        <p:txBody>
          <a:bodyPr>
            <a:normAutofit fontScale="90000"/>
          </a:bodyPr>
          <a:lstStyle/>
          <a:p>
            <a:pPr algn="ctr"/>
            <a:r>
              <a:rPr lang="ru-RU" sz="2400" dirty="0" smtClean="0">
                <a:effectLst>
                  <a:outerShdw blurRad="38100" dist="38100" dir="2700000" algn="tl">
                    <a:srgbClr val="000000">
                      <a:alpha val="43137"/>
                    </a:srgbClr>
                  </a:outerShdw>
                </a:effectLst>
              </a:rPr>
              <a:t>Планирование и учет работы коллектива народного художественного творчества. Виды планов.</a:t>
            </a:r>
            <a:endParaRPr lang="ru-RU" sz="2400" dirty="0"/>
          </a:p>
        </p:txBody>
      </p:sp>
      <p:sp>
        <p:nvSpPr>
          <p:cNvPr id="3" name="Прямоугольник 2"/>
          <p:cNvSpPr/>
          <p:nvPr/>
        </p:nvSpPr>
        <p:spPr>
          <a:xfrm>
            <a:off x="323528" y="1196752"/>
            <a:ext cx="8640960" cy="6032421"/>
          </a:xfrm>
          <a:prstGeom prst="rect">
            <a:avLst/>
          </a:prstGeom>
        </p:spPr>
        <p:txBody>
          <a:bodyPr wrap="square">
            <a:spAutoFit/>
          </a:bodyPr>
          <a:lstStyle/>
          <a:p>
            <a:pPr algn="just"/>
            <a:r>
              <a:rPr lang="ru-RU" sz="1600" b="1" u="sng" dirty="0" smtClean="0"/>
              <a:t>Планирование</a:t>
            </a:r>
            <a:r>
              <a:rPr lang="ru-RU" sz="1600" dirty="0" smtClean="0"/>
              <a:t> – это обоснованная разработка приемов и результатов деятельности на определенный период.</a:t>
            </a:r>
          </a:p>
          <a:p>
            <a:pPr algn="just"/>
            <a:endParaRPr lang="ru-RU" sz="1600" dirty="0" smtClean="0"/>
          </a:p>
          <a:p>
            <a:pPr algn="just"/>
            <a:r>
              <a:rPr lang="ru-RU" sz="1600" dirty="0" smtClean="0"/>
              <a:t>Планы, разрабатываемые и используемые в сфере культуры, различаются в зависимости от содержания планируемой деятельности, уровня принятия плановых решений, степени директивности и сроков, на которые они рассчитаны.</a:t>
            </a:r>
          </a:p>
          <a:p>
            <a:pPr algn="just"/>
            <a:endParaRPr lang="ru-RU" sz="1600" dirty="0" smtClean="0"/>
          </a:p>
          <a:p>
            <a:pPr algn="just"/>
            <a:r>
              <a:rPr lang="ru-RU" sz="1600" dirty="0" smtClean="0"/>
              <a:t>В зависимости от уровня принятия планового решения планы делятся на федеральные, региональные, областные, городские, районные, планы учреждений и организаций и их подразделений, индивидуальные.</a:t>
            </a:r>
          </a:p>
          <a:p>
            <a:pPr algn="just"/>
            <a:r>
              <a:rPr lang="ru-RU" sz="1600" dirty="0" smtClean="0"/>
              <a:t>В зависимости от степени директивности, т.е. обязательности выполнения, различаются планы </a:t>
            </a:r>
            <a:r>
              <a:rPr lang="ru-RU" sz="1600" b="1" i="1" dirty="0" smtClean="0"/>
              <a:t>прогнозные</a:t>
            </a:r>
            <a:r>
              <a:rPr lang="ru-RU" sz="1600" dirty="0" smtClean="0"/>
              <a:t> – выражающие некоторые ориентировочные представление о планируемом периоде; </a:t>
            </a:r>
            <a:r>
              <a:rPr lang="ru-RU" sz="1600" b="1" i="1" dirty="0" smtClean="0"/>
              <a:t>рекомендательные </a:t>
            </a:r>
            <a:r>
              <a:rPr lang="ru-RU" sz="1600" dirty="0" smtClean="0"/>
              <a:t>– содержащие установочные рекомендации; </a:t>
            </a:r>
            <a:r>
              <a:rPr lang="ru-RU" sz="1600" b="1" i="1" dirty="0" smtClean="0"/>
              <a:t>директивные</a:t>
            </a:r>
            <a:r>
              <a:rPr lang="ru-RU" sz="1600" b="1" dirty="0" smtClean="0"/>
              <a:t> </a:t>
            </a:r>
            <a:r>
              <a:rPr lang="ru-RU" sz="1600" dirty="0" smtClean="0"/>
              <a:t>– подлежащие обязательному выполнению.</a:t>
            </a:r>
          </a:p>
          <a:p>
            <a:pPr algn="just"/>
            <a:r>
              <a:rPr lang="ru-RU" sz="1600" dirty="0" smtClean="0"/>
              <a:t>В директивных планах содержится четкое определение заданий в цифровых показателях с указанием четких сроков выполнения. Показатели рекомендательных планов носит контрольный характер. Это означает, что учреждение свою деятельность должно построить так, чтобы обеспечить достижение показателей не ниже контрольных. Прогнозные планы представляют собой выявление наиболее вероятных тенденций развития сферы.</a:t>
            </a:r>
          </a:p>
          <a:p>
            <a:pPr algn="just"/>
            <a:r>
              <a:rPr lang="ru-RU" sz="1600" dirty="0" smtClean="0"/>
              <a:t>Следует различать </a:t>
            </a:r>
            <a:r>
              <a:rPr lang="ru-RU" sz="1600" b="1" i="1" dirty="0" smtClean="0"/>
              <a:t>стратегические</a:t>
            </a:r>
            <a:r>
              <a:rPr lang="ru-RU" sz="1600" dirty="0" smtClean="0"/>
              <a:t> и </a:t>
            </a:r>
            <a:r>
              <a:rPr lang="ru-RU" sz="1600" b="1" i="1" dirty="0" smtClean="0"/>
              <a:t>тактические</a:t>
            </a:r>
            <a:r>
              <a:rPr lang="ru-RU" sz="1600" dirty="0" smtClean="0"/>
              <a:t> планы.</a:t>
            </a:r>
          </a:p>
          <a:p>
            <a:pPr algn="just"/>
            <a:endParaRPr lang="ru-RU" sz="1600" dirty="0" smtClean="0"/>
          </a:p>
          <a:p>
            <a:pPr algn="just"/>
            <a:endParaRPr lang="ru-RU"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504056"/>
          </a:xfrm>
        </p:spPr>
        <p:txBody>
          <a:bodyPr>
            <a:normAutofit/>
          </a:bodyPr>
          <a:lstStyle/>
          <a:p>
            <a:pPr algn="ctr"/>
            <a:r>
              <a:rPr lang="ru-RU" sz="2400" dirty="0" smtClean="0">
                <a:effectLst>
                  <a:outerShdw blurRad="38100" dist="38100" dir="2700000" algn="tl">
                    <a:srgbClr val="000000">
                      <a:alpha val="43137"/>
                    </a:srgbClr>
                  </a:outerShdw>
                </a:effectLst>
              </a:rPr>
              <a:t>Виды планов</a:t>
            </a:r>
            <a:endParaRPr lang="ru-RU" sz="2400" dirty="0"/>
          </a:p>
        </p:txBody>
      </p:sp>
      <p:sp>
        <p:nvSpPr>
          <p:cNvPr id="3" name="Прямоугольник 2"/>
          <p:cNvSpPr/>
          <p:nvPr/>
        </p:nvSpPr>
        <p:spPr>
          <a:xfrm>
            <a:off x="899592" y="980728"/>
            <a:ext cx="7560840" cy="338554"/>
          </a:xfrm>
          <a:prstGeom prst="rect">
            <a:avLst/>
          </a:prstGeom>
        </p:spPr>
        <p:txBody>
          <a:bodyPr wrap="square">
            <a:spAutoFit/>
          </a:bodyPr>
          <a:lstStyle/>
          <a:p>
            <a:pPr algn="ctr"/>
            <a:r>
              <a:rPr lang="ru-RU" sz="1600" dirty="0" smtClean="0"/>
              <a:t>В зависимости от сроков, на которые разрабатываются планы</a:t>
            </a:r>
            <a:endParaRPr lang="ru-RU" sz="1600" dirty="0"/>
          </a:p>
        </p:txBody>
      </p:sp>
      <p:sp>
        <p:nvSpPr>
          <p:cNvPr id="4" name="Прямоугольник 3"/>
          <p:cNvSpPr/>
          <p:nvPr/>
        </p:nvSpPr>
        <p:spPr>
          <a:xfrm>
            <a:off x="323528" y="1484784"/>
            <a:ext cx="2016224" cy="331236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700" b="1" u="sng" dirty="0" smtClean="0"/>
              <a:t>Долгосрочные планы </a:t>
            </a:r>
          </a:p>
          <a:p>
            <a:pPr algn="ctr"/>
            <a:r>
              <a:rPr lang="ru-RU" sz="1700" dirty="0" smtClean="0"/>
              <a:t>разрабатываются на срок не менее 5 лет.</a:t>
            </a:r>
          </a:p>
          <a:p>
            <a:pPr algn="ctr"/>
            <a:r>
              <a:rPr lang="ru-RU" sz="1700" dirty="0" smtClean="0"/>
              <a:t> В сфере культуры такие планы разрабатываются на федеральном и региональном уровнях</a:t>
            </a:r>
            <a:endParaRPr lang="ru-RU" sz="1700" dirty="0"/>
          </a:p>
        </p:txBody>
      </p:sp>
      <p:sp>
        <p:nvSpPr>
          <p:cNvPr id="8" name="Прямоугольник 7"/>
          <p:cNvSpPr/>
          <p:nvPr/>
        </p:nvSpPr>
        <p:spPr>
          <a:xfrm>
            <a:off x="6876256" y="1484784"/>
            <a:ext cx="2088232" cy="20162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i="1" u="sng" dirty="0" smtClean="0"/>
          </a:p>
          <a:p>
            <a:pPr algn="ctr"/>
            <a:endParaRPr lang="ru-RU" b="1" i="1" u="sng" dirty="0" smtClean="0"/>
          </a:p>
          <a:p>
            <a:pPr algn="ctr"/>
            <a:r>
              <a:rPr lang="ru-RU" sz="1700" b="1" i="1" u="sng" dirty="0" smtClean="0"/>
              <a:t>Среднесрочное </a:t>
            </a:r>
            <a:r>
              <a:rPr lang="ru-RU" sz="1700" b="1" u="sng" dirty="0" smtClean="0"/>
              <a:t>планирование </a:t>
            </a:r>
            <a:r>
              <a:rPr lang="ru-RU" sz="1700" dirty="0" smtClean="0"/>
              <a:t>охватывает период от года до 5 лет и отличается обычно большей детализацией</a:t>
            </a:r>
          </a:p>
          <a:p>
            <a:pPr algn="ctr"/>
            <a:endParaRPr lang="ru-RU" dirty="0" smtClean="0"/>
          </a:p>
          <a:p>
            <a:pPr algn="ctr"/>
            <a:endParaRPr lang="ru-RU" dirty="0"/>
          </a:p>
        </p:txBody>
      </p:sp>
      <p:sp>
        <p:nvSpPr>
          <p:cNvPr id="9" name="Прямоугольник 8"/>
          <p:cNvSpPr/>
          <p:nvPr/>
        </p:nvSpPr>
        <p:spPr>
          <a:xfrm>
            <a:off x="2411760" y="1484784"/>
            <a:ext cx="4392488" cy="537321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550" dirty="0" smtClean="0"/>
              <a:t>К</a:t>
            </a:r>
            <a:r>
              <a:rPr lang="ru-RU" sz="1600" dirty="0" smtClean="0"/>
              <a:t> </a:t>
            </a:r>
            <a:r>
              <a:rPr lang="ru-RU" sz="1600" b="1" u="sng" dirty="0" smtClean="0"/>
              <a:t>краткосрочным</a:t>
            </a:r>
            <a:r>
              <a:rPr lang="ru-RU" sz="1600" b="1" dirty="0" smtClean="0"/>
              <a:t> </a:t>
            </a:r>
            <a:r>
              <a:rPr lang="ru-RU" sz="1600" dirty="0" smtClean="0"/>
              <a:t>относятся планы, разрабатываемые на срок до года, а также оперативные планы. В них конкретизируются задания перспективных планов на текущий год, квартал, месяц, неделю. Поэтому краткосрочные планы называются также планами текущей работы. Текущее планирование осуществляется на тех же уровнях, что и перспективное, а также на уровне отдельных учреждений и их подразделений (в том числе самодеятельных коллективов). Наиболее полно деятельность учреждений культуры выражается в годовых планах работы. Дальнейшая детализация и конкретизация плановых заданий достигается в квартальных, месячных, а также других оперативных планах работы. К оперативным относятся планы, разрабатываемые на декаду, неделю, день, а также оперативные индивидуальные планы.</a:t>
            </a:r>
            <a:endParaRPr lang="ru-RU" sz="1600" dirty="0"/>
          </a:p>
        </p:txBody>
      </p:sp>
      <p:sp>
        <p:nvSpPr>
          <p:cNvPr id="27" name="Стрелка вниз 26"/>
          <p:cNvSpPr/>
          <p:nvPr/>
        </p:nvSpPr>
        <p:spPr>
          <a:xfrm>
            <a:off x="4499992" y="1268760"/>
            <a:ext cx="72008" cy="216024"/>
          </a:xfrm>
          <a:prstGeom prst="down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rot="1818113">
            <a:off x="7510006" y="1367345"/>
            <a:ext cx="405107" cy="52919"/>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Стрелка вправо 30"/>
          <p:cNvSpPr/>
          <p:nvPr/>
        </p:nvSpPr>
        <p:spPr>
          <a:xfrm rot="9308999">
            <a:off x="1396262" y="1363069"/>
            <a:ext cx="463589" cy="66985"/>
          </a:xfrm>
          <a:prstGeom prst="rightArrow">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620688"/>
            <a:ext cx="8568952" cy="504056"/>
          </a:xfrm>
        </p:spPr>
        <p:txBody>
          <a:bodyPr>
            <a:noAutofit/>
          </a:bodyPr>
          <a:lstStyle/>
          <a:p>
            <a:pPr algn="ctr"/>
            <a:r>
              <a:rPr lang="ru-RU" sz="2400" dirty="0" smtClean="0">
                <a:effectLst>
                  <a:outerShdw blurRad="38100" dist="38100" dir="2700000" algn="tl">
                    <a:srgbClr val="000000">
                      <a:alpha val="43137"/>
                    </a:srgbClr>
                  </a:outerShdw>
                </a:effectLst>
              </a:rPr>
              <a:t>Методика формирования плана и его утверждение</a:t>
            </a:r>
            <a:endParaRPr lang="ru-RU" sz="2400" dirty="0"/>
          </a:p>
        </p:txBody>
      </p:sp>
      <p:sp>
        <p:nvSpPr>
          <p:cNvPr id="3" name="Прямоугольник 2"/>
          <p:cNvSpPr/>
          <p:nvPr/>
        </p:nvSpPr>
        <p:spPr>
          <a:xfrm>
            <a:off x="323528" y="1196753"/>
            <a:ext cx="8640960" cy="4401205"/>
          </a:xfrm>
          <a:prstGeom prst="rect">
            <a:avLst/>
          </a:prstGeom>
        </p:spPr>
        <p:txBody>
          <a:bodyPr wrap="square">
            <a:spAutoFit/>
          </a:bodyPr>
          <a:lstStyle/>
          <a:p>
            <a:pPr algn="just"/>
            <a:r>
              <a:rPr lang="ru-RU" sz="2000" dirty="0" smtClean="0"/>
              <a:t>В основе любого плана лежит выработка целей. Цели бывают близкие, достижимые, перспективные и далекие. Цели определяют задачи, которые следует решить для достижения поставленной цели.</a:t>
            </a:r>
          </a:p>
          <a:p>
            <a:pPr algn="just"/>
            <a:endParaRPr lang="ru-RU" sz="2000" dirty="0" smtClean="0"/>
          </a:p>
          <a:p>
            <a:pPr algn="just"/>
            <a:r>
              <a:rPr lang="ru-RU" sz="2000" dirty="0" smtClean="0"/>
              <a:t>Существуют несколько методик разработки целей на планируемый период, разработка любого плана предполагает последовательное прохождение следующей цепочки:</a:t>
            </a:r>
          </a:p>
          <a:p>
            <a:pPr algn="just"/>
            <a:r>
              <a:rPr lang="ru-RU" sz="2000" dirty="0" smtClean="0"/>
              <a:t>                           - представление о желаемом результате;</a:t>
            </a:r>
          </a:p>
          <a:p>
            <a:pPr algn="just"/>
            <a:r>
              <a:rPr lang="ru-RU" sz="2000" dirty="0" smtClean="0"/>
              <a:t>                             - которые необходимо решить для достижения каждой цели;</a:t>
            </a:r>
          </a:p>
          <a:p>
            <a:pPr algn="just"/>
            <a:r>
              <a:rPr lang="ru-RU" sz="2000" dirty="0" smtClean="0"/>
              <a:t>                                   - которые необходимо выполнить для решения задач;</a:t>
            </a:r>
          </a:p>
          <a:p>
            <a:pPr algn="just"/>
            <a:r>
              <a:rPr lang="ru-RU" sz="2000" dirty="0" smtClean="0"/>
              <a:t>                                             - материальное, финансовое, кадровое и т.д., необходимое для выполнения плана.</a:t>
            </a:r>
            <a:endParaRPr lang="ru-RU" sz="2000" dirty="0"/>
          </a:p>
        </p:txBody>
      </p:sp>
      <p:sp>
        <p:nvSpPr>
          <p:cNvPr id="4" name="Овал 3"/>
          <p:cNvSpPr/>
          <p:nvPr/>
        </p:nvSpPr>
        <p:spPr>
          <a:xfrm>
            <a:off x="467544" y="3501008"/>
            <a:ext cx="1296144" cy="216024"/>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ЦЕЛИ</a:t>
            </a:r>
            <a:endParaRPr lang="ru-RU" dirty="0"/>
          </a:p>
        </p:txBody>
      </p:sp>
      <p:sp>
        <p:nvSpPr>
          <p:cNvPr id="5" name="Овал 4"/>
          <p:cNvSpPr/>
          <p:nvPr/>
        </p:nvSpPr>
        <p:spPr>
          <a:xfrm>
            <a:off x="323528" y="3789040"/>
            <a:ext cx="1656184" cy="28803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ЗАДАЧИ</a:t>
            </a:r>
            <a:endParaRPr lang="ru-RU" dirty="0"/>
          </a:p>
        </p:txBody>
      </p:sp>
      <p:sp>
        <p:nvSpPr>
          <p:cNvPr id="6" name="Овал 5"/>
          <p:cNvSpPr/>
          <p:nvPr/>
        </p:nvSpPr>
        <p:spPr>
          <a:xfrm>
            <a:off x="251520" y="4293096"/>
            <a:ext cx="2088232" cy="28803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ДЕЙСТВИЯ</a:t>
            </a:r>
            <a:endParaRPr lang="ru-RU" dirty="0"/>
          </a:p>
        </p:txBody>
      </p:sp>
      <p:sp>
        <p:nvSpPr>
          <p:cNvPr id="8" name="Овал 7"/>
          <p:cNvSpPr/>
          <p:nvPr/>
        </p:nvSpPr>
        <p:spPr>
          <a:xfrm>
            <a:off x="179512" y="4941168"/>
            <a:ext cx="2808312" cy="288032"/>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t>О</a:t>
            </a:r>
            <a:r>
              <a:rPr lang="ru-RU" dirty="0" smtClean="0"/>
              <a:t>БЕСПЕЧЕНИЕ</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576064"/>
          </a:xfrm>
        </p:spPr>
        <p:txBody>
          <a:bodyPr>
            <a:noAutofit/>
          </a:bodyPr>
          <a:lstStyle/>
          <a:p>
            <a:pPr algn="ctr"/>
            <a:r>
              <a:rPr lang="ru-RU" sz="2000" dirty="0" smtClean="0">
                <a:effectLst>
                  <a:outerShdw blurRad="38100" dist="38100" dir="2700000" algn="tl">
                    <a:srgbClr val="000000">
                      <a:alpha val="43137"/>
                    </a:srgbClr>
                  </a:outerShdw>
                </a:effectLst>
              </a:rPr>
              <a:t>Значение планирования деятельности в коллективе народного художественного творчества. Источники планирования.</a:t>
            </a:r>
            <a:endParaRPr lang="ru-RU" sz="2000" dirty="0"/>
          </a:p>
        </p:txBody>
      </p:sp>
      <p:sp>
        <p:nvSpPr>
          <p:cNvPr id="3" name="Прямоугольник 2"/>
          <p:cNvSpPr/>
          <p:nvPr/>
        </p:nvSpPr>
        <p:spPr>
          <a:xfrm>
            <a:off x="395536" y="1268760"/>
            <a:ext cx="8424936" cy="4708981"/>
          </a:xfrm>
          <a:prstGeom prst="rect">
            <a:avLst/>
          </a:prstGeom>
        </p:spPr>
        <p:txBody>
          <a:bodyPr wrap="square">
            <a:spAutoFit/>
          </a:bodyPr>
          <a:lstStyle/>
          <a:p>
            <a:pPr algn="just"/>
            <a:r>
              <a:rPr lang="ru-RU" sz="2000" dirty="0" smtClean="0"/>
              <a:t>Планирование организует и дисциплинирует деятельность коллектива самодеятельного творчества.</a:t>
            </a:r>
          </a:p>
          <a:p>
            <a:pPr algn="just"/>
            <a:r>
              <a:rPr lang="ru-RU" sz="2000" dirty="0" smtClean="0"/>
              <a:t>Руководитель, планируя свою деятельность, может опираться на следующие </a:t>
            </a:r>
            <a:r>
              <a:rPr lang="ru-RU" sz="2000" b="1" i="1" dirty="0" smtClean="0"/>
              <a:t>источники</a:t>
            </a:r>
            <a:r>
              <a:rPr lang="ru-RU" sz="2000" b="1" dirty="0" smtClean="0"/>
              <a:t>:</a:t>
            </a:r>
            <a:endParaRPr lang="ru-RU" sz="2000" dirty="0" smtClean="0"/>
          </a:p>
          <a:p>
            <a:pPr algn="just"/>
            <a:r>
              <a:rPr lang="ru-RU" sz="2000" dirty="0" smtClean="0"/>
              <a:t>- планы предыдущего года;</a:t>
            </a:r>
          </a:p>
          <a:p>
            <a:pPr algn="just"/>
            <a:r>
              <a:rPr lang="ru-RU" sz="2000" dirty="0" smtClean="0"/>
              <a:t>- планы учреждения культуры, в котором функционирует (как текущие, так и перспективные);</a:t>
            </a:r>
          </a:p>
          <a:p>
            <a:pPr algn="just"/>
            <a:r>
              <a:rPr lang="ru-RU" sz="2000" dirty="0" smtClean="0"/>
              <a:t>- календари знаменательных дат (городского, федерального, мирового уровня);</a:t>
            </a:r>
          </a:p>
          <a:p>
            <a:pPr algn="just"/>
            <a:r>
              <a:rPr lang="ru-RU" sz="2000" dirty="0" smtClean="0"/>
              <a:t>- социальные заказы;</a:t>
            </a:r>
          </a:p>
          <a:p>
            <a:pPr algn="just"/>
            <a:r>
              <a:rPr lang="ru-RU" sz="2000" dirty="0" smtClean="0"/>
              <a:t>- положительный опыт аналогичного коллектива НХТ;</a:t>
            </a:r>
          </a:p>
          <a:p>
            <a:pPr algn="just"/>
            <a:r>
              <a:rPr lang="ru-RU" sz="2000" dirty="0" smtClean="0"/>
              <a:t>- традиции коллектива или учреждения культуры;</a:t>
            </a:r>
          </a:p>
          <a:p>
            <a:pPr algn="just"/>
            <a:r>
              <a:rPr lang="ru-RU" sz="2000" dirty="0" smtClean="0"/>
              <a:t>- информация о направленности </a:t>
            </a:r>
            <a:r>
              <a:rPr lang="ru-RU" sz="2000" dirty="0" err="1" smtClean="0"/>
              <a:t>досуговых</a:t>
            </a:r>
            <a:r>
              <a:rPr lang="ru-RU" sz="2000" dirty="0" smtClean="0"/>
              <a:t> интересов участников самодеятельности, и пожелания;</a:t>
            </a:r>
          </a:p>
          <a:p>
            <a:pPr algn="just"/>
            <a:r>
              <a:rPr lang="ru-RU" sz="2000" dirty="0" smtClean="0"/>
              <a:t>- творческие планы самого руководителя.</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792088"/>
          </a:xfrm>
        </p:spPr>
        <p:txBody>
          <a:bodyPr>
            <a:noAutofit/>
          </a:bodyPr>
          <a:lstStyle/>
          <a:p>
            <a:pPr algn="ctr"/>
            <a:r>
              <a:rPr lang="ru-RU" sz="2400" dirty="0" smtClean="0">
                <a:effectLst>
                  <a:outerShdw blurRad="38100" dist="38100" dir="2700000" algn="tl">
                    <a:srgbClr val="000000">
                      <a:alpha val="43137"/>
                    </a:srgbClr>
                  </a:outerShdw>
                </a:effectLst>
              </a:rPr>
              <a:t>Структура плана коллектива народного художественного творчества</a:t>
            </a:r>
            <a:endParaRPr lang="ru-RU" sz="2400" dirty="0"/>
          </a:p>
        </p:txBody>
      </p:sp>
      <p:sp>
        <p:nvSpPr>
          <p:cNvPr id="3" name="Прямоугольник 2"/>
          <p:cNvSpPr/>
          <p:nvPr/>
        </p:nvSpPr>
        <p:spPr>
          <a:xfrm>
            <a:off x="611560" y="1484784"/>
            <a:ext cx="8280920" cy="1015663"/>
          </a:xfrm>
          <a:prstGeom prst="rect">
            <a:avLst/>
          </a:prstGeom>
        </p:spPr>
        <p:txBody>
          <a:bodyPr wrap="square">
            <a:spAutoFit/>
          </a:bodyPr>
          <a:lstStyle/>
          <a:p>
            <a:pPr algn="just"/>
            <a:r>
              <a:rPr lang="ru-RU" sz="2000" dirty="0" smtClean="0"/>
              <a:t>Структура плана может варьироваться самим руководителем. Целесообразно всю творческо-производственную деятельность разделить на несколько блоков.</a:t>
            </a:r>
            <a:endParaRPr lang="ru-RU" sz="2000" dirty="0"/>
          </a:p>
        </p:txBody>
      </p:sp>
      <p:sp>
        <p:nvSpPr>
          <p:cNvPr id="5" name="Прямоугольник 4"/>
          <p:cNvSpPr/>
          <p:nvPr/>
        </p:nvSpPr>
        <p:spPr>
          <a:xfrm>
            <a:off x="3203848" y="3789040"/>
            <a:ext cx="3024336" cy="93610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творческо-производственная деятельность </a:t>
            </a:r>
            <a:endParaRPr lang="ru-RU" dirty="0"/>
          </a:p>
        </p:txBody>
      </p:sp>
      <p:sp>
        <p:nvSpPr>
          <p:cNvPr id="6" name="Прямоугольник 5"/>
          <p:cNvSpPr/>
          <p:nvPr/>
        </p:nvSpPr>
        <p:spPr>
          <a:xfrm>
            <a:off x="1979712" y="2780928"/>
            <a:ext cx="2376264" cy="864096"/>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организационно-методическая работа</a:t>
            </a:r>
            <a:endParaRPr lang="ru-RU" dirty="0"/>
          </a:p>
        </p:txBody>
      </p:sp>
      <p:sp>
        <p:nvSpPr>
          <p:cNvPr id="7" name="Прямоугольник 6"/>
          <p:cNvSpPr/>
          <p:nvPr/>
        </p:nvSpPr>
        <p:spPr>
          <a:xfrm>
            <a:off x="5076056" y="2780928"/>
            <a:ext cx="2376264" cy="864096"/>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учебно-воспитательная работа</a:t>
            </a:r>
            <a:endParaRPr lang="ru-RU" dirty="0"/>
          </a:p>
        </p:txBody>
      </p:sp>
      <p:sp>
        <p:nvSpPr>
          <p:cNvPr id="8" name="Прямоугольник 7"/>
          <p:cNvSpPr/>
          <p:nvPr/>
        </p:nvSpPr>
        <p:spPr>
          <a:xfrm>
            <a:off x="1979712" y="4869160"/>
            <a:ext cx="2376264" cy="864096"/>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t>внеучебная</a:t>
            </a:r>
            <a:r>
              <a:rPr lang="ru-RU" dirty="0" smtClean="0"/>
              <a:t> работа</a:t>
            </a:r>
            <a:endParaRPr lang="ru-RU" dirty="0"/>
          </a:p>
        </p:txBody>
      </p:sp>
      <p:sp>
        <p:nvSpPr>
          <p:cNvPr id="9" name="Прямоугольник 8"/>
          <p:cNvSpPr/>
          <p:nvPr/>
        </p:nvSpPr>
        <p:spPr>
          <a:xfrm>
            <a:off x="5076056" y="4869160"/>
            <a:ext cx="2376264" cy="864096"/>
          </a:xfrm>
          <a:prstGeom prst="rect">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концертная деятельность</a:t>
            </a:r>
            <a:endParaRPr lang="ru-RU" dirty="0"/>
          </a:p>
        </p:txBody>
      </p:sp>
      <p:sp>
        <p:nvSpPr>
          <p:cNvPr id="11" name="Прямоугольник 10"/>
          <p:cNvSpPr/>
          <p:nvPr/>
        </p:nvSpPr>
        <p:spPr>
          <a:xfrm>
            <a:off x="5580112" y="3645024"/>
            <a:ext cx="72008" cy="14401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580112" y="4725144"/>
            <a:ext cx="72008" cy="14401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3851920" y="3645024"/>
            <a:ext cx="72008" cy="14401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3851920" y="4725144"/>
            <a:ext cx="72008" cy="144016"/>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936104"/>
          </a:xfrm>
        </p:spPr>
        <p:txBody>
          <a:bodyPr>
            <a:normAutofit/>
          </a:bodyPr>
          <a:lstStyle/>
          <a:p>
            <a:pPr algn="ctr"/>
            <a:r>
              <a:rPr lang="ru-RU" sz="2400" dirty="0" smtClean="0">
                <a:effectLst>
                  <a:outerShdw blurRad="38100" dist="38100" dir="2700000" algn="tl">
                    <a:srgbClr val="000000">
                      <a:alpha val="43137"/>
                    </a:srgbClr>
                  </a:outerShdw>
                </a:effectLst>
              </a:rPr>
              <a:t>Структура плана коллектива народного художественного творчества</a:t>
            </a:r>
            <a:endParaRPr lang="ru-RU" sz="2400" dirty="0"/>
          </a:p>
        </p:txBody>
      </p:sp>
      <p:sp>
        <p:nvSpPr>
          <p:cNvPr id="3" name="Прямоугольник 2"/>
          <p:cNvSpPr/>
          <p:nvPr/>
        </p:nvSpPr>
        <p:spPr>
          <a:xfrm>
            <a:off x="539552" y="1268760"/>
            <a:ext cx="8604448" cy="677108"/>
          </a:xfrm>
          <a:prstGeom prst="rect">
            <a:avLst/>
          </a:prstGeom>
        </p:spPr>
        <p:txBody>
          <a:bodyPr wrap="square">
            <a:spAutoFit/>
          </a:bodyPr>
          <a:lstStyle/>
          <a:p>
            <a:r>
              <a:rPr lang="ru-RU" sz="2000" dirty="0" smtClean="0"/>
              <a:t>Каждый блок может наполняться, к примеру, таким содержанием:</a:t>
            </a:r>
          </a:p>
          <a:p>
            <a:endParaRPr lang="ru-RU" dirty="0"/>
          </a:p>
        </p:txBody>
      </p:sp>
      <p:sp>
        <p:nvSpPr>
          <p:cNvPr id="4" name="Прямоугольник 3"/>
          <p:cNvSpPr/>
          <p:nvPr/>
        </p:nvSpPr>
        <p:spPr>
          <a:xfrm>
            <a:off x="395536" y="1628800"/>
            <a:ext cx="8424936" cy="4708981"/>
          </a:xfrm>
          <a:prstGeom prst="rect">
            <a:avLst/>
          </a:prstGeom>
        </p:spPr>
        <p:txBody>
          <a:bodyPr wrap="square">
            <a:spAutoFit/>
          </a:bodyPr>
          <a:lstStyle/>
          <a:p>
            <a:pPr marL="400050" indent="-400050" algn="ctr">
              <a:buAutoNum type="romanUcPeriod"/>
            </a:pPr>
            <a:r>
              <a:rPr lang="ru-RU" sz="2000" b="1" dirty="0" smtClean="0"/>
              <a:t>Организационно-методическая работа</a:t>
            </a:r>
            <a:endParaRPr lang="ru-RU" sz="2000" dirty="0" smtClean="0"/>
          </a:p>
          <a:p>
            <a:pPr indent="-457200" algn="just">
              <a:buAutoNum type="arabicPeriod"/>
            </a:pPr>
            <a:r>
              <a:rPr lang="ru-RU" sz="2000" dirty="0" smtClean="0"/>
              <a:t>Дополнительный набор участников в коллектив.</a:t>
            </a:r>
          </a:p>
          <a:p>
            <a:pPr indent="-457200" algn="just">
              <a:buAutoNum type="arabicPeriod"/>
            </a:pPr>
            <a:endParaRPr lang="ru-RU" sz="2000" dirty="0" smtClean="0"/>
          </a:p>
          <a:p>
            <a:pPr algn="just"/>
            <a:r>
              <a:rPr lang="ru-RU" sz="2000" dirty="0" smtClean="0"/>
              <a:t>2.Подготовка помещений, аудитории (капитальный или косметический ремонт, оснащение, приобретение реквизита, учебных пособий, нотной литературы и т.д.).</a:t>
            </a:r>
          </a:p>
          <a:p>
            <a:pPr algn="just"/>
            <a:endParaRPr lang="ru-RU" sz="2000" dirty="0" smtClean="0"/>
          </a:p>
          <a:p>
            <a:pPr algn="just"/>
            <a:r>
              <a:rPr lang="ru-RU" sz="2000" dirty="0" smtClean="0"/>
              <a:t>3. Проведение собраний.</a:t>
            </a:r>
          </a:p>
          <a:p>
            <a:pPr algn="just"/>
            <a:endParaRPr lang="ru-RU" sz="2000" dirty="0" smtClean="0"/>
          </a:p>
          <a:p>
            <a:pPr algn="just"/>
            <a:r>
              <a:rPr lang="ru-RU" sz="2000" dirty="0" smtClean="0"/>
              <a:t>4. Выбор нового актива, отчет актива о проделанной работе.</a:t>
            </a:r>
          </a:p>
          <a:p>
            <a:pPr algn="just"/>
            <a:endParaRPr lang="ru-RU" sz="2000" dirty="0" smtClean="0"/>
          </a:p>
          <a:p>
            <a:pPr algn="just"/>
            <a:r>
              <a:rPr lang="ru-RU" sz="2000" dirty="0" smtClean="0"/>
              <a:t>5. Изменение устава.</a:t>
            </a:r>
          </a:p>
          <a:p>
            <a:pPr algn="just"/>
            <a:endParaRPr lang="ru-RU" sz="2000" dirty="0" smtClean="0"/>
          </a:p>
          <a:p>
            <a:pPr algn="just"/>
            <a:r>
              <a:rPr lang="ru-RU" sz="2000" dirty="0" smtClean="0"/>
              <a:t>6.Изучение потребностей, запросов населения (проведение социологических исследований в этом направлении) др.</a:t>
            </a:r>
            <a:endParaRPr lang="ru-RU"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0120"/>
          </a:xfrm>
        </p:spPr>
        <p:txBody>
          <a:bodyPr>
            <a:normAutofit/>
          </a:bodyPr>
          <a:lstStyle/>
          <a:p>
            <a:pPr algn="ctr"/>
            <a:r>
              <a:rPr lang="ru-RU" sz="2400" dirty="0" smtClean="0">
                <a:effectLst>
                  <a:outerShdw blurRad="38100" dist="38100" dir="2700000" algn="tl">
                    <a:srgbClr val="000000">
                      <a:alpha val="43137"/>
                    </a:srgbClr>
                  </a:outerShdw>
                </a:effectLst>
              </a:rPr>
              <a:t>Структура плана коллектива народного художественного творчества</a:t>
            </a:r>
            <a:endParaRPr lang="ru-RU" sz="2400" dirty="0"/>
          </a:p>
        </p:txBody>
      </p:sp>
      <p:sp>
        <p:nvSpPr>
          <p:cNvPr id="3" name="Прямоугольник 2"/>
          <p:cNvSpPr/>
          <p:nvPr/>
        </p:nvSpPr>
        <p:spPr>
          <a:xfrm>
            <a:off x="395536" y="1268760"/>
            <a:ext cx="8424936" cy="5181099"/>
          </a:xfrm>
          <a:prstGeom prst="rect">
            <a:avLst/>
          </a:prstGeom>
        </p:spPr>
        <p:txBody>
          <a:bodyPr wrap="square">
            <a:spAutoFit/>
          </a:bodyPr>
          <a:lstStyle/>
          <a:p>
            <a:pPr algn="ctr"/>
            <a:r>
              <a:rPr lang="ru-RU" sz="2000" b="1" dirty="0" smtClean="0"/>
              <a:t>II. Учебно-воспитательная, творческая работа</a:t>
            </a:r>
          </a:p>
          <a:p>
            <a:pPr algn="just"/>
            <a:r>
              <a:rPr lang="ru-RU" dirty="0" smtClean="0"/>
              <a:t>1. Постоянное освоение разделов учебной программы от простого к сложному:</a:t>
            </a:r>
          </a:p>
          <a:p>
            <a:pPr algn="just"/>
            <a:r>
              <a:rPr lang="ru-RU" dirty="0" smtClean="0"/>
              <a:t>а) занятия по актерскому мастерству, технике речи и художественному слову в драматическом кружке;</a:t>
            </a:r>
          </a:p>
          <a:p>
            <a:pPr algn="just"/>
            <a:r>
              <a:rPr lang="ru-RU" dirty="0" smtClean="0"/>
              <a:t>б) занятия по музыкальной грамоте, сольфеджио, по постановке голоса, вокальному мастерству в хоровых коллективах;</a:t>
            </a:r>
          </a:p>
          <a:p>
            <a:pPr algn="just"/>
            <a:r>
              <a:rPr lang="ru-RU" dirty="0" smtClean="0"/>
              <a:t>в) классический и характерный тренаж, знакомство с теорией и историей хореографии в хореографических коллективах;</a:t>
            </a:r>
          </a:p>
          <a:p>
            <a:pPr algn="just"/>
            <a:r>
              <a:rPr lang="ru-RU" dirty="0" smtClean="0"/>
              <a:t>г) тренаж по физическому развитию и технике циркового искусства в цирковых коллективах;</a:t>
            </a:r>
          </a:p>
          <a:p>
            <a:pPr algn="just"/>
            <a:r>
              <a:rPr lang="ru-RU" dirty="0" err="1" smtClean="0"/>
              <a:t>д</a:t>
            </a:r>
            <a:r>
              <a:rPr lang="ru-RU" dirty="0" smtClean="0"/>
              <a:t>) обучение навыкам игры на музыкальных инструментах в оркестрах и вокально-инструментальных коллективах и т.д.</a:t>
            </a:r>
          </a:p>
          <a:p>
            <a:pPr algn="just"/>
            <a:endParaRPr lang="ru-RU" dirty="0" smtClean="0"/>
          </a:p>
          <a:p>
            <a:pPr algn="just"/>
            <a:r>
              <a:rPr lang="ru-RU" dirty="0" smtClean="0"/>
              <a:t>2. Постановочная (балетмейстерская, режиссерская, дирижерская) работа.</a:t>
            </a:r>
          </a:p>
          <a:p>
            <a:pPr algn="just"/>
            <a:endParaRPr lang="ru-RU" dirty="0" smtClean="0"/>
          </a:p>
          <a:p>
            <a:pPr algn="just"/>
            <a:r>
              <a:rPr lang="ru-RU" dirty="0" smtClean="0"/>
              <a:t>3. Репетиционная работа (отработка поставленных номеров, спектаклей, этюдов, композиций, музыкальных произведений и т.п.).</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0120"/>
          </a:xfrm>
        </p:spPr>
        <p:txBody>
          <a:bodyPr>
            <a:normAutofit/>
          </a:bodyPr>
          <a:lstStyle/>
          <a:p>
            <a:pPr algn="ctr"/>
            <a:r>
              <a:rPr lang="ru-RU" sz="2400" dirty="0" smtClean="0">
                <a:effectLst>
                  <a:outerShdw blurRad="38100" dist="38100" dir="2700000" algn="tl">
                    <a:srgbClr val="000000">
                      <a:alpha val="43137"/>
                    </a:srgbClr>
                  </a:outerShdw>
                </a:effectLst>
              </a:rPr>
              <a:t>Структура плана коллектива народного художественного творчества</a:t>
            </a:r>
            <a:endParaRPr lang="ru-RU" sz="2400" dirty="0"/>
          </a:p>
        </p:txBody>
      </p:sp>
      <p:sp>
        <p:nvSpPr>
          <p:cNvPr id="4" name="Прямоугольник 3"/>
          <p:cNvSpPr/>
          <p:nvPr/>
        </p:nvSpPr>
        <p:spPr>
          <a:xfrm>
            <a:off x="395536" y="1305342"/>
            <a:ext cx="8424936" cy="3477875"/>
          </a:xfrm>
          <a:prstGeom prst="rect">
            <a:avLst/>
          </a:prstGeom>
        </p:spPr>
        <p:txBody>
          <a:bodyPr wrap="square">
            <a:spAutoFit/>
          </a:bodyPr>
          <a:lstStyle/>
          <a:p>
            <a:pPr algn="ctr"/>
            <a:r>
              <a:rPr lang="ru-RU" sz="2000" b="1" dirty="0" smtClean="0"/>
              <a:t>III. </a:t>
            </a:r>
            <a:r>
              <a:rPr lang="ru-RU" sz="2000" b="1" dirty="0" err="1" smtClean="0"/>
              <a:t>Внеучебная</a:t>
            </a:r>
            <a:r>
              <a:rPr lang="ru-RU" sz="2000" b="1" dirty="0" smtClean="0"/>
              <a:t> работа:</a:t>
            </a:r>
          </a:p>
          <a:p>
            <a:pPr indent="-342900" algn="just">
              <a:buAutoNum type="arabicPeriod"/>
            </a:pPr>
            <a:r>
              <a:rPr lang="ru-RU" sz="2000" dirty="0" smtClean="0"/>
              <a:t>Посещение учреждений культуры и искусства (концертов, спектаклей, выставок);</a:t>
            </a:r>
          </a:p>
          <a:p>
            <a:pPr marL="342900" indent="-342900" algn="just">
              <a:buAutoNum type="arabicPeriod"/>
            </a:pPr>
            <a:endParaRPr lang="ru-RU" sz="2000" dirty="0" smtClean="0"/>
          </a:p>
          <a:p>
            <a:pPr algn="just"/>
            <a:r>
              <a:rPr lang="ru-RU" sz="2000" dirty="0" smtClean="0"/>
              <a:t>2. Встречи с деятелями культуры и искусства, профессиональными артистами, танцорами, музыкантами, профессиональными и самодеятельными творческими коллективами и т.п.;</a:t>
            </a:r>
          </a:p>
          <a:p>
            <a:pPr algn="just"/>
            <a:endParaRPr lang="ru-RU" sz="2000" dirty="0" smtClean="0"/>
          </a:p>
          <a:p>
            <a:pPr algn="just"/>
            <a:r>
              <a:rPr lang="ru-RU" sz="2000" dirty="0" smtClean="0"/>
              <a:t>3. Проведение мероприятий внутри коллектива (празднование дней рождения участников, коллектива, встреча Нового года, посвящение новичков в участники коллектива и т.д.</a:t>
            </a:r>
            <a:endParaRPr lang="ru-RU"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080120"/>
          </a:xfrm>
        </p:spPr>
        <p:txBody>
          <a:bodyPr>
            <a:normAutofit/>
          </a:bodyPr>
          <a:lstStyle/>
          <a:p>
            <a:pPr algn="ctr"/>
            <a:r>
              <a:rPr lang="ru-RU" sz="2400" dirty="0" smtClean="0">
                <a:effectLst>
                  <a:outerShdw blurRad="38100" dist="38100" dir="2700000" algn="tl">
                    <a:srgbClr val="000000">
                      <a:alpha val="43137"/>
                    </a:srgbClr>
                  </a:outerShdw>
                </a:effectLst>
              </a:rPr>
              <a:t>Структура плана коллектива народного художественного творчества</a:t>
            </a:r>
            <a:endParaRPr lang="ru-RU" sz="2400" dirty="0"/>
          </a:p>
        </p:txBody>
      </p:sp>
      <p:sp>
        <p:nvSpPr>
          <p:cNvPr id="4" name="Прямоугольник 3"/>
          <p:cNvSpPr/>
          <p:nvPr/>
        </p:nvSpPr>
        <p:spPr>
          <a:xfrm>
            <a:off x="395536" y="1305342"/>
            <a:ext cx="8424936" cy="2246769"/>
          </a:xfrm>
          <a:prstGeom prst="rect">
            <a:avLst/>
          </a:prstGeom>
        </p:spPr>
        <p:txBody>
          <a:bodyPr wrap="square">
            <a:spAutoFit/>
          </a:bodyPr>
          <a:lstStyle/>
          <a:p>
            <a:pPr algn="ctr"/>
            <a:r>
              <a:rPr lang="ru-RU" sz="2000" b="1" dirty="0" smtClean="0"/>
              <a:t>IV. Концертная деятельность:</a:t>
            </a:r>
          </a:p>
          <a:p>
            <a:pPr indent="-457200" algn="just"/>
            <a:r>
              <a:rPr lang="ru-RU" sz="2000" dirty="0" smtClean="0"/>
              <a:t>1. Концерты на уровне учреждения культуры, района, города, области.</a:t>
            </a:r>
          </a:p>
          <a:p>
            <a:pPr marL="457200" indent="-457200" algn="just">
              <a:buAutoNum type="arabicPeriod"/>
            </a:pPr>
            <a:endParaRPr lang="ru-RU" sz="2000" dirty="0" smtClean="0"/>
          </a:p>
          <a:p>
            <a:pPr algn="just"/>
            <a:r>
              <a:rPr lang="ru-RU" sz="2000" dirty="0" smtClean="0"/>
              <a:t>2. Гастрольная деятельность.</a:t>
            </a:r>
          </a:p>
          <a:p>
            <a:pPr algn="just"/>
            <a:endParaRPr lang="ru-RU" sz="2000" dirty="0" smtClean="0"/>
          </a:p>
          <a:p>
            <a:pPr algn="just"/>
            <a:r>
              <a:rPr lang="ru-RU" sz="2000" dirty="0" smtClean="0"/>
              <a:t>3. Участие в конкурсах, фестивалях, чемпионатах.</a:t>
            </a:r>
            <a:endParaRPr lang="ru-RU"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576064"/>
          </a:xfrm>
        </p:spPr>
        <p:txBody>
          <a:bodyPr>
            <a:normAutofit/>
          </a:bodyPr>
          <a:lstStyle/>
          <a:p>
            <a:pPr algn="ctr"/>
            <a:r>
              <a:rPr lang="ru-RU" sz="2400" dirty="0" smtClean="0">
                <a:effectLst>
                  <a:outerShdw blurRad="38100" dist="38100" dir="2700000" algn="tl">
                    <a:srgbClr val="000000">
                      <a:alpha val="43137"/>
                    </a:srgbClr>
                  </a:outerShdw>
                </a:effectLst>
              </a:rPr>
              <a:t>Виды учетной документации</a:t>
            </a:r>
            <a:endParaRPr lang="ru-RU" sz="2400" dirty="0"/>
          </a:p>
        </p:txBody>
      </p:sp>
      <p:sp>
        <p:nvSpPr>
          <p:cNvPr id="3" name="Прямоугольник 2"/>
          <p:cNvSpPr/>
          <p:nvPr/>
        </p:nvSpPr>
        <p:spPr>
          <a:xfrm>
            <a:off x="539552" y="1268761"/>
            <a:ext cx="8208912" cy="4093428"/>
          </a:xfrm>
          <a:prstGeom prst="rect">
            <a:avLst/>
          </a:prstGeom>
        </p:spPr>
        <p:txBody>
          <a:bodyPr wrap="square">
            <a:spAutoFit/>
          </a:bodyPr>
          <a:lstStyle/>
          <a:p>
            <a:pPr algn="just"/>
            <a:r>
              <a:rPr lang="ru-RU" sz="2000" dirty="0" smtClean="0"/>
              <a:t>Для работы клубного формирования необходима следующая документация: </a:t>
            </a:r>
          </a:p>
          <a:p>
            <a:pPr algn="just"/>
            <a:endParaRPr lang="ru-RU" sz="2000" dirty="0" smtClean="0"/>
          </a:p>
          <a:p>
            <a:pPr algn="just">
              <a:buFontTx/>
              <a:buChar char="-"/>
            </a:pPr>
            <a:r>
              <a:rPr lang="ru-RU" sz="2000" dirty="0" smtClean="0"/>
              <a:t>положение о клубном формировании; </a:t>
            </a:r>
          </a:p>
          <a:p>
            <a:pPr algn="just">
              <a:buFontTx/>
              <a:buChar char="-"/>
            </a:pPr>
            <a:endParaRPr lang="ru-RU" sz="2000" dirty="0" smtClean="0"/>
          </a:p>
          <a:p>
            <a:pPr algn="just">
              <a:buFontTx/>
              <a:buChar char="-"/>
            </a:pPr>
            <a:r>
              <a:rPr lang="ru-RU" sz="2000" dirty="0" smtClean="0"/>
              <a:t>план организационно-творческой работы или программа на календарный год; </a:t>
            </a:r>
          </a:p>
          <a:p>
            <a:pPr algn="just">
              <a:buFontTx/>
              <a:buChar char="-"/>
            </a:pPr>
            <a:endParaRPr lang="ru-RU" sz="2000" dirty="0" smtClean="0"/>
          </a:p>
          <a:p>
            <a:pPr algn="just">
              <a:buFontTx/>
              <a:buChar char="-"/>
            </a:pPr>
            <a:r>
              <a:rPr lang="ru-RU" sz="2000" dirty="0" smtClean="0"/>
              <a:t>расписание коллективных и индивидуальных занятий; </a:t>
            </a:r>
          </a:p>
          <a:p>
            <a:pPr algn="just">
              <a:buFontTx/>
              <a:buChar char="-"/>
            </a:pPr>
            <a:endParaRPr lang="ru-RU" sz="2000" dirty="0" smtClean="0"/>
          </a:p>
          <a:p>
            <a:pPr algn="just">
              <a:buFontTx/>
              <a:buChar char="-"/>
            </a:pPr>
            <a:r>
              <a:rPr lang="ru-RU" sz="2000" dirty="0" smtClean="0"/>
              <a:t> паспорт клубного формирования; </a:t>
            </a:r>
          </a:p>
          <a:p>
            <a:pPr algn="just">
              <a:buFontTx/>
              <a:buChar char="-"/>
            </a:pPr>
            <a:endParaRPr lang="ru-RU" sz="2000" dirty="0" smtClean="0"/>
          </a:p>
          <a:p>
            <a:pPr algn="just">
              <a:buFontTx/>
              <a:buChar char="-"/>
            </a:pPr>
            <a:r>
              <a:rPr lang="ru-RU" sz="2000" dirty="0" smtClean="0"/>
              <a:t> журнал учёта работы клубного формирования.</a:t>
            </a:r>
            <a:endParaRPr lang="ru-RU"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20888"/>
            <a:ext cx="8229600" cy="1368152"/>
          </a:xfrm>
        </p:spPr>
        <p:txBody>
          <a:bodyPr>
            <a:normAutofit/>
          </a:bodyPr>
          <a:lstStyle/>
          <a:p>
            <a:pPr algn="ctr"/>
            <a:r>
              <a:rPr lang="ru-RU" dirty="0" smtClean="0"/>
              <a:t>Спасибо за внимание!</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576064"/>
          </a:xfrm>
        </p:spPr>
        <p:txBody>
          <a:bodyPr>
            <a:normAutofit/>
          </a:bodyPr>
          <a:lstStyle/>
          <a:p>
            <a:pPr algn="ctr"/>
            <a:r>
              <a:rPr lang="ru-RU" sz="2400" dirty="0" smtClean="0"/>
              <a:t>Список используемой литературы</a:t>
            </a:r>
            <a:endParaRPr lang="ru-RU" sz="2400" dirty="0"/>
          </a:p>
        </p:txBody>
      </p:sp>
      <p:sp>
        <p:nvSpPr>
          <p:cNvPr id="3" name="Прямоугольник 2"/>
          <p:cNvSpPr/>
          <p:nvPr/>
        </p:nvSpPr>
        <p:spPr>
          <a:xfrm>
            <a:off x="395536" y="1196752"/>
            <a:ext cx="8496944" cy="3970318"/>
          </a:xfrm>
          <a:prstGeom prst="rect">
            <a:avLst/>
          </a:prstGeom>
        </p:spPr>
        <p:txBody>
          <a:bodyPr wrap="square">
            <a:spAutoFit/>
          </a:bodyPr>
          <a:lstStyle/>
          <a:p>
            <a:pPr algn="just">
              <a:buAutoNum type="arabicPeriod"/>
            </a:pPr>
            <a:r>
              <a:rPr lang="ru-RU" dirty="0" smtClean="0"/>
              <a:t>Бакланова, Т.И. Организация и научно-методическое обеспечение художественной самодеятельности: Учебное пособие </a:t>
            </a:r>
            <a:r>
              <a:rPr lang="en-US" dirty="0" smtClean="0"/>
              <a:t>/</a:t>
            </a:r>
            <a:r>
              <a:rPr lang="ru-RU" dirty="0" smtClean="0"/>
              <a:t> Т.И. Бакланова. – М., 1992.</a:t>
            </a:r>
          </a:p>
          <a:p>
            <a:pPr algn="just"/>
            <a:r>
              <a:rPr lang="ru-RU" dirty="0" smtClean="0"/>
              <a:t>2. Каргин, А.С. Воспитательная работа в самодеятельном художественном коллективе </a:t>
            </a:r>
            <a:r>
              <a:rPr lang="en-US" dirty="0" smtClean="0"/>
              <a:t>/</a:t>
            </a:r>
            <a:r>
              <a:rPr lang="ru-RU" dirty="0" smtClean="0"/>
              <a:t> А.С. Каргин. – М.: Просвещение, 1984.</a:t>
            </a:r>
          </a:p>
          <a:p>
            <a:pPr algn="just"/>
            <a:r>
              <a:rPr lang="ru-RU" dirty="0" smtClean="0"/>
              <a:t>3. Туев, В.В. Технология организации инициативного клуба: учеб. пособие для вузов искусств и культуры </a:t>
            </a:r>
            <a:r>
              <a:rPr lang="en-US" dirty="0" smtClean="0"/>
              <a:t>/</a:t>
            </a:r>
            <a:r>
              <a:rPr lang="ru-RU" dirty="0" smtClean="0"/>
              <a:t> В.В. Туев. – М.: МГУКИ, 1999. – 250 с.</a:t>
            </a:r>
          </a:p>
          <a:p>
            <a:pPr algn="just"/>
            <a:r>
              <a:rPr lang="ru-RU" dirty="0" smtClean="0"/>
              <a:t>4. </a:t>
            </a:r>
            <a:r>
              <a:rPr lang="ru-RU" dirty="0" err="1" smtClean="0"/>
              <a:t>Тульчинский</a:t>
            </a:r>
            <a:r>
              <a:rPr lang="ru-RU" dirty="0" smtClean="0"/>
              <a:t>, Г.Л. Технология менеджмента в сфере культуры: учеб. пособие </a:t>
            </a:r>
            <a:r>
              <a:rPr lang="en-US" dirty="0" smtClean="0"/>
              <a:t>/</a:t>
            </a:r>
            <a:r>
              <a:rPr lang="ru-RU" dirty="0" smtClean="0"/>
              <a:t> Г.Л. </a:t>
            </a:r>
            <a:r>
              <a:rPr lang="ru-RU" dirty="0" err="1" smtClean="0"/>
              <a:t>Туль</a:t>
            </a:r>
            <a:r>
              <a:rPr lang="ru-RU" dirty="0" smtClean="0"/>
              <a:t>. – СПб., 1996. – 191 с.</a:t>
            </a:r>
          </a:p>
          <a:p>
            <a:pPr algn="just"/>
            <a:r>
              <a:rPr lang="ru-RU" dirty="0" smtClean="0"/>
              <a:t>5. Соколовский, Ю.Е. Коллектив художественной самодеятельности </a:t>
            </a:r>
            <a:r>
              <a:rPr lang="en-US" dirty="0" smtClean="0"/>
              <a:t>/</a:t>
            </a:r>
            <a:r>
              <a:rPr lang="ru-RU" dirty="0" smtClean="0"/>
              <a:t> </a:t>
            </a:r>
            <a:br>
              <a:rPr lang="ru-RU" dirty="0" smtClean="0"/>
            </a:br>
            <a:r>
              <a:rPr lang="ru-RU" dirty="0" smtClean="0"/>
              <a:t>Г.Л. </a:t>
            </a:r>
            <a:r>
              <a:rPr lang="ru-RU" dirty="0" err="1" smtClean="0"/>
              <a:t>Тульчинский</a:t>
            </a:r>
            <a:r>
              <a:rPr lang="ru-RU" dirty="0" smtClean="0"/>
              <a:t>. – М.: Сов. Россия, 1979, с.38-46.</a:t>
            </a:r>
          </a:p>
          <a:p>
            <a:pPr algn="just"/>
            <a:r>
              <a:rPr lang="ru-RU" dirty="0" smtClean="0"/>
              <a:t>6. </a:t>
            </a:r>
            <a:r>
              <a:rPr lang="ru-RU" dirty="0" err="1" smtClean="0"/>
              <a:t>Урсегова</a:t>
            </a:r>
            <a:r>
              <a:rPr lang="ru-RU" dirty="0" smtClean="0"/>
              <a:t> Н.А. Народное художественное творчество: Учебное пособие для </a:t>
            </a:r>
            <a:r>
              <a:rPr lang="ru-RU" dirty="0" err="1" smtClean="0"/>
              <a:t>ссузов</a:t>
            </a:r>
            <a:r>
              <a:rPr lang="ru-RU" dirty="0" smtClean="0"/>
              <a:t> культуры /</a:t>
            </a:r>
            <a:r>
              <a:rPr lang="ru-RU" dirty="0" err="1" smtClean="0"/>
              <a:t>Н.А.Урсегова</a:t>
            </a:r>
            <a:r>
              <a:rPr lang="ru-RU" dirty="0" smtClean="0"/>
              <a:t>, новосибирский </a:t>
            </a:r>
            <a:r>
              <a:rPr lang="ru-RU" dirty="0" err="1" smtClean="0"/>
              <a:t>областой</a:t>
            </a:r>
            <a:r>
              <a:rPr lang="ru-RU" dirty="0" smtClean="0"/>
              <a:t> колледж культуры и искусств. – Новосибирск, 2011.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248</TotalTime>
  <Words>819</Words>
  <Application>Microsoft Office PowerPoint</Application>
  <PresentationFormat>Экран (4:3)</PresentationFormat>
  <Paragraphs>116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Городская</vt:lpstr>
      <vt:lpstr>Планирование и учет работы коллектива народного художественного творчества </vt:lpstr>
      <vt:lpstr>Планирование и учет работы коллектива народного художественного творчества. Виды планов.</vt:lpstr>
      <vt:lpstr>Виды планов</vt:lpstr>
      <vt:lpstr>Методика формирования плана и его утверждение</vt:lpstr>
      <vt:lpstr>Значение планирования деятельности в коллективе народного художественного творчества. Источники планирования.</vt:lpstr>
      <vt:lpstr>Структура плана коллектива народного художественного творчества</vt:lpstr>
      <vt:lpstr>Структура плана коллектива народного художественного творчества</vt:lpstr>
      <vt:lpstr>Структура плана коллектива народного художественного творчества</vt:lpstr>
      <vt:lpstr>Структура плана коллектива народного художественного творчества</vt:lpstr>
      <vt:lpstr>Структура плана коллектива народного художественного творчества</vt:lpstr>
      <vt:lpstr>Виды учетной документации</vt:lpstr>
      <vt:lpstr>Спасибо за внимание!</vt:lpstr>
      <vt:lpstr>Список используемой литературы</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ТАМБОВСКИЙ ГОСУДАРСТВЕННЫЙ МУЗЫКАЛЬНО- ПЕДАГОГИЧЕСКИЙ ИНСТИТУТ им. С. В. РАХМАНИНОВА Факультет педагогического образования и народной художественной культуры Кафедра хореографии    Планирование и учет работы коллектива народного художественного творчества. Значение планирования деятельности в коллективе народного художественного творчества. Источники планирования. Виды планов. Структура плана коллектива народного художественного творчества. Методика формирования плана и его утверждение. Виды учетной документации.</dc:title>
  <dc:creator>Юлия</dc:creator>
  <cp:lastModifiedBy>Юлия</cp:lastModifiedBy>
  <cp:revision>34</cp:revision>
  <dcterms:created xsi:type="dcterms:W3CDTF">2024-05-07T14:59:24Z</dcterms:created>
  <dcterms:modified xsi:type="dcterms:W3CDTF">2025-08-14T11:03:24Z</dcterms:modified>
</cp:coreProperties>
</file>