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1" d="100"/>
          <a:sy n="81" d="100"/>
        </p:scale>
        <p:origin x="-1614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73A2F-2C13-40E9-84E3-C038BF10FC96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CDEDC-CC18-455B-B372-44E2AB4D67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2853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842E92-C6E4-46DE-94B9-D76698E2F780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C501-8C82-4CC4-9840-713D6343AA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957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FE1E4-551B-4B90-9E41-CBCD9202A389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32123-35E8-49B6-A986-49D41D84B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3809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19232-265F-4039-A65C-57F4349AE16B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76D7C-9196-4DF9-AFA2-EFB78F4830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3596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7D1DE-770A-4E37-9767-1C9BF35B1DF5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1C0B9-EDF9-4C87-A4C6-5AA1CF817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5394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2A3C3-408E-4C58-907B-16D6BDAE3147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436F2-CE7C-4BCE-95F7-57D13D11E8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6007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60983-1EFF-4892-9A18-37B1FAC2D0DE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30A2E-223B-4BA4-9A94-92766E91A3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943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C815D-FB7B-43BF-B618-E906E3E8245E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C8130-2E2A-4C84-B7DC-DDA3698E4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8204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1D6A3-3CB4-422E-817F-D47EE725C0C1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632DC-E07B-4F6A-B784-5101A1845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3178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2B9A1-C297-4AD9-AD6E-E7B73EB108AC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E90B1-476F-4765-86FF-6E66D0B233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0036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747B9-5E83-4FD1-A807-033ABF8674C3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65129-533A-4DBC-AA93-8501A797AB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5868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0283B1-3837-46DB-B1D8-13A5906E7864}" type="datetimeFigureOut">
              <a:rPr lang="ru-RU"/>
              <a:pPr>
                <a:defRPr/>
              </a:pPr>
              <a:t>09.09.2020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B9C684-734C-488F-8342-61ED5D49D5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5" r:id="rId2"/>
    <p:sldLayoutId id="2147483684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5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775" cy="1828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ru-RU" altLang="ru-RU" smtClean="0"/>
          </a:p>
        </p:txBody>
      </p:sp>
      <p:pic>
        <p:nvPicPr>
          <p:cNvPr id="5124" name="Рисунок 3" descr="56bc765263c0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2411413" y="2132856"/>
            <a:ext cx="5905003" cy="352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/>
            <a:r>
              <a:rPr lang="ru-RU" altLang="ru-RU" sz="5400" dirty="0">
                <a:latin typeface="Monotype Corsiva" pitchFamily="66" charset="0"/>
              </a:rPr>
              <a:t> </a:t>
            </a:r>
            <a:r>
              <a:rPr lang="ru-RU" altLang="ru-RU" sz="5400" dirty="0">
                <a:solidFill>
                  <a:schemeClr val="bg1"/>
                </a:solidFill>
                <a:latin typeface="Monotype Corsiva" pitchFamily="66" charset="0"/>
              </a:rPr>
              <a:t>Знакомство </a:t>
            </a:r>
            <a:r>
              <a:rPr lang="ru-RU" altLang="ru-RU" sz="5400" dirty="0" smtClean="0">
                <a:solidFill>
                  <a:schemeClr val="bg1"/>
                </a:solidFill>
                <a:latin typeface="Monotype Corsiva" pitchFamily="66" charset="0"/>
              </a:rPr>
              <a:t>со звуком и  </a:t>
            </a:r>
            <a:r>
              <a:rPr lang="ru-RU" altLang="ru-RU" sz="5400" dirty="0">
                <a:solidFill>
                  <a:schemeClr val="bg1"/>
                </a:solidFill>
                <a:latin typeface="Monotype Corsiva" pitchFamily="66" charset="0"/>
              </a:rPr>
              <a:t>буквой</a:t>
            </a:r>
          </a:p>
          <a:p>
            <a:pPr algn="ctr"/>
            <a:r>
              <a:rPr lang="ru-RU" altLang="ru-RU" sz="115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altLang="ru-RU" sz="115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altLang="ru-RU" sz="115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Рисунок 5" descr="447036_html_mea3f63b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60575"/>
            <a:ext cx="306705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6600" smtClean="0">
                <a:latin typeface="Monotype Corsiva" pitchFamily="66" charset="0"/>
              </a:rPr>
              <a:t>Кто такая буква </a:t>
            </a:r>
            <a:r>
              <a:rPr lang="ru-RU" altLang="ru-RU" sz="72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altLang="ru-RU" sz="720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altLang="ru-RU" sz="4000" smtClean="0">
                <a:solidFill>
                  <a:srgbClr val="FF0000"/>
                </a:solidFill>
              </a:rPr>
              <a:t>     А</a:t>
            </a:r>
            <a:r>
              <a:rPr lang="ru-RU" altLang="ru-RU" smtClean="0"/>
              <a:t>-начало алфавита,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Тем она и знаменита.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А узнать её легко: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Ноги ставит широко.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Вот два столба наискосок,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А между ними поясок.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Ты эту букву знаешь, да?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Перед тобою буква ……</a:t>
            </a:r>
          </a:p>
        </p:txBody>
      </p:sp>
      <p:pic>
        <p:nvPicPr>
          <p:cNvPr id="6148" name="Рисунок 3" descr="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916113"/>
            <a:ext cx="32067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/>
          <a:lstStyle/>
          <a:p>
            <a:r>
              <a:rPr lang="ru-RU" altLang="ru-RU" sz="6000" dirty="0" smtClean="0">
                <a:latin typeface="Monotype Corsiva" pitchFamily="66" charset="0"/>
              </a:rPr>
              <a:t>    Назови слова на</a:t>
            </a:r>
          </a:p>
        </p:txBody>
      </p:sp>
      <p:pic>
        <p:nvPicPr>
          <p:cNvPr id="7171" name="Содержимое 5" descr="hello_html_48e869d7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000628" y="1571612"/>
            <a:ext cx="3725862" cy="4967217"/>
          </a:xfrm>
        </p:spPr>
      </p:pic>
      <p:pic>
        <p:nvPicPr>
          <p:cNvPr id="7172" name="Рисунок 6" descr="2333270-57d2d6a4303a71e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133600"/>
            <a:ext cx="273685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6600" smtClean="0">
                <a:latin typeface="Monotype Corsiva" pitchFamily="66" charset="0"/>
              </a:rPr>
              <a:t>Произнеси</a:t>
            </a:r>
          </a:p>
        </p:txBody>
      </p:sp>
      <p:pic>
        <p:nvPicPr>
          <p:cNvPr id="8195" name="Содержимое 3" descr="1994409-e708220916aae43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924300" y="1989138"/>
            <a:ext cx="4933980" cy="4297382"/>
          </a:xfrm>
        </p:spPr>
      </p:pic>
      <p:pic>
        <p:nvPicPr>
          <p:cNvPr id="8196" name="Picture 2" descr="F:\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4213" y="4076700"/>
            <a:ext cx="2195512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Рисунок 5" descr="Рисунок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989138"/>
            <a:ext cx="245268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>
                <a:latin typeface="Monotype Corsiva" pitchFamily="66" charset="0"/>
              </a:rPr>
              <a:t>Звук     </a:t>
            </a:r>
            <a:r>
              <a:rPr lang="ru-RU" altLang="ru-RU" sz="660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altLang="ru-RU" smtClean="0">
                <a:latin typeface="Monotype Corsiva" pitchFamily="66" charset="0"/>
              </a:rPr>
              <a:t>   </a:t>
            </a:r>
            <a:r>
              <a:rPr lang="ru-RU" altLang="ru-RU" smtClean="0">
                <a:solidFill>
                  <a:srgbClr val="FF0000"/>
                </a:solidFill>
                <a:latin typeface="Monotype Corsiva" pitchFamily="66" charset="0"/>
              </a:rPr>
              <a:t>гласный </a:t>
            </a:r>
          </a:p>
        </p:txBody>
      </p:sp>
      <p:pic>
        <p:nvPicPr>
          <p:cNvPr id="9219" name="Содержимое 4" descr="447036_html_mea3f63b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755650" y="2997200"/>
            <a:ext cx="2376488" cy="3600450"/>
          </a:xfrm>
        </p:spPr>
      </p:pic>
      <p:sp>
        <p:nvSpPr>
          <p:cNvPr id="4" name="Двойные круглые скобки 3"/>
          <p:cNvSpPr/>
          <p:nvPr/>
        </p:nvSpPr>
        <p:spPr>
          <a:xfrm>
            <a:off x="3779838" y="836613"/>
            <a:ext cx="936625" cy="1008062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19475" y="6165850"/>
            <a:ext cx="627063" cy="4095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067175" y="5661025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003800" y="5084763"/>
            <a:ext cx="914400" cy="14906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940425" y="4508500"/>
            <a:ext cx="914400" cy="2066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875463" y="3789363"/>
            <a:ext cx="914400" cy="2786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812088" y="3141663"/>
            <a:ext cx="914400" cy="34337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7" name="TextBox 11"/>
          <p:cNvSpPr txBox="1">
            <a:spLocks noChangeArrowheads="1"/>
          </p:cNvSpPr>
          <p:nvPr/>
        </p:nvSpPr>
        <p:spPr bwMode="auto">
          <a:xfrm>
            <a:off x="3419475" y="5516563"/>
            <a:ext cx="6604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4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9228" name="Прямоугольник 12"/>
          <p:cNvSpPr>
            <a:spLocks noChangeArrowheads="1"/>
          </p:cNvSpPr>
          <p:nvPr/>
        </p:nvSpPr>
        <p:spPr bwMode="auto">
          <a:xfrm rot="10800000" flipV="1">
            <a:off x="4284663" y="4714875"/>
            <a:ext cx="4635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5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9229" name="Прямоугольник 13"/>
          <p:cNvSpPr>
            <a:spLocks noChangeArrowheads="1"/>
          </p:cNvSpPr>
          <p:nvPr/>
        </p:nvSpPr>
        <p:spPr bwMode="auto">
          <a:xfrm rot="10800000" flipV="1">
            <a:off x="5148263" y="4016375"/>
            <a:ext cx="46355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5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9230" name="Прямоугольник 14"/>
          <p:cNvSpPr>
            <a:spLocks noChangeArrowheads="1"/>
          </p:cNvSpPr>
          <p:nvPr/>
        </p:nvSpPr>
        <p:spPr bwMode="auto">
          <a:xfrm flipH="1">
            <a:off x="6948488" y="2565400"/>
            <a:ext cx="287337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8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9231" name="Прямоугольник 15"/>
          <p:cNvSpPr>
            <a:spLocks noChangeArrowheads="1"/>
          </p:cNvSpPr>
          <p:nvPr/>
        </p:nvSpPr>
        <p:spPr bwMode="auto">
          <a:xfrm rot="10800000" flipH="1" flipV="1">
            <a:off x="6011863" y="3403600"/>
            <a:ext cx="5048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66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9232" name="Прямоугольник 16"/>
          <p:cNvSpPr>
            <a:spLocks noChangeArrowheads="1"/>
          </p:cNvSpPr>
          <p:nvPr/>
        </p:nvSpPr>
        <p:spPr bwMode="auto">
          <a:xfrm>
            <a:off x="7812088" y="1773238"/>
            <a:ext cx="36036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r>
              <a:rPr lang="ru-RU" altLang="ru-RU" sz="88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mtClean="0">
                <a:latin typeface="Monotype Corsiva" pitchFamily="66" charset="0"/>
              </a:rPr>
              <a:t>Отгадай загадку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altLang="ru-RU" smtClean="0"/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Всех на свете он добрей,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Лечит маленьких зверей.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Сквозь очки на всех глядит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Добрый доктор …..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                     ( </a:t>
            </a:r>
            <a:r>
              <a:rPr lang="ru-RU" altLang="ru-RU" sz="3200" smtClean="0">
                <a:solidFill>
                  <a:srgbClr val="FF0000"/>
                </a:solidFill>
              </a:rPr>
              <a:t>А</a:t>
            </a:r>
            <a:r>
              <a:rPr lang="ru-RU" altLang="ru-RU" smtClean="0"/>
              <a:t>йболит )</a:t>
            </a:r>
          </a:p>
        </p:txBody>
      </p:sp>
      <p:pic>
        <p:nvPicPr>
          <p:cNvPr id="10244" name="Рисунок 3" descr="i (1)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349500"/>
            <a:ext cx="273685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6000" smtClean="0">
                <a:latin typeface="Monotype Corsiva" pitchFamily="66" charset="0"/>
              </a:rPr>
              <a:t>Отгадай загадку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altLang="ru-RU" smtClean="0"/>
              <a:t>Он большой, как мяч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            футбольный.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Если спелый –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           Все довольны.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Так приятен он на вкус,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           И зовут его ….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                     ( </a:t>
            </a:r>
            <a:r>
              <a:rPr lang="ru-RU" altLang="ru-RU" sz="3600" smtClean="0">
                <a:solidFill>
                  <a:srgbClr val="FF0000"/>
                </a:solidFill>
              </a:rPr>
              <a:t>А</a:t>
            </a:r>
            <a:r>
              <a:rPr lang="ru-RU" altLang="ru-RU" smtClean="0"/>
              <a:t>рбуз )</a:t>
            </a:r>
          </a:p>
        </p:txBody>
      </p:sp>
      <p:pic>
        <p:nvPicPr>
          <p:cNvPr id="11268" name="Рисунок 3" descr="step_0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852738"/>
            <a:ext cx="3311525" cy="2767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6600" smtClean="0">
                <a:latin typeface="Monotype Corsiva" pitchFamily="66" charset="0"/>
              </a:rPr>
              <a:t>Отгадай загадку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altLang="ru-RU" smtClean="0"/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Чтоб тебя я повёз,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Мне не нужен овёс.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Накорми меня бензином,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На копытца дай резины,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И тогда, поднявши пыль,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Побежит ……</a:t>
            </a:r>
          </a:p>
          <a:p>
            <a:pPr>
              <a:buFont typeface="Wingdings 2" pitchFamily="18" charset="2"/>
              <a:buNone/>
            </a:pPr>
            <a:r>
              <a:rPr lang="ru-RU" altLang="ru-RU" smtClean="0"/>
              <a:t>                  ( </a:t>
            </a:r>
            <a:r>
              <a:rPr lang="ru-RU" altLang="ru-RU" sz="3600" smtClean="0">
                <a:solidFill>
                  <a:srgbClr val="FF0000"/>
                </a:solidFill>
              </a:rPr>
              <a:t>А</a:t>
            </a:r>
            <a:r>
              <a:rPr lang="ru-RU" altLang="ru-RU" smtClean="0"/>
              <a:t>втомобиль)</a:t>
            </a:r>
          </a:p>
        </p:txBody>
      </p:sp>
      <p:pic>
        <p:nvPicPr>
          <p:cNvPr id="12292" name="Рисунок 3" descr="image00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997200"/>
            <a:ext cx="3311525" cy="323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6000" smtClean="0">
                <a:latin typeface="Monotype Corsiva" pitchFamily="66" charset="0"/>
              </a:rPr>
              <a:t>Найди место звука </a:t>
            </a: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altLang="ru-RU" sz="2800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altLang="ru-RU" smtClean="0"/>
          </a:p>
        </p:txBody>
      </p:sp>
      <p:pic>
        <p:nvPicPr>
          <p:cNvPr id="13316" name="Рисунок 3" descr="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0150" y="2609850"/>
            <a:ext cx="28638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Рисунок 4" descr="uk31561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188" y="1773238"/>
            <a:ext cx="4897437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1403350" y="5661025"/>
            <a:ext cx="914400" cy="914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700338" y="5661025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4067175" y="5661025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6000" smtClean="0">
                <a:latin typeface="Monotype Corsiva" pitchFamily="66" charset="0"/>
              </a:rPr>
              <a:t>Найди место звука</a:t>
            </a:r>
          </a:p>
        </p:txBody>
      </p:sp>
      <p:pic>
        <p:nvPicPr>
          <p:cNvPr id="14339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156325" y="2492375"/>
            <a:ext cx="2743200" cy="4102100"/>
          </a:xfrm>
        </p:spPr>
      </p:pic>
      <p:pic>
        <p:nvPicPr>
          <p:cNvPr id="14340" name="Рисунок 4" descr="800258_три-детей-книга-вектора-девушки-улыбка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276475"/>
            <a:ext cx="360045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вал 5"/>
          <p:cNvSpPr/>
          <p:nvPr/>
        </p:nvSpPr>
        <p:spPr>
          <a:xfrm>
            <a:off x="1547813" y="5589588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700338" y="5589588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851275" y="5589588"/>
            <a:ext cx="914400" cy="914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6000" smtClean="0">
                <a:latin typeface="Monotype Corsiva" pitchFamily="66" charset="0"/>
              </a:rPr>
              <a:t>Найди место звука</a:t>
            </a:r>
          </a:p>
        </p:txBody>
      </p:sp>
      <p:pic>
        <p:nvPicPr>
          <p:cNvPr id="15363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011863" y="2636838"/>
            <a:ext cx="2743200" cy="4029075"/>
          </a:xfrm>
        </p:spPr>
      </p:pic>
      <p:pic>
        <p:nvPicPr>
          <p:cNvPr id="5" name="Рисунок 4" descr="img_56f6e78d966a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916832"/>
            <a:ext cx="3762713" cy="30963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Овал 5"/>
          <p:cNvSpPr/>
          <p:nvPr/>
        </p:nvSpPr>
        <p:spPr>
          <a:xfrm>
            <a:off x="1476375" y="5589588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627313" y="5589588"/>
            <a:ext cx="914400" cy="91440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851275" y="5589588"/>
            <a:ext cx="914400" cy="9144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6600" smtClean="0">
                <a:latin typeface="Monotype Corsiva" pitchFamily="66" charset="0"/>
              </a:rPr>
              <a:t>Построй букву</a:t>
            </a:r>
          </a:p>
        </p:txBody>
      </p:sp>
      <p:pic>
        <p:nvPicPr>
          <p:cNvPr id="16387" name="Содержимое 3" descr="bukvi - mozaik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79388" y="1628775"/>
            <a:ext cx="3024187" cy="2833688"/>
          </a:xfrm>
        </p:spPr>
      </p:pic>
      <p:pic>
        <p:nvPicPr>
          <p:cNvPr id="16388" name="Рисунок 4" descr="IMG_421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530725"/>
            <a:ext cx="2592388" cy="232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Рисунок 5" descr="pom-pom-letter-friday-640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700213"/>
            <a:ext cx="2974975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Рисунок 6" descr="Letter-A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363" y="4579938"/>
            <a:ext cx="2447925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7200" smtClean="0">
                <a:latin typeface="Monotype Corsiva" pitchFamily="66" charset="0"/>
              </a:rPr>
              <a:t>Найди букву</a:t>
            </a:r>
          </a:p>
        </p:txBody>
      </p:sp>
      <p:pic>
        <p:nvPicPr>
          <p:cNvPr id="17411" name="Содержимое 3" descr="i (2)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187450" y="1773238"/>
            <a:ext cx="6913563" cy="45354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6600" smtClean="0">
                <a:latin typeface="Monotype Corsiva" pitchFamily="66" charset="0"/>
              </a:rPr>
              <a:t>Разгадай ребус</a:t>
            </a:r>
          </a:p>
        </p:txBody>
      </p:sp>
      <p:pic>
        <p:nvPicPr>
          <p:cNvPr id="18435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011863" y="2636838"/>
            <a:ext cx="2743200" cy="3886200"/>
          </a:xfrm>
        </p:spPr>
      </p:pic>
      <p:pic>
        <p:nvPicPr>
          <p:cNvPr id="6" name="Рисунок 5" descr="13874_html_m208d8d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916832"/>
            <a:ext cx="2381250" cy="1085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7" name="Рисунок 6" descr="i (3)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141663"/>
            <a:ext cx="3325813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 descr="rules0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8" y="4221088"/>
            <a:ext cx="1943472" cy="2088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9459" name="Содержимое 3" descr="img13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2003425"/>
          </a:xfrm>
        </p:spPr>
        <p:txBody>
          <a:bodyPr/>
          <a:lstStyle/>
          <a:p>
            <a:pPr algn="ctr"/>
            <a:r>
              <a:rPr lang="ru-RU" altLang="ru-RU" sz="7200" smtClean="0">
                <a:solidFill>
                  <a:srgbClr val="FF0000"/>
                </a:solidFill>
                <a:latin typeface="Monotype Corsiva" pitchFamily="66" charset="0"/>
              </a:rPr>
              <a:t>МОЛОДЦЫ!!!</a:t>
            </a:r>
          </a:p>
        </p:txBody>
      </p:sp>
      <p:pic>
        <p:nvPicPr>
          <p:cNvPr id="20483" name="Содержимое 3" descr="2333270-57d2d6a4303a71e2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563938" y="2852738"/>
            <a:ext cx="2009775" cy="3429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94</TotalTime>
  <Words>179</Words>
  <Application>Microsoft Office PowerPoint</Application>
  <PresentationFormat>Экран (4:3)</PresentationFormat>
  <Paragraphs>51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Слайд 1</vt:lpstr>
      <vt:lpstr>Кто такая буква А ?</vt:lpstr>
      <vt:lpstr>    Назови слова на</vt:lpstr>
      <vt:lpstr>Произнеси</vt:lpstr>
      <vt:lpstr>Звук     А   гласный </vt:lpstr>
      <vt:lpstr>Отгадай загадку</vt:lpstr>
      <vt:lpstr>Отгадай загадку</vt:lpstr>
      <vt:lpstr>Отгадай загадку</vt:lpstr>
      <vt:lpstr>Найди место звука </vt:lpstr>
      <vt:lpstr>Найди место звука</vt:lpstr>
      <vt:lpstr>Найди место звука</vt:lpstr>
      <vt:lpstr>Построй букву</vt:lpstr>
      <vt:lpstr>Найди букву</vt:lpstr>
      <vt:lpstr>Разгадай ребус</vt:lpstr>
      <vt:lpstr>Слайд 15</vt:lpstr>
      <vt:lpstr>МОЛОДЦЫ!!!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Golubtsov</cp:lastModifiedBy>
  <cp:revision>12</cp:revision>
  <dcterms:created xsi:type="dcterms:W3CDTF">2017-02-09T18:52:46Z</dcterms:created>
  <dcterms:modified xsi:type="dcterms:W3CDTF">2020-09-08T20:09:44Z</dcterms:modified>
</cp:coreProperties>
</file>