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101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20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2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22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4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7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48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61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777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66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494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403CE-75A4-4C28-AF9C-23336170737F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BC049-028B-471F-AD01-ACAB51057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43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826" y="1175922"/>
            <a:ext cx="4063861" cy="4386691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>
            <a:off x="646043" y="1321905"/>
            <a:ext cx="8060635" cy="3975652"/>
          </a:xfrm>
          <a:prstGeom prst="cloudCallout">
            <a:avLst>
              <a:gd name="adj1" fmla="val -54539"/>
              <a:gd name="adj2" fmla="val 72449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6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happ</a:t>
            </a:r>
            <a:r>
              <a:rPr lang="en-US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6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famil</a:t>
            </a:r>
            <a:r>
              <a:rPr lang="en-US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6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fl</a:t>
            </a:r>
            <a:r>
              <a:rPr lang="en-US" sz="6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ru-RU" sz="6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07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Fly, bye, sunny, my, windy, funny, eye, spy, happy, baby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959693"/>
              </p:ext>
            </p:extLst>
          </p:nvPr>
        </p:nvGraphicFramePr>
        <p:xfrm>
          <a:off x="2579204" y="2064162"/>
          <a:ext cx="7033592" cy="3949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796">
                  <a:extLst>
                    <a:ext uri="{9D8B030D-6E8A-4147-A177-3AD203B41FA5}">
                      <a16:colId xmlns:a16="http://schemas.microsoft.com/office/drawing/2014/main" val="3492765169"/>
                    </a:ext>
                  </a:extLst>
                </a:gridCol>
                <a:gridCol w="3516796">
                  <a:extLst>
                    <a:ext uri="{9D8B030D-6E8A-4147-A177-3AD203B41FA5}">
                      <a16:colId xmlns:a16="http://schemas.microsoft.com/office/drawing/2014/main" val="1020785626"/>
                    </a:ext>
                  </a:extLst>
                </a:gridCol>
              </a:tblGrid>
              <a:tr h="882813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</a:t>
                      </a:r>
                      <a:endParaRPr lang="ru-RU" sz="4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endParaRPr lang="ru-RU" sz="4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80073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67483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71945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3789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70523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48571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72975"/>
                  </a:ext>
                </a:extLst>
              </a:tr>
              <a:tr h="4380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122690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558210" y="2941982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fly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58210" y="3369365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bye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20341" y="2941981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sunny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58210" y="3836502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m</a:t>
            </a:r>
            <a:r>
              <a:rPr lang="en-US" sz="3200" b="1" dirty="0" smtClean="0">
                <a:solidFill>
                  <a:schemeClr val="tx1"/>
                </a:solidFill>
              </a:rPr>
              <a:t>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20341" y="3409119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windy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94666" y="3876257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funny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58210" y="4268855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eye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58210" y="4718597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spy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94666" y="4313579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happy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994666" y="4764013"/>
            <a:ext cx="1510748" cy="427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baby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3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174" y="2173496"/>
            <a:ext cx="10515600" cy="18021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Clever animals</a:t>
            </a:r>
            <a:endParaRPr lang="ru-RU" sz="1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40" y="4182743"/>
            <a:ext cx="4376699" cy="267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51871">
            <a:off x="8762411" y="121729"/>
            <a:ext cx="3015460" cy="22048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397" y="2474844"/>
            <a:ext cx="2844800" cy="43135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15625">
            <a:off x="6495885" y="126919"/>
            <a:ext cx="1139945" cy="2664003"/>
          </a:xfrm>
          <a:prstGeom prst="rect">
            <a:avLst/>
          </a:prstGeom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3" y="10640"/>
            <a:ext cx="5202673" cy="271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47260" y="3778987"/>
            <a:ext cx="3486587" cy="29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0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069" y="208722"/>
            <a:ext cx="8627404" cy="450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414971" y="4711148"/>
            <a:ext cx="5943599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smtClean="0">
                <a:solidFill>
                  <a:schemeClr val="tx1"/>
                </a:solidFill>
              </a:rPr>
              <a:t>parrot</a:t>
            </a:r>
            <a:endParaRPr lang="ru-RU" sz="13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9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414971" y="4711148"/>
            <a:ext cx="5943599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smtClean="0">
                <a:solidFill>
                  <a:schemeClr val="tx1"/>
                </a:solidFill>
              </a:rPr>
              <a:t>bird</a:t>
            </a:r>
            <a:endParaRPr lang="ru-RU" sz="13800" b="1" dirty="0">
              <a:solidFill>
                <a:schemeClr val="tx1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351871">
            <a:off x="3411191" y="493781"/>
            <a:ext cx="59511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7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414970" y="4760843"/>
            <a:ext cx="5943599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smtClean="0">
                <a:solidFill>
                  <a:schemeClr val="tx1"/>
                </a:solidFill>
              </a:rPr>
              <a:t>spider</a:t>
            </a:r>
            <a:endParaRPr lang="ru-RU" sz="13800" b="1" dirty="0">
              <a:solidFill>
                <a:schemeClr val="tx1"/>
              </a:solidFill>
            </a:endParaRP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531" y="455570"/>
            <a:ext cx="7346478" cy="449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18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59397" y="4224130"/>
            <a:ext cx="5943599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smtClean="0">
                <a:solidFill>
                  <a:schemeClr val="tx1"/>
                </a:solidFill>
              </a:rPr>
              <a:t>rabbit</a:t>
            </a:r>
            <a:endParaRPr lang="ru-RU" sz="138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292" y="198783"/>
            <a:ext cx="4204825" cy="637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8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09701" y="4750904"/>
            <a:ext cx="7468377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smtClean="0">
                <a:solidFill>
                  <a:schemeClr val="tx1"/>
                </a:solidFill>
              </a:rPr>
              <a:t>tortoise</a:t>
            </a:r>
            <a:endParaRPr lang="ru-RU" sz="138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50504" y="290903"/>
            <a:ext cx="5327373" cy="446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3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0827" y="720372"/>
            <a:ext cx="5387009" cy="3044831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009701" y="4750904"/>
            <a:ext cx="10261273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Spiders</a:t>
            </a:r>
            <a:r>
              <a:rPr lang="en-US" sz="4800" b="1" dirty="0" smtClean="0">
                <a:solidFill>
                  <a:srgbClr val="00B050"/>
                </a:solidFill>
              </a:rPr>
              <a:t> can </a:t>
            </a:r>
            <a:r>
              <a:rPr lang="en-US" sz="4800" b="1" dirty="0" smtClean="0">
                <a:solidFill>
                  <a:schemeClr val="tx1"/>
                </a:solidFill>
              </a:rPr>
              <a:t>crawl and jump, but they </a:t>
            </a:r>
            <a:r>
              <a:rPr lang="en-US" sz="4800" b="1" dirty="0" smtClean="0">
                <a:solidFill>
                  <a:srgbClr val="FF0000"/>
                </a:solidFill>
              </a:rPr>
              <a:t>can`t</a:t>
            </a:r>
            <a:r>
              <a:rPr lang="en-US" sz="4800" b="1" dirty="0" smtClean="0">
                <a:solidFill>
                  <a:schemeClr val="tx1"/>
                </a:solidFill>
              </a:rPr>
              <a:t> swim.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6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19640" y="4611756"/>
            <a:ext cx="10261273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Birds</a:t>
            </a:r>
            <a:r>
              <a:rPr lang="en-US" sz="4800" b="1" dirty="0" smtClean="0">
                <a:solidFill>
                  <a:srgbClr val="00B050"/>
                </a:solidFill>
              </a:rPr>
              <a:t> can </a:t>
            </a:r>
            <a:r>
              <a:rPr lang="en-US" sz="4800" b="1" dirty="0" smtClean="0">
                <a:solidFill>
                  <a:schemeClr val="tx1"/>
                </a:solidFill>
              </a:rPr>
              <a:t>fly and sing, but they </a:t>
            </a:r>
            <a:r>
              <a:rPr lang="en-US" sz="4800" b="1" dirty="0" smtClean="0">
                <a:solidFill>
                  <a:srgbClr val="FF0000"/>
                </a:solidFill>
              </a:rPr>
              <a:t>can`t</a:t>
            </a:r>
            <a:r>
              <a:rPr lang="en-US" sz="4800" b="1" dirty="0" smtClean="0">
                <a:solidFill>
                  <a:schemeClr val="tx1"/>
                </a:solidFill>
              </a:rPr>
              <a:t> talk.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143" y="1192696"/>
            <a:ext cx="5716194" cy="264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3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19640" y="4611756"/>
            <a:ext cx="10261273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Dolphins</a:t>
            </a:r>
            <a:r>
              <a:rPr lang="en-US" sz="4800" b="1" dirty="0" smtClean="0">
                <a:solidFill>
                  <a:srgbClr val="00B050"/>
                </a:solidFill>
              </a:rPr>
              <a:t> can </a:t>
            </a:r>
            <a:r>
              <a:rPr lang="en-US" sz="4800" b="1" dirty="0" smtClean="0">
                <a:solidFill>
                  <a:schemeClr val="tx1"/>
                </a:solidFill>
              </a:rPr>
              <a:t>swim and jump, but they </a:t>
            </a:r>
            <a:r>
              <a:rPr lang="en-US" sz="4800" b="1" dirty="0" smtClean="0">
                <a:solidFill>
                  <a:srgbClr val="FF0000"/>
                </a:solidFill>
              </a:rPr>
              <a:t>can`t</a:t>
            </a:r>
            <a:r>
              <a:rPr lang="en-US" sz="4800" b="1" dirty="0" smtClean="0">
                <a:solidFill>
                  <a:schemeClr val="tx1"/>
                </a:solidFill>
              </a:rPr>
              <a:t> walk.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237" y="805996"/>
            <a:ext cx="6411153" cy="317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6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019640" y="4611756"/>
            <a:ext cx="10261273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Chicks</a:t>
            </a:r>
            <a:r>
              <a:rPr lang="en-US" sz="4800" b="1" dirty="0" smtClean="0">
                <a:solidFill>
                  <a:srgbClr val="00B050"/>
                </a:solidFill>
              </a:rPr>
              <a:t> can </a:t>
            </a:r>
            <a:r>
              <a:rPr lang="en-US" sz="4800" b="1" dirty="0" smtClean="0">
                <a:solidFill>
                  <a:schemeClr val="tx1"/>
                </a:solidFill>
              </a:rPr>
              <a:t>walk and run, but they </a:t>
            </a:r>
            <a:r>
              <a:rPr lang="en-US" sz="4800" b="1" dirty="0" smtClean="0">
                <a:solidFill>
                  <a:srgbClr val="FF0000"/>
                </a:solidFill>
              </a:rPr>
              <a:t>can`t</a:t>
            </a:r>
            <a:r>
              <a:rPr lang="en-US" sz="4800" b="1" dirty="0" smtClean="0">
                <a:solidFill>
                  <a:schemeClr val="tx1"/>
                </a:solidFill>
              </a:rPr>
              <a:t> fly.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154" y="695739"/>
            <a:ext cx="6558839" cy="33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14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79" y="466661"/>
            <a:ext cx="4927665" cy="301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6679096" y="998643"/>
            <a:ext cx="2753139" cy="19480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BDD7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Crawl (v)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(v)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 (x)</a:t>
            </a:r>
            <a:endParaRPr lang="ru-RU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19640" y="4611756"/>
            <a:ext cx="10261273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Spiders</a:t>
            </a:r>
            <a:r>
              <a:rPr lang="en-US" sz="4800" b="1" dirty="0" smtClean="0">
                <a:solidFill>
                  <a:srgbClr val="00B050"/>
                </a:solidFill>
              </a:rPr>
              <a:t> can </a:t>
            </a:r>
            <a:r>
              <a:rPr lang="en-US" sz="4800" b="1" dirty="0" smtClean="0">
                <a:solidFill>
                  <a:schemeClr val="tx1"/>
                </a:solidFill>
              </a:rPr>
              <a:t>crawl and run, but they </a:t>
            </a:r>
            <a:r>
              <a:rPr lang="en-US" sz="4800" b="1" dirty="0" smtClean="0">
                <a:solidFill>
                  <a:srgbClr val="FF0000"/>
                </a:solidFill>
              </a:rPr>
              <a:t>can`t</a:t>
            </a:r>
            <a:r>
              <a:rPr lang="en-US" sz="4800" b="1" dirty="0" smtClean="0">
                <a:solidFill>
                  <a:schemeClr val="tx1"/>
                </a:solidFill>
              </a:rPr>
              <a:t> sing.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4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679096" y="998643"/>
            <a:ext cx="2753139" cy="19480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BDD7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Jump (v)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Swim (v)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 (x)</a:t>
            </a:r>
            <a:endParaRPr lang="ru-RU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19640" y="4611756"/>
            <a:ext cx="10261273" cy="17492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</a:rPr>
              <a:t>Frogs</a:t>
            </a:r>
            <a:r>
              <a:rPr lang="en-US" sz="4800" b="1" dirty="0" smtClean="0">
                <a:solidFill>
                  <a:srgbClr val="00B050"/>
                </a:solidFill>
              </a:rPr>
              <a:t> can </a:t>
            </a:r>
            <a:r>
              <a:rPr lang="en-US" sz="4800" b="1" dirty="0" smtClean="0">
                <a:solidFill>
                  <a:schemeClr val="tx1"/>
                </a:solidFill>
              </a:rPr>
              <a:t>jump and swim, but they </a:t>
            </a:r>
            <a:r>
              <a:rPr lang="en-US" sz="4800" b="1" dirty="0" smtClean="0">
                <a:solidFill>
                  <a:srgbClr val="FF0000"/>
                </a:solidFill>
              </a:rPr>
              <a:t>can`t</a:t>
            </a:r>
            <a:r>
              <a:rPr lang="en-US" sz="4800" b="1" dirty="0" smtClean="0">
                <a:solidFill>
                  <a:schemeClr val="tx1"/>
                </a:solidFill>
              </a:rPr>
              <a:t> fly.</a:t>
            </a:r>
            <a:endParaRPr lang="ru-RU" sz="48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32" y="567409"/>
            <a:ext cx="2855164" cy="237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05 (06) Unit 10. Ex. 1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02238" y="1797334"/>
            <a:ext cx="3660223" cy="3660215"/>
          </a:xfrm>
        </p:spPr>
      </p:pic>
    </p:spTree>
    <p:extLst>
      <p:ext uri="{BB962C8B-B14F-4D97-AF65-F5344CB8AC3E}">
        <p14:creationId xmlns:p14="http://schemas.microsoft.com/office/powerpoint/2010/main" val="149301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19640" y="1421295"/>
            <a:ext cx="10261273" cy="12523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chemeClr val="tx1"/>
                </a:solidFill>
              </a:rPr>
              <a:t>Spiders </a:t>
            </a:r>
            <a:r>
              <a:rPr lang="en-US" sz="8000" b="1" dirty="0" smtClean="0">
                <a:solidFill>
                  <a:srgbClr val="00B050"/>
                </a:solidFill>
              </a:rPr>
              <a:t>can</a:t>
            </a:r>
            <a:r>
              <a:rPr lang="en-US" sz="8000" b="1" dirty="0" smtClean="0">
                <a:solidFill>
                  <a:schemeClr val="tx1"/>
                </a:solidFill>
              </a:rPr>
              <a:t> crawl.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5" name="Выгнутая вверх стрелка 4"/>
          <p:cNvSpPr/>
          <p:nvPr/>
        </p:nvSpPr>
        <p:spPr>
          <a:xfrm>
            <a:off x="3876261" y="109331"/>
            <a:ext cx="2872408" cy="1172817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 rot="10800000">
            <a:off x="3876261" y="2812773"/>
            <a:ext cx="2872408" cy="1172817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19639" y="4247321"/>
            <a:ext cx="10261273" cy="12523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C</a:t>
            </a:r>
            <a:r>
              <a:rPr lang="en-US" sz="8000" b="1" dirty="0" smtClean="0">
                <a:solidFill>
                  <a:srgbClr val="00B050"/>
                </a:solidFill>
              </a:rPr>
              <a:t>an</a:t>
            </a:r>
            <a:r>
              <a:rPr lang="en-US" sz="8000" b="1" dirty="0" smtClean="0">
                <a:solidFill>
                  <a:schemeClr val="tx1"/>
                </a:solidFill>
              </a:rPr>
              <a:t> spiders crawl?</a:t>
            </a:r>
            <a:endParaRPr lang="ru-RU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34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90430" y="1205947"/>
            <a:ext cx="10261273" cy="125233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00B050"/>
                </a:solidFill>
              </a:rPr>
              <a:t>C</a:t>
            </a:r>
            <a:r>
              <a:rPr lang="en-US" sz="8000" b="1" dirty="0" smtClean="0">
                <a:solidFill>
                  <a:srgbClr val="00B050"/>
                </a:solidFill>
              </a:rPr>
              <a:t>an</a:t>
            </a:r>
            <a:r>
              <a:rPr lang="en-US" sz="8000" b="1" dirty="0" smtClean="0">
                <a:solidFill>
                  <a:schemeClr val="tx1"/>
                </a:solidFill>
              </a:rPr>
              <a:t> spiders crawl?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0430" y="3266660"/>
            <a:ext cx="5112805" cy="24483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00B050"/>
                </a:solidFill>
              </a:rPr>
              <a:t>Yes, they can</a:t>
            </a:r>
            <a:endParaRPr lang="ru-RU" sz="80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80143" y="3266660"/>
            <a:ext cx="5112805" cy="24483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No, they can`t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5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285" y="646043"/>
            <a:ext cx="10391776" cy="562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2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153</Words>
  <Application>Microsoft Office PowerPoint</Application>
  <PresentationFormat>Широкоэкранный</PresentationFormat>
  <Paragraphs>37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Fly, bye, sunny, my, windy, funny, eye, spy, happy, baby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 Кузнецова</dc:creator>
  <cp:lastModifiedBy>Инна Кузнецова</cp:lastModifiedBy>
  <cp:revision>7</cp:revision>
  <dcterms:created xsi:type="dcterms:W3CDTF">2025-02-24T14:15:06Z</dcterms:created>
  <dcterms:modified xsi:type="dcterms:W3CDTF">2025-02-24T15:06:46Z</dcterms:modified>
</cp:coreProperties>
</file>