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92" r:id="rId3"/>
    <p:sldId id="308" r:id="rId4"/>
    <p:sldId id="259" r:id="rId5"/>
    <p:sldId id="295" r:id="rId6"/>
    <p:sldId id="289" r:id="rId7"/>
    <p:sldId id="297" r:id="rId8"/>
    <p:sldId id="296" r:id="rId9"/>
    <p:sldId id="288" r:id="rId10"/>
    <p:sldId id="306" r:id="rId11"/>
    <p:sldId id="293" r:id="rId12"/>
    <p:sldId id="287" r:id="rId13"/>
    <p:sldId id="286" r:id="rId14"/>
    <p:sldId id="285" r:id="rId15"/>
    <p:sldId id="298" r:id="rId16"/>
    <p:sldId id="299" r:id="rId17"/>
    <p:sldId id="303" r:id="rId18"/>
    <p:sldId id="301" r:id="rId19"/>
    <p:sldId id="304" r:id="rId20"/>
    <p:sldId id="30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2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C0C392-49DD-4736-96B7-9F892F2E34BD}" type="datetimeFigureOut">
              <a:rPr lang="ru-RU" smtClean="0"/>
              <a:t>22.09.2025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EBCE9-FCC0-40EA-A6A1-084530D3B9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886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EBCE9-FCC0-40EA-A6A1-084530D3B912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909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enzelinsk.tatarstan.ru/file/pub/pub_2330022.png" TargetMode="External"/><Relationship Id="rId4" Type="http://schemas.openxmlformats.org/officeDocument/2006/relationships/hyperlink" Target="http://menzela.ru/news/istoriya/v-menzelinskom-rayone-razmeschali-%0devakuirovannyi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35974"/>
            <a:ext cx="9577064" cy="704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548680"/>
            <a:ext cx="8064896" cy="4006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ГБОУ </a:t>
            </a:r>
            <a:r>
              <a:rPr lang="ru-RU" sz="1600" b="1" dirty="0"/>
              <a:t>« </a:t>
            </a:r>
            <a:r>
              <a:rPr lang="ru-RU" sz="1600" b="1" dirty="0" err="1"/>
              <a:t>Мензелинская</a:t>
            </a:r>
            <a:r>
              <a:rPr lang="ru-RU" sz="1600" b="1" dirty="0"/>
              <a:t> школа-интернат для детей-сирот и детей, </a:t>
            </a:r>
            <a:endParaRPr lang="ru-RU" sz="1600" b="1" dirty="0" smtClean="0"/>
          </a:p>
          <a:p>
            <a:pPr algn="ctr"/>
            <a:r>
              <a:rPr lang="ru-RU" sz="1600" b="1" dirty="0" smtClean="0"/>
              <a:t>оставшихся </a:t>
            </a:r>
            <a:r>
              <a:rPr lang="ru-RU" sz="1600" b="1" dirty="0"/>
              <a:t>без попечения родителей, с ОВЗ</a:t>
            </a:r>
          </a:p>
          <a:p>
            <a:pPr algn="ctr"/>
            <a:endParaRPr lang="ru-RU" dirty="0"/>
          </a:p>
          <a:p>
            <a:endParaRPr lang="ru-RU" dirty="0"/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/>
              <a:t>          Тема: </a:t>
            </a:r>
            <a:r>
              <a:rPr lang="ru-RU" sz="2000" b="1" dirty="0" smtClean="0">
                <a:latin typeface="Segoe UI"/>
                <a:ea typeface="Calibri"/>
                <a:cs typeface="Times New Roman"/>
              </a:rPr>
              <a:t>"</a:t>
            </a:r>
            <a:r>
              <a:rPr lang="ru-RU" sz="2000" b="1" dirty="0" err="1">
                <a:latin typeface="Segoe UI"/>
                <a:ea typeface="Calibri"/>
                <a:cs typeface="Times New Roman"/>
              </a:rPr>
              <a:t>Мензелинские</a:t>
            </a:r>
            <a:r>
              <a:rPr lang="ru-RU" sz="2000" b="1" dirty="0">
                <a:latin typeface="Segoe UI"/>
                <a:ea typeface="Calibri"/>
                <a:cs typeface="Times New Roman"/>
              </a:rPr>
              <a:t> </a:t>
            </a:r>
            <a:r>
              <a:rPr lang="ru-RU" sz="2000" b="1" dirty="0" smtClean="0">
                <a:latin typeface="Segoe UI"/>
                <a:ea typeface="Calibri"/>
                <a:cs typeface="Times New Roman"/>
              </a:rPr>
              <a:t>женщины:   боевой и  трудовой подвиг </a:t>
            </a:r>
            <a:r>
              <a:rPr lang="ru-RU" sz="2000" b="1" dirty="0">
                <a:latin typeface="Segoe UI"/>
                <a:ea typeface="Calibri"/>
                <a:cs typeface="Times New Roman"/>
              </a:rPr>
              <a:t>в годы </a:t>
            </a:r>
            <a:r>
              <a:rPr lang="ru-RU" sz="2000" b="1" dirty="0" smtClean="0">
                <a:latin typeface="Segoe UI"/>
                <a:ea typeface="Calibri"/>
                <a:cs typeface="Times New Roman"/>
              </a:rPr>
              <a:t>Великой Отечественной войны</a:t>
            </a:r>
            <a:r>
              <a:rPr lang="ru-RU" sz="2000" b="1" dirty="0">
                <a:latin typeface="Segoe UI"/>
                <a:ea typeface="Calibri"/>
                <a:cs typeface="Times New Roman"/>
              </a:rPr>
              <a:t>"</a:t>
            </a:r>
            <a:endParaRPr lang="ru-RU" sz="2000" dirty="0">
              <a:ea typeface="Calibri"/>
              <a:cs typeface="Times New Roman"/>
            </a:endParaRPr>
          </a:p>
          <a:p>
            <a:pPr algn="ctr"/>
            <a:endParaRPr lang="ru-RU" sz="2400" b="1" dirty="0"/>
          </a:p>
          <a:p>
            <a:pPr lvl="0" defTabSz="914013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Суздалева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Ирина </a:t>
            </a:r>
          </a:p>
          <a:p>
            <a:pPr lvl="0" algn="r" defTabSz="914013"/>
            <a:r>
              <a:rPr lang="ru-RU" dirty="0">
                <a:latin typeface="Times New Roman" pitchFamily="18" charset="0"/>
                <a:cs typeface="Times New Roman" pitchFamily="18" charset="0"/>
              </a:rPr>
              <a:t>Валентиновна</a:t>
            </a:r>
            <a:endParaRPr lang="ru-RU" sz="2400" b="1" dirty="0" smtClean="0"/>
          </a:p>
          <a:p>
            <a:pPr algn="r"/>
            <a:endParaRPr lang="ru-RU" sz="2400" b="1" dirty="0"/>
          </a:p>
          <a:p>
            <a:pPr algn="r"/>
            <a:endParaRPr lang="ru-RU" sz="2400" b="1" dirty="0" smtClean="0"/>
          </a:p>
          <a:p>
            <a:pPr algn="ctr"/>
            <a:r>
              <a:rPr lang="ru-RU" sz="2400" b="1" dirty="0">
                <a:latin typeface="Times New Roman"/>
                <a:ea typeface="Times New Roman"/>
                <a:cs typeface="Times New Roman"/>
              </a:rPr>
              <a:t> </a:t>
            </a:r>
            <a:endParaRPr lang="ru-RU" sz="2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1008112" cy="1575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738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77064" cy="704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13002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sz="2200" b="1" dirty="0" smtClean="0">
                <a:solidFill>
                  <a:srgbClr val="C00000"/>
                </a:solidFill>
              </a:rPr>
              <a:t>Краеведческий музей </a:t>
            </a:r>
            <a:r>
              <a:rPr lang="ru-RU" sz="2200" b="1" dirty="0" err="1" smtClean="0">
                <a:solidFill>
                  <a:srgbClr val="C00000"/>
                </a:solidFill>
              </a:rPr>
              <a:t>г.Мензелинска</a:t>
            </a:r>
            <a:r>
              <a:rPr lang="ru-RU" sz="2200" b="1" dirty="0" smtClean="0">
                <a:solidFill>
                  <a:srgbClr val="C00000"/>
                </a:solidFill>
              </a:rPr>
              <a:t> </a:t>
            </a:r>
            <a:endParaRPr lang="ru-RU" sz="2200" b="1" dirty="0">
              <a:solidFill>
                <a:srgbClr val="C00000"/>
              </a:solidFill>
            </a:endParaRPr>
          </a:p>
        </p:txBody>
      </p:sp>
      <p:pic>
        <p:nvPicPr>
          <p:cNvPr id="1027" name="Picture 3" descr="C:\Users\user\Downloads\Screenshot_2025-07-15-22-12-13-374_com.vkontakte.androi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3" t="37638" b="34502"/>
          <a:stretch/>
        </p:blipFill>
        <p:spPr bwMode="auto">
          <a:xfrm>
            <a:off x="1224182" y="1196752"/>
            <a:ext cx="4180048" cy="274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ownloads\Screenshot_2025-07-15-22-11-37-451_com.vkontakte.android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28" b="19679"/>
          <a:stretch/>
        </p:blipFill>
        <p:spPr bwMode="auto">
          <a:xfrm>
            <a:off x="6372200" y="4145309"/>
            <a:ext cx="2664296" cy="229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24183" y="4005065"/>
            <a:ext cx="47159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Свое путешествие по маршруту милосердия мы начинаем </a:t>
            </a:r>
            <a:r>
              <a:rPr lang="ru-RU" dirty="0" smtClean="0"/>
              <a:t>с Краеведческого музея г. Мензелинска</a:t>
            </a:r>
            <a:r>
              <a:rPr lang="ru-RU" dirty="0"/>
              <a:t>. </a:t>
            </a:r>
            <a:r>
              <a:rPr lang="ru-RU" dirty="0" smtClean="0"/>
              <a:t>В </a:t>
            </a:r>
            <a:r>
              <a:rPr lang="ru-RU" dirty="0"/>
              <a:t>ходе содержательной экскурсии мы узнали о трагических и героических страницах </a:t>
            </a:r>
            <a:r>
              <a:rPr lang="ru-RU" dirty="0" smtClean="0"/>
              <a:t>Великой </a:t>
            </a:r>
            <a:r>
              <a:rPr lang="ru-RU" dirty="0"/>
              <a:t>О</a:t>
            </a:r>
            <a:r>
              <a:rPr lang="ru-RU" dirty="0" smtClean="0"/>
              <a:t>течественной войны, а </a:t>
            </a:r>
            <a:r>
              <a:rPr lang="ru-RU" dirty="0"/>
              <a:t>также о самоотверженной роли </a:t>
            </a:r>
            <a:r>
              <a:rPr lang="ru-RU" dirty="0" err="1"/>
              <a:t>м</a:t>
            </a:r>
            <a:r>
              <a:rPr lang="ru-RU" dirty="0" err="1" smtClean="0"/>
              <a:t>ензелинских</a:t>
            </a:r>
            <a:r>
              <a:rPr lang="ru-RU" dirty="0" smtClean="0"/>
              <a:t> женщин в эти трудные  годы.</a:t>
            </a:r>
            <a:endParaRPr lang="ru-RU" dirty="0"/>
          </a:p>
        </p:txBody>
      </p:sp>
      <p:pic>
        <p:nvPicPr>
          <p:cNvPr id="1029" name="Picture 5" descr="C:\Users\user\Downloads\Screenshot_2025-07-15-22-48-33-645_com.vkontakte.android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72" t="26997" r="-19001" b="17717"/>
          <a:stretch/>
        </p:blipFill>
        <p:spPr bwMode="auto">
          <a:xfrm>
            <a:off x="6732239" y="1196752"/>
            <a:ext cx="2617879" cy="284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286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77064" cy="704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130026"/>
          </a:xfrm>
        </p:spPr>
        <p:txBody>
          <a:bodyPr>
            <a:normAutofit fontScale="90000"/>
          </a:bodyPr>
          <a:lstStyle/>
          <a:p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3" t="24566" r="1969" b="2099"/>
          <a:stretch/>
        </p:blipFill>
        <p:spPr bwMode="auto">
          <a:xfrm>
            <a:off x="5355307" y="764704"/>
            <a:ext cx="3786758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68313" y="692696"/>
            <a:ext cx="417646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Вся история Великой Отечественной войны наполнена беспримерным подвигом защитников Родины. Наша необъятная страна стала единым боевым </a:t>
            </a:r>
            <a:r>
              <a:rPr lang="ru-RU" dirty="0" smtClean="0"/>
              <a:t>лагерем. Яркую </a:t>
            </a:r>
            <a:r>
              <a:rPr lang="ru-RU" dirty="0"/>
              <a:t>страницу в историю своего города внесли </a:t>
            </a:r>
            <a:r>
              <a:rPr lang="ru-RU" dirty="0" err="1"/>
              <a:t>Мензелинцы</a:t>
            </a:r>
            <a:r>
              <a:rPr lang="ru-RU" dirty="0"/>
              <a:t> в годы Великой Отечественной войны. Наш район дал фронту около 15тысяч  бойцов, из них более </a:t>
            </a:r>
            <a:r>
              <a:rPr lang="ru-RU" dirty="0" smtClean="0"/>
              <a:t>8 тысяч </a:t>
            </a:r>
            <a:r>
              <a:rPr lang="ru-RU" dirty="0"/>
              <a:t>не смогли вернуться к родному </a:t>
            </a:r>
            <a:r>
              <a:rPr lang="ru-RU" dirty="0" smtClean="0"/>
              <a:t>очагу. </a:t>
            </a:r>
            <a:r>
              <a:rPr lang="ru-RU" dirty="0" err="1" smtClean="0"/>
              <a:t>Мензелинцы</a:t>
            </a:r>
            <a:r>
              <a:rPr lang="ru-RU" dirty="0" smtClean="0"/>
              <a:t> дрались с немецкими захватчиками храбро, не щадя жизни. 4837фронтовиков были награждены медалью «</a:t>
            </a:r>
            <a:r>
              <a:rPr lang="ru-RU" dirty="0"/>
              <a:t>За </a:t>
            </a:r>
            <a:r>
              <a:rPr lang="ru-RU" dirty="0" smtClean="0"/>
              <a:t>доблестный труд в Великой Отечественной войне»</a:t>
            </a:r>
          </a:p>
          <a:p>
            <a:pPr algn="just"/>
            <a:r>
              <a:rPr lang="ru-RU" dirty="0" smtClean="0"/>
              <a:t>Более 3000 бойцов награждены медалями и орденами за боевые заслуги. </a:t>
            </a:r>
            <a:r>
              <a:rPr lang="ru-RU" dirty="0"/>
              <a:t>Этот период времени был проверкой жизнестойкости, выносливости и терпимости нашего народа</a:t>
            </a:r>
          </a:p>
        </p:txBody>
      </p:sp>
      <p:pic>
        <p:nvPicPr>
          <p:cNvPr id="4" name="Picture 2" descr="C:\Users\user\Downloads\IMG-20250704-WA0084 (1)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" t="34092" r="22162" b="31741"/>
          <a:stretch/>
        </p:blipFill>
        <p:spPr bwMode="auto">
          <a:xfrm>
            <a:off x="5395701" y="3212976"/>
            <a:ext cx="3705969" cy="327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00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77064" cy="704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1" y="548680"/>
            <a:ext cx="8491905" cy="868958"/>
          </a:xfrm>
        </p:spPr>
        <p:txBody>
          <a:bodyPr>
            <a:normAutofit fontScale="90000"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125"/>
              </a:spcAft>
            </a:pPr>
            <a:r>
              <a:rPr lang="ru-RU" sz="2000" b="1" dirty="0" smtClean="0">
                <a:solidFill>
                  <a:srgbClr val="7030A0"/>
                </a:solidFill>
                <a:latin typeface="Arial Black" pitchFamily="34" charset="0"/>
                <a:ea typeface="Calibri"/>
                <a:cs typeface="Times New Roman"/>
              </a:rPr>
              <a:t/>
            </a:r>
            <a:br>
              <a:rPr lang="ru-RU" sz="2000" b="1" dirty="0" smtClean="0">
                <a:solidFill>
                  <a:srgbClr val="7030A0"/>
                </a:solidFill>
                <a:latin typeface="Arial Black" pitchFamily="34" charset="0"/>
                <a:ea typeface="Calibri"/>
                <a:cs typeface="Times New Roman"/>
              </a:rPr>
            </a:br>
            <a:r>
              <a:rPr lang="ru-RU" sz="2000" b="1" dirty="0">
                <a:solidFill>
                  <a:srgbClr val="7030A0"/>
                </a:solidFill>
                <a:latin typeface="Arial Black" pitchFamily="34" charset="0"/>
                <a:ea typeface="Calibri"/>
                <a:cs typeface="Times New Roman"/>
              </a:rPr>
              <a:t/>
            </a:r>
            <a:br>
              <a:rPr lang="ru-RU" sz="2000" b="1" dirty="0">
                <a:solidFill>
                  <a:srgbClr val="7030A0"/>
                </a:solidFill>
                <a:latin typeface="Arial Black" pitchFamily="34" charset="0"/>
                <a:ea typeface="Calibri"/>
                <a:cs typeface="Times New Roman"/>
              </a:rPr>
            </a:br>
            <a:r>
              <a:rPr lang="ru-RU" sz="2200" b="1" dirty="0" smtClean="0">
                <a:solidFill>
                  <a:srgbClr val="C00000"/>
                </a:solidFill>
                <a:latin typeface="Arial Black" pitchFamily="34" charset="0"/>
                <a:ea typeface="Calibri"/>
                <a:cs typeface="Times New Roman"/>
              </a:rPr>
              <a:t>Женщины </a:t>
            </a:r>
            <a:r>
              <a:rPr lang="ru-RU" sz="2200" b="1" dirty="0" err="1">
                <a:solidFill>
                  <a:srgbClr val="C00000"/>
                </a:solidFill>
                <a:latin typeface="Arial Black" pitchFamily="34" charset="0"/>
                <a:ea typeface="Calibri"/>
                <a:cs typeface="Times New Roman"/>
              </a:rPr>
              <a:t>Мензелинского</a:t>
            </a:r>
            <a:r>
              <a:rPr lang="ru-RU" sz="2200" b="1" dirty="0">
                <a:solidFill>
                  <a:srgbClr val="C00000"/>
                </a:solidFill>
                <a:latin typeface="Arial Black" pitchFamily="34" charset="0"/>
                <a:ea typeface="Calibri"/>
                <a:cs typeface="Times New Roman"/>
              </a:rPr>
              <a:t> района- </a:t>
            </a:r>
            <a:r>
              <a:rPr lang="ru-RU" sz="2200" b="1" dirty="0" smtClean="0">
                <a:solidFill>
                  <a:srgbClr val="C00000"/>
                </a:solidFill>
                <a:latin typeface="Arial Black" pitchFamily="34" charset="0"/>
                <a:ea typeface="Calibri"/>
                <a:cs typeface="Times New Roman"/>
              </a:rPr>
              <a:t/>
            </a:r>
            <a:br>
              <a:rPr lang="ru-RU" sz="2200" b="1" dirty="0" smtClean="0">
                <a:solidFill>
                  <a:srgbClr val="C00000"/>
                </a:solidFill>
                <a:latin typeface="Arial Black" pitchFamily="34" charset="0"/>
                <a:ea typeface="Calibri"/>
                <a:cs typeface="Times New Roman"/>
              </a:rPr>
            </a:br>
            <a:r>
              <a:rPr lang="ru-RU" sz="2200" b="1" dirty="0" smtClean="0">
                <a:solidFill>
                  <a:srgbClr val="C00000"/>
                </a:solidFill>
                <a:latin typeface="Arial Black" pitchFamily="34" charset="0"/>
                <a:ea typeface="Calibri"/>
                <a:cs typeface="Times New Roman"/>
              </a:rPr>
              <a:t>участницы </a:t>
            </a:r>
            <a:r>
              <a:rPr lang="ru-RU" sz="2200" b="1" dirty="0">
                <a:solidFill>
                  <a:srgbClr val="C00000"/>
                </a:solidFill>
                <a:latin typeface="Arial Black" pitchFamily="34" charset="0"/>
                <a:ea typeface="Calibri"/>
                <a:cs typeface="Times New Roman"/>
              </a:rPr>
              <a:t>Великой Отечественной войны </a:t>
            </a:r>
            <a:r>
              <a:rPr lang="ru-RU" sz="2200" dirty="0">
                <a:solidFill>
                  <a:srgbClr val="7030A0"/>
                </a:solidFill>
                <a:latin typeface="Arial Black" pitchFamily="34" charset="0"/>
                <a:ea typeface="Calibri"/>
                <a:cs typeface="Times New Roman"/>
              </a:rPr>
              <a:t/>
            </a:r>
            <a:br>
              <a:rPr lang="ru-RU" sz="2200" dirty="0">
                <a:solidFill>
                  <a:srgbClr val="7030A0"/>
                </a:solidFill>
                <a:latin typeface="Arial Black" pitchFamily="34" charset="0"/>
                <a:ea typeface="Calibri"/>
                <a:cs typeface="Times New Roman"/>
              </a:rPr>
            </a:br>
            <a:endParaRPr lang="ru-RU" sz="49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1340768"/>
            <a:ext cx="410445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0000"/>
                </a:solidFill>
                <a:ea typeface="Calibri"/>
                <a:cs typeface="Times New Roman"/>
              </a:rPr>
              <a:t>Но, к сожалению, в этой страшной войне воевали не только мужчины. </a:t>
            </a:r>
            <a:r>
              <a:rPr lang="ru-RU" dirty="0" smtClean="0">
                <a:ea typeface="Calibri"/>
                <a:cs typeface="Times New Roman"/>
              </a:rPr>
              <a:t>В тяжелых военных условиях молодые девчонки, многие из которых были вчерашними школьницами, совершали подвиги и гибли за Отечество. Более </a:t>
            </a:r>
            <a:r>
              <a:rPr lang="ru-RU" dirty="0">
                <a:ea typeface="Calibri"/>
                <a:cs typeface="Times New Roman"/>
              </a:rPr>
              <a:t>200 девушек и женщин из </a:t>
            </a:r>
            <a:r>
              <a:rPr lang="ru-RU" dirty="0" err="1">
                <a:ea typeface="Calibri"/>
                <a:cs typeface="Times New Roman"/>
              </a:rPr>
              <a:t>Мензелинского</a:t>
            </a:r>
            <a:r>
              <a:rPr lang="ru-RU" dirty="0">
                <a:ea typeface="Calibri"/>
                <a:cs typeface="Times New Roman"/>
              </a:rPr>
              <a:t> района прошли по фронтовым дорогам. Они осваивали не женские, казалось бы, профессии под свист пуль и грохот снарядов. Связистки, разведчицы, медсестры, зенитчицы, наблюдательницы – их руки держали не только иголки и тетради, но и винтовки, телефонные аппараты, бинты под огнем.</a:t>
            </a:r>
          </a:p>
          <a:p>
            <a:pPr algn="just"/>
            <a:r>
              <a:rPr lang="ru-RU" dirty="0">
                <a:ea typeface="Calibri"/>
                <a:cs typeface="Times New Roman"/>
              </a:rPr>
              <a:t>Вспомним их имена, вписанные в летопись </a:t>
            </a:r>
            <a:r>
              <a:rPr lang="ru-RU" dirty="0" smtClean="0">
                <a:ea typeface="Calibri"/>
                <a:cs typeface="Times New Roman"/>
              </a:rPr>
              <a:t>Победы</a:t>
            </a:r>
            <a:endParaRPr lang="ru-RU" dirty="0">
              <a:ea typeface="Calibri"/>
              <a:cs typeface="Times New Roman"/>
            </a:endParaRPr>
          </a:p>
          <a:p>
            <a:pPr algn="just"/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9" t="2971" r="5312" b="4994"/>
          <a:stretch/>
        </p:blipFill>
        <p:spPr bwMode="auto">
          <a:xfrm>
            <a:off x="5148064" y="1476376"/>
            <a:ext cx="3883393" cy="3032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426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694"/>
            <a:ext cx="9577064" cy="704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                                                               </a:t>
            </a:r>
            <a:r>
              <a:rPr lang="ru-RU" sz="2000" b="1" dirty="0" err="1" smtClean="0">
                <a:solidFill>
                  <a:srgbClr val="C00000"/>
                </a:solidFill>
              </a:rPr>
              <a:t>Саматова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 err="1" smtClean="0">
                <a:solidFill>
                  <a:srgbClr val="C00000"/>
                </a:solidFill>
              </a:rPr>
              <a:t>Такия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 err="1" smtClean="0">
                <a:solidFill>
                  <a:srgbClr val="C00000"/>
                </a:solidFill>
              </a:rPr>
              <a:t>Зиевна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3" name="Picture 2" descr="C:\Users\user\Downloads\Саматова Такия Зиевна(1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7" t="6795"/>
          <a:stretch/>
        </p:blipFill>
        <p:spPr bwMode="auto">
          <a:xfrm>
            <a:off x="1763689" y="642355"/>
            <a:ext cx="2376264" cy="3109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4" t="4537" r="16323" b="2714"/>
          <a:stretch/>
        </p:blipFill>
        <p:spPr bwMode="auto">
          <a:xfrm>
            <a:off x="1188106" y="3809993"/>
            <a:ext cx="3383893" cy="2654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16016" y="1052736"/>
            <a:ext cx="442798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 </a:t>
            </a:r>
            <a:r>
              <a:rPr lang="ru-RU" dirty="0"/>
              <a:t>июне 1942 года ушла добровольцем на фронт. </a:t>
            </a:r>
            <a:r>
              <a:rPr lang="ru-RU" dirty="0" smtClean="0"/>
              <a:t>Служила в секретной части штаба </a:t>
            </a:r>
            <a:r>
              <a:rPr lang="ru-RU" dirty="0"/>
              <a:t>101ой истребительно-авиационной </a:t>
            </a:r>
            <a:r>
              <a:rPr lang="ru-RU" dirty="0" smtClean="0"/>
              <a:t>дивизии. В </a:t>
            </a:r>
            <a:r>
              <a:rPr lang="ru-RU" dirty="0"/>
              <a:t>воинские обязанности секретной части, где воевала </a:t>
            </a:r>
            <a:r>
              <a:rPr lang="ru-RU" dirty="0" err="1"/>
              <a:t>Такия</a:t>
            </a:r>
            <a:r>
              <a:rPr lang="ru-RU" dirty="0"/>
              <a:t> </a:t>
            </a:r>
            <a:r>
              <a:rPr lang="ru-RU" dirty="0" err="1"/>
              <a:t>Зиевна</a:t>
            </a:r>
            <a:r>
              <a:rPr lang="ru-RU" dirty="0"/>
              <a:t>, входили: анализ воздушных боёв, написание боевой карты на планшет каждому лётчику, боевые донесения, и многое другое. За образцовое выполнение своих обязанностей </a:t>
            </a:r>
            <a:r>
              <a:rPr lang="ru-RU" dirty="0" err="1"/>
              <a:t>Такия</a:t>
            </a:r>
            <a:r>
              <a:rPr lang="ru-RU" dirty="0"/>
              <a:t> </a:t>
            </a:r>
            <a:r>
              <a:rPr lang="ru-RU" dirty="0" err="1"/>
              <a:t>Зиевна</a:t>
            </a:r>
            <a:r>
              <a:rPr lang="ru-RU" dirty="0"/>
              <a:t> награждена медалью «За боевые заслуги» и благодарностями командования</a:t>
            </a:r>
            <a:r>
              <a:rPr lang="ru-RU" dirty="0" smtClean="0"/>
              <a:t>. </a:t>
            </a:r>
          </a:p>
          <a:p>
            <a:pPr algn="just"/>
            <a:r>
              <a:rPr lang="ru-RU" dirty="0" smtClean="0"/>
              <a:t>                           С </a:t>
            </a:r>
            <a:r>
              <a:rPr lang="ru-RU" dirty="0"/>
              <a:t>1945 по 1948 годы </a:t>
            </a:r>
            <a:r>
              <a:rPr lang="ru-RU" dirty="0" smtClean="0"/>
              <a:t>работала       инспектором в </a:t>
            </a:r>
            <a:r>
              <a:rPr lang="ru-RU" dirty="0"/>
              <a:t>РОНО, </a:t>
            </a:r>
            <a:r>
              <a:rPr lang="ru-RU" dirty="0" smtClean="0"/>
              <a:t>затем </a:t>
            </a:r>
            <a:r>
              <a:rPr lang="ru-RU" dirty="0"/>
              <a:t>инструктором РК ВКП(б). </a:t>
            </a:r>
            <a:r>
              <a:rPr lang="ru-RU" dirty="0" smtClean="0"/>
              <a:t>До  выхода </a:t>
            </a:r>
            <a:r>
              <a:rPr lang="ru-RU" dirty="0"/>
              <a:t>на пенсию работала в </a:t>
            </a:r>
            <a:r>
              <a:rPr lang="ru-RU" dirty="0" smtClean="0"/>
              <a:t>школах </a:t>
            </a:r>
            <a:r>
              <a:rPr lang="ru-RU" dirty="0" err="1"/>
              <a:t>Актанышского</a:t>
            </a:r>
            <a:r>
              <a:rPr lang="ru-RU" dirty="0"/>
              <a:t> </a:t>
            </a:r>
            <a:r>
              <a:rPr lang="ru-RU" dirty="0" smtClean="0"/>
              <a:t>и </a:t>
            </a:r>
            <a:r>
              <a:rPr lang="ru-RU" dirty="0" err="1"/>
              <a:t>Мензелинского</a:t>
            </a:r>
            <a:r>
              <a:rPr lang="ru-RU" dirty="0"/>
              <a:t> </a:t>
            </a:r>
            <a:r>
              <a:rPr lang="ru-RU" dirty="0" smtClean="0"/>
              <a:t>районов.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752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57763"/>
            <a:ext cx="9577064" cy="704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            Тарасова Зинаида </a:t>
            </a:r>
            <a:r>
              <a:rPr lang="ru-RU" sz="2000" b="1" dirty="0" err="1" smtClean="0">
                <a:solidFill>
                  <a:srgbClr val="C00000"/>
                </a:solidFill>
              </a:rPr>
              <a:t>Гурьевна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3074" name="Picture 2" descr="https://menzelinsk.tatarstan.ru/file/menzelinsk/Image/WhatsApp%20Image%202019-12-05%20at%2009.48.10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192" y="1267594"/>
            <a:ext cx="2173661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8" t="3612" r="21931" b="15137"/>
          <a:stretch/>
        </p:blipFill>
        <p:spPr bwMode="auto">
          <a:xfrm>
            <a:off x="1127844" y="1292721"/>
            <a:ext cx="2027321" cy="2928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55166" y="1124744"/>
            <a:ext cx="370283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</a:t>
            </a:r>
            <a:r>
              <a:rPr lang="ru-RU" dirty="0"/>
              <a:t>В 1942г. мобилизовали в ряды Советских войск. После месяца учебы в г. Загорск Зинаида попала в войска ВНОС (воздушное наблюдение оповещение связи) в 12-й полк во Владимирскую роту. </a:t>
            </a:r>
            <a:r>
              <a:rPr lang="ru-RU" dirty="0" smtClean="0">
                <a:ea typeface="Calibri"/>
              </a:rPr>
              <a:t>Была красноармейцем-наблюдателем на </a:t>
            </a:r>
            <a:r>
              <a:rPr lang="ru-RU" dirty="0">
                <a:ea typeface="Calibri"/>
              </a:rPr>
              <a:t>обороне Москвы. </a:t>
            </a:r>
            <a:r>
              <a:rPr lang="ru-RU" dirty="0" smtClean="0"/>
              <a:t>После </a:t>
            </a:r>
            <a:r>
              <a:rPr lang="ru-RU" dirty="0"/>
              <a:t>демобилизации в июле 1945 года </a:t>
            </a:r>
            <a:r>
              <a:rPr lang="ru-RU" dirty="0" smtClean="0"/>
              <a:t>начала </a:t>
            </a:r>
            <a:r>
              <a:rPr lang="ru-RU" dirty="0"/>
              <a:t>работать заведующей </a:t>
            </a:r>
            <a:r>
              <a:rPr lang="ru-RU" dirty="0" err="1"/>
              <a:t>Дружбинской</a:t>
            </a:r>
            <a:r>
              <a:rPr lang="ru-RU" dirty="0"/>
              <a:t> начальной школы, сама же там и преподавала. Была секретарем комсомольской организации деревни. В 1949 году с семьей переехали жить в г. Мензелинск. </a:t>
            </a:r>
          </a:p>
        </p:txBody>
      </p:sp>
    </p:spTree>
    <p:extLst>
      <p:ext uri="{BB962C8B-B14F-4D97-AF65-F5344CB8AC3E}">
        <p14:creationId xmlns:p14="http://schemas.microsoft.com/office/powerpoint/2010/main" val="198455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1" y="0"/>
            <a:ext cx="9577064" cy="704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Казакова Пелагея Васильевна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0" t="6012" r="2689" b="12799"/>
          <a:stretch/>
        </p:blipFill>
        <p:spPr bwMode="auto">
          <a:xfrm>
            <a:off x="1076325" y="1268760"/>
            <a:ext cx="2151270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400" y="1268759"/>
            <a:ext cx="2077599" cy="3096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75856" y="612845"/>
            <a:ext cx="367240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pPr algn="just"/>
            <a:r>
              <a:rPr lang="ru-RU" dirty="0" smtClean="0"/>
              <a:t>19 </a:t>
            </a:r>
            <a:r>
              <a:rPr lang="ru-RU" dirty="0"/>
              <a:t>декабря 1942 года ушла добровольцем на фронт. Вся военная служба </a:t>
            </a:r>
            <a:r>
              <a:rPr lang="ru-RU" dirty="0" smtClean="0"/>
              <a:t>была </a:t>
            </a:r>
            <a:r>
              <a:rPr lang="ru-RU" dirty="0"/>
              <a:t>непрерывно связана с железной дорогой. В Румынии </a:t>
            </a:r>
            <a:r>
              <a:rPr lang="ru-RU" dirty="0" smtClean="0"/>
              <a:t>участвовала </a:t>
            </a:r>
            <a:r>
              <a:rPr lang="ru-RU" dirty="0"/>
              <a:t>в охране мостов, а в 1945 году их дивизию перебросили в Венгрию. Там она и встретила День Победы. В июне 1945 года вернулась в родной город</a:t>
            </a:r>
            <a:r>
              <a:rPr lang="ru-RU" dirty="0" smtClean="0"/>
              <a:t>. </a:t>
            </a:r>
            <a:r>
              <a:rPr lang="ru-RU" dirty="0"/>
              <a:t>Проработав заведующей в детском доме №62, поменяла профессию педагога.  Работала в Мензелинском </a:t>
            </a:r>
            <a:r>
              <a:rPr lang="ru-RU" dirty="0" err="1"/>
              <a:t>гособеспечении</a:t>
            </a:r>
            <a:r>
              <a:rPr lang="ru-RU" dirty="0"/>
              <a:t> – старшим бухгалтером, </a:t>
            </a:r>
            <a:r>
              <a:rPr lang="ru-RU" dirty="0" err="1"/>
              <a:t>Мензелинской</a:t>
            </a:r>
            <a:r>
              <a:rPr lang="ru-RU" dirty="0"/>
              <a:t> промартели «Красный Металлист» - счетоводом – </a:t>
            </a:r>
            <a:r>
              <a:rPr lang="ru-RU" dirty="0" smtClean="0"/>
              <a:t>кассиром.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422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1" y="0"/>
            <a:ext cx="9577064" cy="704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             Огнева Эмилия Николаевна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4099" name="Picture 3" descr="C:\Users\user\Desktop\2024-2025\МАРШРУТ МИЛ 2025\10-06-2025_09-09-45\Огнева Эмилия Николаевна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24743"/>
            <a:ext cx="2664296" cy="3344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139952" y="1052735"/>
            <a:ext cx="47525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 Мензелинске </a:t>
            </a:r>
            <a:r>
              <a:rPr lang="ru-RU" dirty="0" smtClean="0"/>
              <a:t>работала  </a:t>
            </a:r>
            <a:r>
              <a:rPr lang="ru-RU" dirty="0"/>
              <a:t>с 1942 года заведующей хирургическим отделением. За годы работы хирургом ею сделано свыше 13700 операций. Не одну бессонную ночь она провела у постели </a:t>
            </a:r>
            <a:r>
              <a:rPr lang="ru-RU" dirty="0" smtClean="0"/>
              <a:t>больных солдат . </a:t>
            </a:r>
            <a:endParaRPr lang="ru-RU" dirty="0"/>
          </a:p>
          <a:p>
            <a:pPr algn="just"/>
            <a:r>
              <a:rPr lang="ru-RU" dirty="0"/>
              <a:t>За заслуги в годы Великой Отечественной войны она награждена медалями "За доблестный труд в Великой Отечественной войне" и "За победу над Германией", а также значком "Отличник здравоохранения".</a:t>
            </a:r>
          </a:p>
        </p:txBody>
      </p:sp>
    </p:spTree>
    <p:extLst>
      <p:ext uri="{BB962C8B-B14F-4D97-AF65-F5344CB8AC3E}">
        <p14:creationId xmlns:p14="http://schemas.microsoft.com/office/powerpoint/2010/main" val="297808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77064" cy="704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Черняева Анна Тимофеевна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506" y="1081576"/>
            <a:ext cx="4009286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600" dirty="0"/>
          </a:p>
          <a:p>
            <a:pPr algn="just"/>
            <a:r>
              <a:rPr lang="ru-RU" dirty="0" smtClean="0"/>
              <a:t>лечащий </a:t>
            </a:r>
            <a:r>
              <a:rPr lang="ru-RU" dirty="0"/>
              <a:t>врач инфекционной больницы города Мензелинска, во время Великой Отечественной войны спасла много жизней от вспышки алиментарной токсической </a:t>
            </a:r>
            <a:r>
              <a:rPr lang="ru-RU" dirty="0" err="1"/>
              <a:t>алейкии</a:t>
            </a:r>
            <a:r>
              <a:rPr lang="ru-RU" dirty="0"/>
              <a:t>, более известной как «септическая ангина» или отравление «пьяным» хлебом. Септическая ангина, возникает после употребления в пищу злаков, перезимовавших на земле под снегом. </a:t>
            </a:r>
          </a:p>
        </p:txBody>
      </p:sp>
      <p:pic>
        <p:nvPicPr>
          <p:cNvPr id="5122" name="Picture 2" descr="C:\Users\user\Desktop\2024-2025\МАРШРУТ МИЛ 2025\10-06-2025_09-09-45\Черняева А.Т.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73" b="2802"/>
          <a:stretch/>
        </p:blipFill>
        <p:spPr bwMode="auto">
          <a:xfrm>
            <a:off x="1310158" y="1315508"/>
            <a:ext cx="2469754" cy="348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919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77064" cy="704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605" y="620688"/>
            <a:ext cx="7983891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453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63"/>
            <a:ext cx="9577064" cy="704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994122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C00000"/>
                </a:solidFill>
              </a:rPr>
              <a:t/>
            </a:r>
            <a:br>
              <a:rPr lang="ru-RU" sz="2700" b="1" dirty="0" smtClean="0">
                <a:solidFill>
                  <a:srgbClr val="C00000"/>
                </a:solidFill>
              </a:rPr>
            </a:br>
            <a:r>
              <a:rPr lang="ru-RU" sz="2700" b="1" dirty="0">
                <a:solidFill>
                  <a:srgbClr val="C00000"/>
                </a:solidFill>
              </a:rPr>
              <a:t/>
            </a:r>
            <a:br>
              <a:rPr lang="ru-RU" sz="2700" b="1" dirty="0">
                <a:solidFill>
                  <a:srgbClr val="C00000"/>
                </a:solidFill>
              </a:rPr>
            </a:br>
            <a:r>
              <a:rPr lang="ru-RU" sz="2700" b="1" dirty="0" smtClean="0">
                <a:solidFill>
                  <a:srgbClr val="C00000"/>
                </a:solidFill>
              </a:rPr>
              <a:t>            </a:t>
            </a:r>
            <a:br>
              <a:rPr lang="ru-RU" sz="2700" b="1" dirty="0" smtClean="0">
                <a:solidFill>
                  <a:srgbClr val="C00000"/>
                </a:solidFill>
              </a:rPr>
            </a:br>
            <a:r>
              <a:rPr lang="ru-RU" sz="2700" b="1" dirty="0">
                <a:solidFill>
                  <a:srgbClr val="C00000"/>
                </a:solidFill>
              </a:rPr>
              <a:t/>
            </a:r>
            <a:br>
              <a:rPr lang="ru-RU" sz="2700" b="1" dirty="0">
                <a:solidFill>
                  <a:srgbClr val="C00000"/>
                </a:solidFill>
              </a:rPr>
            </a:br>
            <a:r>
              <a:rPr lang="ru-RU" sz="2700" b="1" dirty="0" smtClean="0">
                <a:solidFill>
                  <a:srgbClr val="C00000"/>
                </a:solidFill>
              </a:rPr>
              <a:t/>
            </a:r>
            <a:br>
              <a:rPr lang="ru-RU" sz="2700" b="1" dirty="0" smtClean="0">
                <a:solidFill>
                  <a:srgbClr val="C00000"/>
                </a:solidFill>
              </a:rPr>
            </a:br>
            <a:r>
              <a:rPr lang="ru-RU" sz="2700" b="1" dirty="0">
                <a:solidFill>
                  <a:srgbClr val="C00000"/>
                </a:solidFill>
              </a:rPr>
              <a:t/>
            </a:r>
            <a:br>
              <a:rPr lang="ru-RU" sz="2700" b="1" dirty="0">
                <a:solidFill>
                  <a:srgbClr val="C00000"/>
                </a:solidFill>
              </a:rPr>
            </a:br>
            <a:r>
              <a:rPr lang="ru-RU" sz="2700" b="1" dirty="0" smtClean="0">
                <a:solidFill>
                  <a:srgbClr val="C00000"/>
                </a:solidFill>
              </a:rPr>
              <a:t/>
            </a:r>
            <a:br>
              <a:rPr lang="ru-RU" sz="2700" b="1" dirty="0" smtClean="0">
                <a:solidFill>
                  <a:srgbClr val="C00000"/>
                </a:solidFill>
              </a:rPr>
            </a:br>
            <a:r>
              <a:rPr lang="ru-RU" sz="2200" b="1" dirty="0" smtClean="0">
                <a:solidFill>
                  <a:srgbClr val="C00000"/>
                </a:solidFill>
              </a:rPr>
              <a:t>Педагоги </a:t>
            </a:r>
            <a:r>
              <a:rPr lang="ru-RU" sz="2200" b="1" dirty="0" err="1">
                <a:solidFill>
                  <a:srgbClr val="C00000"/>
                </a:solidFill>
              </a:rPr>
              <a:t>Мензелинской</a:t>
            </a:r>
            <a:r>
              <a:rPr lang="ru-RU" sz="2200" b="1" dirty="0">
                <a:solidFill>
                  <a:srgbClr val="C00000"/>
                </a:solidFill>
              </a:rPr>
              <a:t>  школы-интернат- участницы Великой Отечественной </a:t>
            </a:r>
            <a:r>
              <a:rPr lang="ru-RU" sz="2200" b="1" dirty="0" smtClean="0">
                <a:solidFill>
                  <a:srgbClr val="C00000"/>
                </a:solidFill>
              </a:rPr>
              <a:t>войны</a:t>
            </a:r>
            <a:br>
              <a:rPr lang="ru-RU" sz="2200" b="1" dirty="0" smtClean="0">
                <a:solidFill>
                  <a:srgbClr val="C00000"/>
                </a:solidFill>
              </a:rPr>
            </a:br>
            <a:r>
              <a:rPr lang="ru-RU" sz="2200" b="1" dirty="0">
                <a:solidFill>
                  <a:srgbClr val="C00000"/>
                </a:solidFill>
              </a:rPr>
              <a:t/>
            </a:r>
            <a:br>
              <a:rPr lang="ru-RU" sz="2200" b="1" dirty="0">
                <a:solidFill>
                  <a:srgbClr val="C00000"/>
                </a:solidFill>
              </a:rPr>
            </a:br>
            <a:r>
              <a:rPr lang="ru-RU" sz="2200" b="1" dirty="0">
                <a:solidFill>
                  <a:srgbClr val="C00000"/>
                </a:solidFill>
              </a:rPr>
              <a:t/>
            </a:r>
            <a:br>
              <a:rPr lang="ru-RU" sz="2200" b="1" dirty="0">
                <a:solidFill>
                  <a:srgbClr val="C00000"/>
                </a:solidFill>
              </a:rPr>
            </a:br>
            <a:r>
              <a:rPr lang="ru-RU" sz="2200" b="1" dirty="0">
                <a:solidFill>
                  <a:srgbClr val="C00000"/>
                </a:solidFill>
              </a:rPr>
              <a:t/>
            </a:r>
            <a:br>
              <a:rPr lang="ru-RU" sz="2200" b="1" dirty="0">
                <a:solidFill>
                  <a:srgbClr val="C00000"/>
                </a:solidFill>
              </a:rPr>
            </a:br>
            <a:r>
              <a:rPr lang="ru-RU" sz="4900" b="1" dirty="0">
                <a:solidFill>
                  <a:srgbClr val="C00000"/>
                </a:solidFill>
              </a:rPr>
              <a:t/>
            </a:r>
            <a:br>
              <a:rPr lang="ru-RU" sz="4900" b="1" dirty="0">
                <a:solidFill>
                  <a:srgbClr val="C00000"/>
                </a:solidFill>
              </a:rPr>
            </a:br>
            <a:endParaRPr lang="ru-RU" sz="5300" b="1" dirty="0">
              <a:solidFill>
                <a:srgbClr val="C0000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9" t="2248" r="13004" b="20506"/>
          <a:stretch/>
        </p:blipFill>
        <p:spPr bwMode="auto">
          <a:xfrm>
            <a:off x="1295095" y="2060848"/>
            <a:ext cx="2976467" cy="3312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499993" y="1268760"/>
            <a:ext cx="432318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ушла </a:t>
            </a:r>
            <a:r>
              <a:rPr lang="ru-RU" dirty="0"/>
              <a:t>добровольцем на фронт в июне 1942 года. Боевое крещение получила в Воронеже. Служила сержантом, командиром отделения в 1870-м зенитно-артиллерийском дивизионе. Летом 1943 года под Харьковом была тяжело контужена (потеряла зрение), но после госпиталя вернулась в строй. Участвовала в освобождении Харькова, Крюкова, Кременчуга, Днепропетровска (Днепра), охраняла переправы через Днепр. Стала командиром приборного отделения, награждена медалью «За боевые заслуги». Ее подразделение получило знак «Отличник ПВО». После войны работала воспитателем </a:t>
            </a:r>
            <a:endParaRPr lang="ru-RU" dirty="0" smtClean="0"/>
          </a:p>
          <a:p>
            <a:pPr algn="just"/>
            <a:r>
              <a:rPr lang="ru-RU" dirty="0" smtClean="0"/>
              <a:t>в </a:t>
            </a:r>
            <a:r>
              <a:rPr lang="ru-RU" dirty="0"/>
              <a:t>Вспомогательной школе </a:t>
            </a:r>
            <a:endParaRPr lang="ru-RU" dirty="0" smtClean="0"/>
          </a:p>
          <a:p>
            <a:pPr algn="just"/>
            <a:r>
              <a:rPr lang="ru-RU" dirty="0" smtClean="0"/>
              <a:t>г</a:t>
            </a:r>
            <a:r>
              <a:rPr lang="ru-RU" dirty="0"/>
              <a:t>. Мензелинска.</a:t>
            </a: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1052736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95096" y="1268761"/>
            <a:ext cx="27814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               </a:t>
            </a:r>
            <a:r>
              <a:rPr lang="ru-RU" sz="2000" b="1" dirty="0" err="1" smtClean="0">
                <a:solidFill>
                  <a:srgbClr val="002060"/>
                </a:solidFill>
              </a:rPr>
              <a:t>Железкина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/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>Тамара Александровна </a:t>
            </a:r>
          </a:p>
        </p:txBody>
      </p:sp>
    </p:spTree>
    <p:extLst>
      <p:ext uri="{BB962C8B-B14F-4D97-AF65-F5344CB8AC3E}">
        <p14:creationId xmlns:p14="http://schemas.microsoft.com/office/powerpoint/2010/main" val="393628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77064" cy="704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548680"/>
            <a:ext cx="5184576" cy="868958"/>
          </a:xfrm>
        </p:spPr>
        <p:txBody>
          <a:bodyPr>
            <a:normAutofit/>
          </a:bodyPr>
          <a:lstStyle/>
          <a:p>
            <a:r>
              <a:rPr lang="ru-RU" sz="2000" b="1" dirty="0" err="1" smtClean="0">
                <a:solidFill>
                  <a:srgbClr val="002060"/>
                </a:solidFill>
              </a:rPr>
              <a:t>Чигвинцева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Анна Федоровна</a:t>
            </a:r>
            <a:r>
              <a:rPr lang="ru-RU" sz="2200" b="1" dirty="0">
                <a:solidFill>
                  <a:srgbClr val="002060"/>
                </a:solidFill>
              </a:rPr>
              <a:t/>
            </a:r>
            <a:br>
              <a:rPr lang="ru-RU" sz="2200" b="1" dirty="0">
                <a:solidFill>
                  <a:srgbClr val="002060"/>
                </a:solidFill>
              </a:rPr>
            </a:br>
            <a:endParaRPr lang="ru-RU" sz="2200" b="1" dirty="0">
              <a:solidFill>
                <a:srgbClr val="00206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" t="3174" r="6065" b="9802"/>
          <a:stretch/>
        </p:blipFill>
        <p:spPr bwMode="auto">
          <a:xfrm>
            <a:off x="1448572" y="1171576"/>
            <a:ext cx="2655376" cy="315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8" t="2506" r="7379" b="12442"/>
          <a:stretch/>
        </p:blipFill>
        <p:spPr bwMode="auto">
          <a:xfrm>
            <a:off x="4788024" y="1171576"/>
            <a:ext cx="3656459" cy="3141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15616" y="4437113"/>
            <a:ext cx="61926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воспитатель </a:t>
            </a:r>
            <a:r>
              <a:rPr lang="ru-RU" dirty="0"/>
              <a:t>Вспомогательной школы г. Мензелинска. Ушла на войну 15июня 1942г. В Казани обучалась на </a:t>
            </a:r>
            <a:r>
              <a:rPr lang="ru-RU" dirty="0" smtClean="0"/>
              <a:t>телефонистку. Была </a:t>
            </a:r>
            <a:r>
              <a:rPr lang="ru-RU" dirty="0"/>
              <a:t>направлена в </a:t>
            </a:r>
            <a:r>
              <a:rPr lang="ru-RU" dirty="0" smtClean="0"/>
              <a:t>310 зенитно-артиллерийский </a:t>
            </a:r>
            <a:r>
              <a:rPr lang="ru-RU" dirty="0"/>
              <a:t>дивизион. Прошла школу радисток в г. Одессе. со своей дивизией дошла до  Румынии , принимала участие в освобождении Бухареста. Вернулась в сентябре 1945г. Имеет юбилейные медали и </a:t>
            </a:r>
            <a:r>
              <a:rPr lang="ru-RU" dirty="0" smtClean="0"/>
              <a:t>медаль «Ветеран </a:t>
            </a:r>
            <a:r>
              <a:rPr lang="ru-RU" dirty="0"/>
              <a:t>труда».</a:t>
            </a:r>
          </a:p>
        </p:txBody>
      </p:sp>
    </p:spTree>
    <p:extLst>
      <p:ext uri="{BB962C8B-B14F-4D97-AF65-F5344CB8AC3E}">
        <p14:creationId xmlns:p14="http://schemas.microsoft.com/office/powerpoint/2010/main" val="425463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383" y="-2284"/>
            <a:ext cx="9577064" cy="704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94096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/>
            </a:r>
            <a:br>
              <a:rPr lang="ru-RU" sz="2000" b="1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Рязанова </a:t>
            </a:r>
            <a:r>
              <a:rPr lang="ru-RU" sz="2000" b="1" dirty="0">
                <a:solidFill>
                  <a:srgbClr val="002060"/>
                </a:solidFill>
              </a:rPr>
              <a:t>Александра Васильевна </a:t>
            </a:r>
            <a:r>
              <a:rPr lang="ru-RU" sz="3600" b="1" dirty="0">
                <a:solidFill>
                  <a:srgbClr val="002060"/>
                </a:solidFill>
              </a:rPr>
              <a:t/>
            </a:r>
            <a:br>
              <a:rPr lang="ru-RU" sz="3600" b="1" dirty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7" t="5019" r="6980" b="6970"/>
          <a:stretch/>
        </p:blipFill>
        <p:spPr bwMode="auto">
          <a:xfrm>
            <a:off x="1331640" y="1196752"/>
            <a:ext cx="2826869" cy="3105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44008" y="1081576"/>
            <a:ext cx="403244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</a:t>
            </a:r>
            <a:r>
              <a:rPr lang="ru-RU" dirty="0" smtClean="0"/>
              <a:t>ризвана </a:t>
            </a:r>
            <a:r>
              <a:rPr lang="ru-RU" dirty="0"/>
              <a:t>в ряды Советской армии в 1942г. В г. Загорске обучалась на курсах радисток. Была на защите Москвы, Калинина, Калуги. </a:t>
            </a:r>
            <a:r>
              <a:rPr lang="ru-RU" dirty="0" smtClean="0"/>
              <a:t>Ефрейтор, радистка </a:t>
            </a:r>
            <a:r>
              <a:rPr lang="ru-RU" dirty="0"/>
              <a:t>13-го полка 2 дивизии воздушной обороны Москвы, участвовала  в отражении налётов фашистских стервятников. Награждена медалью «За победу над Германией в Великой Отечественной войне 1941-1945г.г.», «Орденом Отечественной войны 2 степени», имеет юбилейные </a:t>
            </a:r>
            <a:r>
              <a:rPr lang="ru-RU" dirty="0" smtClean="0"/>
              <a:t>медали. </a:t>
            </a:r>
            <a:r>
              <a:rPr lang="ru-RU" dirty="0"/>
              <a:t>Возвратилась в родной Мензелинск в августе 1945г. Устроилась работать воспитателем вспомогательной школы г. Мензелинска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94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77064" cy="704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C00000"/>
                </a:solidFill>
              </a:rPr>
              <a:t/>
            </a:r>
            <a:br>
              <a:rPr lang="ru-RU" sz="2700" b="1" dirty="0" smtClean="0">
                <a:solidFill>
                  <a:srgbClr val="C00000"/>
                </a:solidFill>
              </a:rPr>
            </a:br>
            <a:r>
              <a:rPr lang="ru-RU" sz="2700" b="1" dirty="0">
                <a:solidFill>
                  <a:srgbClr val="C00000"/>
                </a:solidFill>
              </a:rPr>
              <a:t/>
            </a:r>
            <a:br>
              <a:rPr lang="ru-RU" sz="2700" b="1" dirty="0">
                <a:solidFill>
                  <a:srgbClr val="C00000"/>
                </a:solidFill>
              </a:rPr>
            </a:br>
            <a:r>
              <a:rPr lang="ru-RU" sz="2200" b="1" dirty="0" smtClean="0">
                <a:solidFill>
                  <a:srgbClr val="C00000"/>
                </a:solidFill>
              </a:rPr>
              <a:t>Роль тружениц </a:t>
            </a:r>
            <a:r>
              <a:rPr lang="ru-RU" sz="2200" b="1" dirty="0" err="1" smtClean="0">
                <a:solidFill>
                  <a:srgbClr val="C00000"/>
                </a:solidFill>
              </a:rPr>
              <a:t>Мензелинского</a:t>
            </a:r>
            <a:r>
              <a:rPr lang="ru-RU" sz="2200" b="1" dirty="0" smtClean="0">
                <a:solidFill>
                  <a:srgbClr val="C00000"/>
                </a:solidFill>
              </a:rPr>
              <a:t> района в </a:t>
            </a:r>
            <a:r>
              <a:rPr lang="ru-RU" sz="2200" b="1" dirty="0">
                <a:solidFill>
                  <a:srgbClr val="C00000"/>
                </a:solidFill>
              </a:rPr>
              <a:t>годы </a:t>
            </a:r>
            <a:r>
              <a:rPr lang="ru-RU" sz="2200" b="1" dirty="0" smtClean="0">
                <a:solidFill>
                  <a:srgbClr val="C00000"/>
                </a:solidFill>
              </a:rPr>
              <a:t/>
            </a:r>
            <a:br>
              <a:rPr lang="ru-RU" sz="2200" b="1" dirty="0" smtClean="0">
                <a:solidFill>
                  <a:srgbClr val="C00000"/>
                </a:solidFill>
              </a:rPr>
            </a:br>
            <a:r>
              <a:rPr lang="ru-RU" sz="2200" b="1" dirty="0" smtClean="0">
                <a:solidFill>
                  <a:srgbClr val="C00000"/>
                </a:solidFill>
              </a:rPr>
              <a:t>Великой </a:t>
            </a:r>
            <a:r>
              <a:rPr lang="ru-RU" sz="2200" b="1" dirty="0">
                <a:solidFill>
                  <a:srgbClr val="C00000"/>
                </a:solidFill>
              </a:rPr>
              <a:t>Отечественной войны</a:t>
            </a:r>
            <a:r>
              <a:rPr lang="ru-RU" sz="4000" b="1" dirty="0">
                <a:solidFill>
                  <a:srgbClr val="C00000"/>
                </a:solidFill>
              </a:rPr>
              <a:t/>
            </a:r>
            <a:br>
              <a:rPr lang="ru-RU" sz="4000" b="1" dirty="0">
                <a:solidFill>
                  <a:srgbClr val="C00000"/>
                </a:solidFill>
              </a:rPr>
            </a:b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412776"/>
            <a:ext cx="41044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    Но </a:t>
            </a:r>
            <a:r>
              <a:rPr lang="ru-RU" dirty="0"/>
              <a:t>Победа ковалась не только на фронтах войны , на передовой, но и в тылу. С первых дней войны </a:t>
            </a:r>
            <a:r>
              <a:rPr lang="ru-RU" dirty="0" smtClean="0"/>
              <a:t>труженики </a:t>
            </a:r>
            <a:r>
              <a:rPr lang="ru-RU" dirty="0"/>
              <a:t>тыла проявили настоящий героизм. </a:t>
            </a:r>
            <a:r>
              <a:rPr lang="ru-RU" dirty="0" smtClean="0">
                <a:solidFill>
                  <a:srgbClr val="000000"/>
                </a:solidFill>
                <a:ea typeface="Calibri"/>
              </a:rPr>
              <a:t>Женщины </a:t>
            </a:r>
            <a:r>
              <a:rPr lang="ru-RU" dirty="0">
                <a:solidFill>
                  <a:srgbClr val="000000"/>
                </a:solidFill>
                <a:ea typeface="Calibri"/>
              </a:rPr>
              <a:t>и дети , часто не доедая, не </a:t>
            </a:r>
            <a:r>
              <a:rPr lang="ru-RU" dirty="0" err="1" smtClean="0">
                <a:solidFill>
                  <a:srgbClr val="000000"/>
                </a:solidFill>
                <a:ea typeface="Calibri"/>
              </a:rPr>
              <a:t>досыпая,работали</a:t>
            </a:r>
            <a:r>
              <a:rPr lang="ru-RU" dirty="0" smtClean="0">
                <a:solidFill>
                  <a:srgbClr val="000000"/>
                </a:solidFill>
                <a:ea typeface="Calibri"/>
              </a:rPr>
              <a:t> </a:t>
            </a:r>
            <a:r>
              <a:rPr lang="ru-RU" dirty="0">
                <a:solidFill>
                  <a:srgbClr val="000000"/>
                </a:solidFill>
                <a:ea typeface="Calibri"/>
              </a:rPr>
              <a:t>не только за себя, но и за своих близких под лозунгом « Все для фронта, все для </a:t>
            </a:r>
            <a:r>
              <a:rPr lang="ru-RU" dirty="0" smtClean="0">
                <a:solidFill>
                  <a:srgbClr val="000000"/>
                </a:solidFill>
                <a:ea typeface="Calibri"/>
              </a:rPr>
              <a:t>Победы</a:t>
            </a:r>
            <a:r>
              <a:rPr lang="ru-RU" dirty="0">
                <a:solidFill>
                  <a:srgbClr val="000000"/>
                </a:solidFill>
                <a:ea typeface="Calibri"/>
              </a:rPr>
              <a:t>».  . Весь народ, в то числе и </a:t>
            </a:r>
            <a:r>
              <a:rPr lang="ru-RU" dirty="0" err="1">
                <a:solidFill>
                  <a:srgbClr val="000000"/>
                </a:solidFill>
                <a:ea typeface="Calibri"/>
              </a:rPr>
              <a:t>Мензелинцы</a:t>
            </a:r>
            <a:r>
              <a:rPr lang="ru-RU" dirty="0">
                <a:solidFill>
                  <a:srgbClr val="000000"/>
                </a:solidFill>
                <a:ea typeface="Calibri"/>
              </a:rPr>
              <a:t>,  собирали средства в фонд  обороны страны: продукты и одежду, </a:t>
            </a:r>
            <a:r>
              <a:rPr lang="ru-RU" dirty="0" smtClean="0">
                <a:solidFill>
                  <a:srgbClr val="000000"/>
                </a:solidFill>
                <a:ea typeface="Calibri"/>
              </a:rPr>
              <a:t>становились донорами</a:t>
            </a:r>
            <a:r>
              <a:rPr lang="ru-RU" dirty="0">
                <a:solidFill>
                  <a:srgbClr val="000000"/>
                </a:solidFill>
                <a:ea typeface="Calibri"/>
              </a:rPr>
              <a:t>, самоотверженно трудились на заводах и фабриках, на полях и фермах.         Вдвое-втрое увеличилась помощь фронту.</a:t>
            </a:r>
            <a:endParaRPr lang="ru-RU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434" y="1407443"/>
            <a:ext cx="3709916" cy="2725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73"/>
          <a:stretch/>
        </p:blipFill>
        <p:spPr bwMode="auto">
          <a:xfrm>
            <a:off x="5402433" y="4005064"/>
            <a:ext cx="3709916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733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77064" cy="704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692696"/>
            <a:ext cx="382475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Колхозники и колхозницы в 1942году собрали и сдали на нужды Красной армии более 1200 кг шерсти и 1500 </a:t>
            </a:r>
            <a:r>
              <a:rPr lang="ru-RU" dirty="0" err="1"/>
              <a:t>шт</a:t>
            </a:r>
            <a:r>
              <a:rPr lang="ru-RU" dirty="0"/>
              <a:t> овчины . внесли 2019000рублей на строительство танковой колонны «Колхозник Татарии». Колхоз «Наш труд» выделил на строительство самолетов 50 000 рублей. Коллектив </a:t>
            </a:r>
            <a:r>
              <a:rPr lang="ru-RU" dirty="0" err="1"/>
              <a:t>Мензелинской</a:t>
            </a:r>
            <a:r>
              <a:rPr lang="ru-RU" dirty="0"/>
              <a:t> </a:t>
            </a:r>
            <a:r>
              <a:rPr lang="ru-RU" dirty="0" err="1"/>
              <a:t>райобольницы</a:t>
            </a:r>
            <a:r>
              <a:rPr lang="ru-RU" dirty="0"/>
              <a:t> собрал на постройку авиаэскадрильи 30 000 рублей. Врачи Гончаренко, Даминова, </a:t>
            </a:r>
            <a:r>
              <a:rPr lang="ru-RU" dirty="0" err="1"/>
              <a:t>Главенке</a:t>
            </a:r>
            <a:r>
              <a:rPr lang="ru-RU" dirty="0"/>
              <a:t> внесли каждый по 1тысячи </a:t>
            </a:r>
            <a:r>
              <a:rPr lang="ru-RU" dirty="0" smtClean="0"/>
              <a:t>рублей. Колхозники района приняли активное участие по оказанию помощи Сталинграду. Колхозники колхозов «Алга» послали для восстановления города 67000рублей, «Яна Юл» 140000рублей. </a:t>
            </a:r>
            <a:endParaRPr lang="ru-RU" dirty="0"/>
          </a:p>
        </p:txBody>
      </p:sp>
      <p:pic>
        <p:nvPicPr>
          <p:cNvPr id="7173" name="Picture 5" descr="C:\Users\user\Desktop\2024-2025\МАРШРУТ МИЛ 2025\ФОТО\ГОСПИТАЛЛ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1" t="3439" r="15606" b="6779"/>
          <a:stretch/>
        </p:blipFill>
        <p:spPr bwMode="auto">
          <a:xfrm>
            <a:off x="5039608" y="3573016"/>
            <a:ext cx="4072715" cy="2756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92696"/>
            <a:ext cx="3960440" cy="2729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503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77064" cy="704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8195" name="Picture 3" descr="C:\Users\user\Downloads\IMG-20250704-WA007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18" b="33541"/>
          <a:stretch/>
        </p:blipFill>
        <p:spPr bwMode="auto">
          <a:xfrm>
            <a:off x="5440280" y="3703331"/>
            <a:ext cx="3595794" cy="275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280" y="908720"/>
            <a:ext cx="3595793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15615" y="692696"/>
            <a:ext cx="404316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dirty="0" smtClean="0">
                <a:solidFill>
                  <a:prstClr val="black"/>
                </a:solidFill>
                <a:latin typeface="+mj-lt"/>
              </a:rPr>
              <a:t>В </a:t>
            </a:r>
            <a:r>
              <a:rPr lang="ru-RU" dirty="0">
                <a:solidFill>
                  <a:prstClr val="black"/>
                </a:solidFill>
                <a:latin typeface="+mj-lt"/>
              </a:rPr>
              <a:t>начале 1944г. </a:t>
            </a:r>
            <a:r>
              <a:rPr lang="ru-RU" dirty="0" smtClean="0">
                <a:solidFill>
                  <a:prstClr val="black"/>
                </a:solidFill>
                <a:latin typeface="+mj-lt"/>
              </a:rPr>
              <a:t>развернулось </a:t>
            </a:r>
            <a:r>
              <a:rPr lang="ru-RU" dirty="0">
                <a:solidFill>
                  <a:prstClr val="black"/>
                </a:solidFill>
                <a:latin typeface="+mj-lt"/>
              </a:rPr>
              <a:t>движение по созданию фонда Победы. За два месяца колхозники сдали в этот фонд 591700рублей</a:t>
            </a:r>
            <a:r>
              <a:rPr lang="ru-RU" dirty="0" smtClean="0">
                <a:solidFill>
                  <a:prstClr val="black"/>
                </a:solidFill>
                <a:latin typeface="+mj-lt"/>
              </a:rPr>
              <a:t>.</a:t>
            </a:r>
            <a:r>
              <a:rPr lang="ru-RU" dirty="0">
                <a:solidFill>
                  <a:srgbClr val="000000"/>
                </a:solidFill>
                <a:latin typeface="+mj-lt"/>
                <a:ea typeface="Calibri"/>
              </a:rPr>
              <a:t> Только за последние два месяца 1943года женщины района отправили на фронт 530 пар варежек, 690 пар </a:t>
            </a:r>
            <a:r>
              <a:rPr lang="ru-RU" dirty="0" smtClean="0">
                <a:solidFill>
                  <a:srgbClr val="000000"/>
                </a:solidFill>
                <a:latin typeface="+mj-lt"/>
                <a:ea typeface="Calibri"/>
              </a:rPr>
              <a:t>носков,16 полушубков, 543 кг шерсти, 610 шкурок и других вещей. </a:t>
            </a:r>
            <a:r>
              <a:rPr lang="ru-RU" dirty="0" smtClean="0">
                <a:solidFill>
                  <a:prstClr val="black"/>
                </a:solidFill>
                <a:latin typeface="+mj-lt"/>
              </a:rPr>
              <a:t>За </a:t>
            </a:r>
            <a:r>
              <a:rPr lang="ru-RU" dirty="0">
                <a:solidFill>
                  <a:prstClr val="black"/>
                </a:solidFill>
                <a:latin typeface="+mj-lt"/>
              </a:rPr>
              <a:t>1944 год колхозники и колхозницы, трудящиеся  района собрали 1 300 000 рублей в </a:t>
            </a:r>
            <a:r>
              <a:rPr lang="ru-RU" dirty="0">
                <a:solidFill>
                  <a:prstClr val="black"/>
                </a:solidFill>
              </a:rPr>
              <a:t>фонд </a:t>
            </a:r>
            <a:r>
              <a:rPr lang="ru-RU" dirty="0" smtClean="0">
                <a:solidFill>
                  <a:prstClr val="black"/>
                </a:solidFill>
              </a:rPr>
              <a:t>страны.</a:t>
            </a:r>
            <a:endParaRPr lang="ru-RU" dirty="0"/>
          </a:p>
        </p:txBody>
      </p:sp>
      <p:pic>
        <p:nvPicPr>
          <p:cNvPr id="8196" name="Picture 4" descr="C:\Users\user\Desktop\2024-2025\МАРШРУТ МИЛ 2025\ФОТО\обозы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109016"/>
            <a:ext cx="3636293" cy="2361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822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77064" cy="704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2200" b="1" dirty="0">
                <a:solidFill>
                  <a:srgbClr val="C00000"/>
                </a:solidFill>
              </a:rPr>
              <a:t>Юннатская </a:t>
            </a:r>
            <a:r>
              <a:rPr lang="ru-RU" sz="2200" b="1" dirty="0" smtClean="0">
                <a:solidFill>
                  <a:srgbClr val="C00000"/>
                </a:solidFill>
              </a:rPr>
              <a:t>станция</a:t>
            </a:r>
            <a:r>
              <a:rPr lang="ru-RU" sz="2700" b="1" dirty="0">
                <a:solidFill>
                  <a:srgbClr val="C00000"/>
                </a:solidFill>
              </a:rPr>
              <a:t/>
            </a:r>
            <a:br>
              <a:rPr lang="ru-RU" sz="2700" b="1" dirty="0">
                <a:solidFill>
                  <a:srgbClr val="C00000"/>
                </a:solidFill>
              </a:rPr>
            </a:br>
            <a:endParaRPr lang="ru-RU" sz="2700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27984" y="1124744"/>
            <a:ext cx="46085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  В годы Великой Отечественной войны фронту помогали не только взрослые , но и дети.  При школе №1 города Мензелинска   </a:t>
            </a:r>
            <a:r>
              <a:rPr lang="ru-RU" dirty="0"/>
              <a:t>работала станция юных натуралистов под руководством Галины Леонидовны </a:t>
            </a:r>
            <a:r>
              <a:rPr lang="ru-RU" dirty="0" err="1"/>
              <a:t>Чукавиной</a:t>
            </a:r>
            <a:r>
              <a:rPr lang="ru-RU" dirty="0"/>
              <a:t>. Дети выращивали здесь овощи, занимались пчеловодством, кролиководством, вели исследовательскую работу. В фонд поддержки фронту они собрали 15 тыс. руб., за что получили благодарственную телеграмму от И. Сталина.</a:t>
            </a:r>
          </a:p>
        </p:txBody>
      </p:sp>
      <p:pic>
        <p:nvPicPr>
          <p:cNvPr id="12290" name="Picture 2" descr="C:\Users\user\Desktop\2024-2025\МАРШРУТ МИЛ 2025\ФОТО\ГРАМОТЫ ОТ СТАЛИН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418" y="4299367"/>
            <a:ext cx="3208582" cy="2127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user\Desktop\2024-2025\МАРШРУТ МИЛ 2025\ФОТО\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60" b="5224"/>
          <a:stretch/>
        </p:blipFill>
        <p:spPr bwMode="auto">
          <a:xfrm>
            <a:off x="1139157" y="3789040"/>
            <a:ext cx="3288828" cy="2409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user\Desktop\2024-2025\МАРШРУТ МИЛ 2025\ФОТО\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19" y="1217034"/>
            <a:ext cx="3258765" cy="229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58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910"/>
            <a:ext cx="9577064" cy="704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242" name="Picture 2" descr="C:\Users\user\Downloads\IMG-20250704-WA007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6" t="44263" r="283" b="35501"/>
          <a:stretch/>
        </p:blipFill>
        <p:spPr bwMode="auto">
          <a:xfrm>
            <a:off x="5494975" y="930218"/>
            <a:ext cx="3634514" cy="2398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15616" y="836712"/>
            <a:ext cx="381642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dirty="0">
                <a:solidFill>
                  <a:prstClr val="black"/>
                </a:solidFill>
              </a:rPr>
              <a:t>Государственный комитет обороны дал высокую оценку патриотическому почину тружеников  тыла. Телеграмма И.В. Сталина вызвала у трудящихся </a:t>
            </a:r>
            <a:r>
              <a:rPr lang="ru-RU" dirty="0" smtClean="0">
                <a:solidFill>
                  <a:prstClr val="black"/>
                </a:solidFill>
              </a:rPr>
              <a:t>новое мощное усиление помощи фронту , проявления образцов нового массового героизма во имя приближающейся Великой Победы. 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6" r="3348" b="5693"/>
          <a:stretch/>
        </p:blipFill>
        <p:spPr bwMode="auto">
          <a:xfrm>
            <a:off x="5526392" y="3646834"/>
            <a:ext cx="3603097" cy="27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605311"/>
            <a:ext cx="3919537" cy="2805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623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77064" cy="704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675169"/>
            <a:ext cx="7704856" cy="4618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История </a:t>
            </a:r>
            <a:r>
              <a:rPr lang="ru-RU" dirty="0" err="1">
                <a:ea typeface="Calibri"/>
                <a:cs typeface="Times New Roman"/>
              </a:rPr>
              <a:t>Мензелинского</a:t>
            </a:r>
            <a:r>
              <a:rPr lang="ru-RU" dirty="0">
                <a:ea typeface="Calibri"/>
                <a:cs typeface="Times New Roman"/>
              </a:rPr>
              <a:t> района в годы войны – это история беспримерного мужества на фронте и нечеловеческого напряжения в тылу. Это история о том, как юные девчонки, вчерашние школьницы, брали в руки серпы и винтовки, осваивали парашюты и зенитные орудия, становились связистками и разведчицами, теряли зрение и здоровье, но не теряли веру в Победу. Это история о матерях и сестрах, чьи руки, обветренные и натруженные, кормили фронт и страну. Их подвиг, их жертва, их невероятная стойкость – ярчайшая страница не только в летописи Мензелинска, но и в великой истории народного подвига, навсегда вписанная в Книгу Памяти поколений. </a:t>
            </a:r>
            <a:endParaRPr lang="ru-RU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a typeface="Calibri"/>
                <a:cs typeface="Times New Roman"/>
              </a:rPr>
              <a:t> </a:t>
            </a:r>
            <a:endParaRPr lang="en-US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6448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-99392"/>
            <a:ext cx="9904169" cy="7281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sz="2000" dirty="0" smtClean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ru-RU" sz="2000" dirty="0" smtClean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ru-RU" sz="2000" dirty="0" smtClean="0">
                <a:solidFill>
                  <a:prstClr val="black"/>
                </a:solidFill>
                <a:ea typeface="Calibri"/>
                <a:cs typeface="Times New Roman"/>
              </a:rPr>
              <a:t>Использованная </a:t>
            </a:r>
            <a: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  <a:t>литература :</a:t>
            </a:r>
            <a:br>
              <a:rPr lang="ru-RU" sz="2000" dirty="0">
                <a:solidFill>
                  <a:prstClr val="black"/>
                </a:solidFill>
                <a:ea typeface="Calibri"/>
                <a:cs typeface="Times New Roman"/>
              </a:rPr>
            </a:br>
            <a:endParaRPr lang="ru-RU" sz="2000" dirty="0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59" y="608900"/>
            <a:ext cx="1169987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08392" y="2967335"/>
            <a:ext cx="11272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1675700"/>
            <a:ext cx="6696744" cy="2966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ru-RU" dirty="0" smtClean="0">
                <a:solidFill>
                  <a:prstClr val="black"/>
                </a:solidFill>
                <a:ea typeface="Calibri"/>
                <a:cs typeface="Times New Roman"/>
              </a:rPr>
              <a:t>1.Юсупов </a:t>
            </a:r>
            <a:r>
              <a:rPr lang="ru-RU" dirty="0">
                <a:solidFill>
                  <a:prstClr val="black"/>
                </a:solidFill>
                <a:ea typeface="Calibri"/>
                <a:cs typeface="Times New Roman"/>
              </a:rPr>
              <a:t>Ю.Ю, Сафиуллин М.Н. </a:t>
            </a:r>
            <a:r>
              <a:rPr lang="ru-RU" dirty="0" err="1">
                <a:solidFill>
                  <a:prstClr val="black"/>
                </a:solidFill>
                <a:ea typeface="Calibri"/>
                <a:cs typeface="Times New Roman"/>
              </a:rPr>
              <a:t>Мензелинский</a:t>
            </a:r>
            <a:r>
              <a:rPr lang="ru-RU" dirty="0">
                <a:solidFill>
                  <a:prstClr val="black"/>
                </a:solidFill>
                <a:ea typeface="Calibri"/>
                <a:cs typeface="Times New Roman"/>
              </a:rPr>
              <a:t> край: история и современность.-М.:2006</a:t>
            </a:r>
          </a:p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srgbClr val="0000FF"/>
                </a:solidFill>
                <a:ea typeface="Times New Roman"/>
                <a:cs typeface="Times New Roman"/>
                <a:hlinkClick r:id="rId4"/>
              </a:rPr>
              <a:t>2.</a:t>
            </a:r>
            <a:r>
              <a:rPr lang="en-US" dirty="0" smtClean="0">
                <a:solidFill>
                  <a:srgbClr val="0000FF"/>
                </a:solidFill>
                <a:ea typeface="Times New Roman"/>
                <a:cs typeface="Times New Roman"/>
                <a:hlinkClick r:id="rId4"/>
              </a:rPr>
              <a:t>http</a:t>
            </a:r>
            <a:r>
              <a:rPr lang="ru-RU" dirty="0">
                <a:solidFill>
                  <a:srgbClr val="0000FF"/>
                </a:solidFill>
                <a:ea typeface="Times New Roman"/>
                <a:cs typeface="Times New Roman"/>
                <a:hlinkClick r:id="rId4"/>
              </a:rPr>
              <a:t>://</a:t>
            </a:r>
            <a:r>
              <a:rPr lang="en-US" dirty="0" err="1">
                <a:solidFill>
                  <a:srgbClr val="0000FF"/>
                </a:solidFill>
                <a:ea typeface="Times New Roman"/>
                <a:cs typeface="Times New Roman"/>
                <a:hlinkClick r:id="rId4"/>
              </a:rPr>
              <a:t>menzela</a:t>
            </a:r>
            <a:r>
              <a:rPr lang="ru-RU" dirty="0">
                <a:solidFill>
                  <a:srgbClr val="0000FF"/>
                </a:solidFill>
                <a:ea typeface="Times New Roman"/>
                <a:cs typeface="Times New Roman"/>
                <a:hlinkClick r:id="rId4"/>
              </a:rPr>
              <a:t>.</a:t>
            </a:r>
            <a:r>
              <a:rPr lang="en-US" dirty="0" err="1">
                <a:solidFill>
                  <a:srgbClr val="0000FF"/>
                </a:solidFill>
                <a:ea typeface="Times New Roman"/>
                <a:cs typeface="Times New Roman"/>
                <a:hlinkClick r:id="rId4"/>
              </a:rPr>
              <a:t>ru</a:t>
            </a:r>
            <a:r>
              <a:rPr lang="ru-RU" dirty="0">
                <a:solidFill>
                  <a:srgbClr val="0000FF"/>
                </a:solidFill>
                <a:ea typeface="Times New Roman"/>
                <a:cs typeface="Times New Roman"/>
                <a:hlinkClick r:id="rId4"/>
              </a:rPr>
              <a:t>/</a:t>
            </a:r>
            <a:r>
              <a:rPr lang="en-US" dirty="0">
                <a:solidFill>
                  <a:srgbClr val="0000FF"/>
                </a:solidFill>
                <a:ea typeface="Times New Roman"/>
                <a:cs typeface="Times New Roman"/>
                <a:hlinkClick r:id="rId4"/>
              </a:rPr>
              <a:t>news</a:t>
            </a:r>
            <a:r>
              <a:rPr lang="ru-RU" dirty="0">
                <a:solidFill>
                  <a:srgbClr val="0000FF"/>
                </a:solidFill>
                <a:ea typeface="Times New Roman"/>
                <a:cs typeface="Times New Roman"/>
                <a:hlinkClick r:id="rId4"/>
              </a:rPr>
              <a:t>/</a:t>
            </a:r>
            <a:r>
              <a:rPr lang="en-US" dirty="0" err="1">
                <a:solidFill>
                  <a:srgbClr val="0000FF"/>
                </a:solidFill>
                <a:ea typeface="Times New Roman"/>
                <a:cs typeface="Times New Roman"/>
                <a:hlinkClick r:id="rId4"/>
              </a:rPr>
              <a:t>istoriya</a:t>
            </a:r>
            <a:r>
              <a:rPr lang="ru-RU" dirty="0">
                <a:solidFill>
                  <a:srgbClr val="0000FF"/>
                </a:solidFill>
                <a:ea typeface="Times New Roman"/>
                <a:cs typeface="Times New Roman"/>
                <a:hlinkClick r:id="rId4"/>
              </a:rPr>
              <a:t>/</a:t>
            </a:r>
            <a:r>
              <a:rPr lang="en-US" dirty="0">
                <a:solidFill>
                  <a:srgbClr val="0000FF"/>
                </a:solidFill>
                <a:ea typeface="Times New Roman"/>
                <a:cs typeface="Times New Roman"/>
                <a:hlinkClick r:id="rId4"/>
              </a:rPr>
              <a:t>v</a:t>
            </a:r>
            <a:r>
              <a:rPr lang="ru-RU" dirty="0">
                <a:solidFill>
                  <a:srgbClr val="0000FF"/>
                </a:solidFill>
                <a:ea typeface="Times New Roman"/>
                <a:cs typeface="Times New Roman"/>
                <a:hlinkClick r:id="rId4"/>
              </a:rPr>
              <a:t>-</a:t>
            </a:r>
            <a:r>
              <a:rPr lang="en-US" dirty="0" err="1">
                <a:solidFill>
                  <a:srgbClr val="0000FF"/>
                </a:solidFill>
                <a:ea typeface="Times New Roman"/>
                <a:cs typeface="Times New Roman"/>
                <a:hlinkClick r:id="rId4"/>
              </a:rPr>
              <a:t>menzelinskom</a:t>
            </a:r>
            <a:r>
              <a:rPr lang="ru-RU" dirty="0">
                <a:solidFill>
                  <a:srgbClr val="0000FF"/>
                </a:solidFill>
                <a:ea typeface="Times New Roman"/>
                <a:cs typeface="Times New Roman"/>
                <a:hlinkClick r:id="rId4"/>
              </a:rPr>
              <a:t>-</a:t>
            </a:r>
            <a:r>
              <a:rPr lang="en-US" dirty="0" err="1">
                <a:solidFill>
                  <a:srgbClr val="0000FF"/>
                </a:solidFill>
                <a:ea typeface="Times New Roman"/>
                <a:cs typeface="Times New Roman"/>
                <a:hlinkClick r:id="rId4"/>
              </a:rPr>
              <a:t>rayone</a:t>
            </a:r>
            <a:r>
              <a:rPr lang="ru-RU" dirty="0">
                <a:solidFill>
                  <a:srgbClr val="0000FF"/>
                </a:solidFill>
                <a:ea typeface="Times New Roman"/>
                <a:cs typeface="Times New Roman"/>
                <a:hlinkClick r:id="rId4"/>
              </a:rPr>
              <a:t>-</a:t>
            </a:r>
            <a:r>
              <a:rPr lang="en-US" dirty="0" err="1">
                <a:solidFill>
                  <a:srgbClr val="0000FF"/>
                </a:solidFill>
                <a:ea typeface="Times New Roman"/>
                <a:cs typeface="Times New Roman"/>
                <a:hlinkClick r:id="rId4"/>
              </a:rPr>
              <a:t>razmeschali</a:t>
            </a:r>
            <a:r>
              <a:rPr lang="ru-RU" dirty="0" smtClean="0">
                <a:solidFill>
                  <a:srgbClr val="0000FF"/>
                </a:solidFill>
                <a:ea typeface="Times New Roman"/>
                <a:cs typeface="Times New Roman"/>
                <a:hlinkClick r:id="rId4"/>
              </a:rPr>
              <a:t>-</a:t>
            </a:r>
            <a:r>
              <a:rPr lang="ru-RU" dirty="0" smtClean="0">
                <a:ea typeface="Times New Roman"/>
                <a:cs typeface="Times New Roman"/>
                <a:hlinkClick r:id="rId4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ea typeface="Calibri"/>
                <a:cs typeface="Times New Roman"/>
                <a:hlinkClick r:id="rId4"/>
              </a:rPr>
              <a:t>evakuirovannyih</a:t>
            </a:r>
            <a:endParaRPr lang="ru-RU" dirty="0" smtClean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ru-RU" u="sng" dirty="0" smtClean="0">
                <a:solidFill>
                  <a:srgbClr val="0000FF"/>
                </a:solidFill>
                <a:ea typeface="Times New Roman"/>
                <a:cs typeface="Times New Roman"/>
                <a:hlinkClick r:id="rId5"/>
              </a:rPr>
              <a:t>3.</a:t>
            </a:r>
            <a:r>
              <a:rPr lang="en-US" u="sng" dirty="0" smtClean="0">
                <a:solidFill>
                  <a:srgbClr val="0000FF"/>
                </a:solidFill>
                <a:ea typeface="Times New Roman"/>
                <a:cs typeface="Times New Roman"/>
                <a:hlinkClick r:id="rId5"/>
              </a:rPr>
              <a:t>https</a:t>
            </a:r>
            <a:r>
              <a:rPr lang="en-US" u="sng" dirty="0">
                <a:solidFill>
                  <a:srgbClr val="0000FF"/>
                </a:solidFill>
                <a:ea typeface="Times New Roman"/>
                <a:cs typeface="Times New Roman"/>
                <a:hlinkClick r:id="rId5"/>
              </a:rPr>
              <a:t>://</a:t>
            </a:r>
            <a:r>
              <a:rPr lang="en-US" u="sng" dirty="0" smtClean="0">
                <a:solidFill>
                  <a:srgbClr val="0000FF"/>
                </a:solidFill>
                <a:ea typeface="Times New Roman"/>
                <a:cs typeface="Times New Roman"/>
                <a:hlinkClick r:id="rId5"/>
              </a:rPr>
              <a:t>menzelinsk.tatarstan.ru/file/pub/pub_2330022.png</a:t>
            </a:r>
            <a:endParaRPr lang="ru-RU" u="sng" dirty="0" smtClean="0">
              <a:solidFill>
                <a:srgbClr val="0000FF"/>
              </a:solidFill>
              <a:ea typeface="Times New Roman"/>
              <a:cs typeface="Times New Roman"/>
            </a:endParaRPr>
          </a:p>
          <a:p>
            <a:r>
              <a:rPr lang="ru-RU" dirty="0" smtClean="0">
                <a:solidFill>
                  <a:prstClr val="black"/>
                </a:solidFill>
                <a:ea typeface="Calibri"/>
                <a:cs typeface="Times New Roman"/>
              </a:rPr>
              <a:t>4</a:t>
            </a:r>
            <a:r>
              <a:rPr lang="en-US" dirty="0" smtClean="0">
                <a:solidFill>
                  <a:prstClr val="black"/>
                </a:solidFill>
                <a:ea typeface="Calibri"/>
                <a:cs typeface="Times New Roman"/>
              </a:rPr>
              <a:t>.https</a:t>
            </a:r>
            <a:r>
              <a:rPr lang="en-US" dirty="0">
                <a:solidFill>
                  <a:prstClr val="black"/>
                </a:solidFill>
                <a:ea typeface="Calibri"/>
                <a:cs typeface="Times New Roman"/>
              </a:rPr>
              <a:t>://menzelinsk.tatarstan.ru/ogneva-emiliya-nikolaevna.htm</a:t>
            </a:r>
          </a:p>
          <a:p>
            <a:r>
              <a:rPr lang="ru-RU" dirty="0" smtClean="0">
                <a:solidFill>
                  <a:prstClr val="black"/>
                </a:solidFill>
                <a:ea typeface="Calibri"/>
                <a:cs typeface="Times New Roman"/>
              </a:rPr>
              <a:t>5 </a:t>
            </a:r>
            <a:r>
              <a:rPr lang="en-US" dirty="0" smtClean="0">
                <a:solidFill>
                  <a:prstClr val="black"/>
                </a:solidFill>
                <a:ea typeface="Calibri"/>
                <a:cs typeface="Times New Roman"/>
              </a:rPr>
              <a:t>.https</a:t>
            </a:r>
            <a:r>
              <a:rPr lang="en-US" dirty="0">
                <a:solidFill>
                  <a:prstClr val="black"/>
                </a:solidFill>
                <a:ea typeface="Calibri"/>
                <a:cs typeface="Times New Roman"/>
              </a:rPr>
              <a:t>://vk.com/wall427053052_214?ysclid=mcje70d2sj485960725</a:t>
            </a:r>
          </a:p>
          <a:p>
            <a:endParaRPr lang="en-US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8261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972</TotalTime>
  <Words>1444</Words>
  <Application>Microsoft Office PowerPoint</Application>
  <PresentationFormat>Экран (4:3)</PresentationFormat>
  <Paragraphs>59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  Краеведческий музей г.Мензелинска </vt:lpstr>
      <vt:lpstr>Презентация PowerPoint</vt:lpstr>
      <vt:lpstr>  Женщины Мензелинского района-  участницы Великой Отечественной войны  </vt:lpstr>
      <vt:lpstr>                                                               Саматова Такия Зиевна</vt:lpstr>
      <vt:lpstr>            Тарасова Зинаида Гурьевна</vt:lpstr>
      <vt:lpstr>Казакова Пелагея Васильевна</vt:lpstr>
      <vt:lpstr>             Огнева Эмилия Николаевна </vt:lpstr>
      <vt:lpstr>Черняева Анна Тимофеевна </vt:lpstr>
      <vt:lpstr>Презентация PowerPoint</vt:lpstr>
      <vt:lpstr>                   Педагоги Мензелинской  школы-интернат- участницы Великой Отечественной войны     </vt:lpstr>
      <vt:lpstr>Чигвинцева Анна Федоровна </vt:lpstr>
      <vt:lpstr> Рязанова Александра Васильевна  </vt:lpstr>
      <vt:lpstr>  Роль тружениц Мензелинского района в годы  Великой Отечественной войны </vt:lpstr>
      <vt:lpstr>Презентация PowerPoint</vt:lpstr>
      <vt:lpstr>Презентация PowerPoint</vt:lpstr>
      <vt:lpstr> Юннатская станция </vt:lpstr>
      <vt:lpstr>Презентация PowerPoint</vt:lpstr>
      <vt:lpstr>Презентация PowerPoint</vt:lpstr>
      <vt:lpstr> Использованная литература 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64</cp:revision>
  <dcterms:created xsi:type="dcterms:W3CDTF">2025-04-28T17:04:47Z</dcterms:created>
  <dcterms:modified xsi:type="dcterms:W3CDTF">2025-09-22T07:41:20Z</dcterms:modified>
</cp:coreProperties>
</file>