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F27BC-BD03-26C6-30C1-0DA6E85CB4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Опрос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14C461-B24A-5363-4324-D959D5AFE3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73C5-3E71-AF33-28A3-7816CB54D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0BAADC-5F90-F72A-107D-CCBE3307D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Институт семьи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52AE15-DDBA-6C43-B951-3F7AE35B23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40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9CECF-81BC-6175-36D9-796A8E9D6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Семья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D6DA05-8A80-4509-4F6E-A8BDC2944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объединение людей на основе кровного родства или брака, члены которого связаны совместным бытом, взаимной моральной ответственностью, а также заботой о здоровье детей и их воспитании.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44949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ECF2BE-D10E-FE3D-91F4-EE24AE5E3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80" y="1982280"/>
            <a:ext cx="3498979" cy="2456442"/>
          </a:xfrm>
        </p:spPr>
        <p:txBody>
          <a:bodyPr/>
          <a:lstStyle/>
          <a:p>
            <a:r>
              <a:rPr lang="ru-RU" b="1" dirty="0"/>
              <a:t>Брак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99463C-43CA-E96C-8313-8E9FBDB9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3420022"/>
          </a:xfrm>
        </p:spPr>
        <p:txBody>
          <a:bodyPr>
            <a:normAutofit/>
          </a:bodyPr>
          <a:lstStyle/>
          <a:p>
            <a:r>
              <a:rPr lang="ru-RU" sz="2800" b="1" dirty="0"/>
              <a:t>это союз мужчины и женщины, основанный на регистрации в органах ЗАГСа, главной целью которого является создание семьи, рождение и воспитание детей.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A5144E-5959-BE40-2D2C-66E8A81B27BE}"/>
              </a:ext>
            </a:extLst>
          </p:cNvPr>
          <p:cNvSpPr txBox="1"/>
          <p:nvPr/>
        </p:nvSpPr>
        <p:spPr>
          <a:xfrm>
            <a:off x="688157" y="5367002"/>
            <a:ext cx="113498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Брак налагает на участников ответственность за материальное обеспечение и воспитание детей, и в то же время государство и общество берут на себя обязательства по охране брака.</a:t>
            </a:r>
            <a:endParaRPr lang="ru-RU" sz="26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9B9BBDA-EE9A-4779-BD68-C1BE5757CD04}"/>
              </a:ext>
            </a:extLst>
          </p:cNvPr>
          <p:cNvSpPr/>
          <p:nvPr/>
        </p:nvSpPr>
        <p:spPr>
          <a:xfrm>
            <a:off x="509047" y="5184742"/>
            <a:ext cx="11613823" cy="1545996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86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040506-7277-A4D2-9286-326C895F3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БРАК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1F5135-06FF-B2CD-54D9-404C5E02C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7871" y="803186"/>
            <a:ext cx="4864231" cy="5248622"/>
          </a:xfrm>
        </p:spPr>
        <p:txBody>
          <a:bodyPr/>
          <a:lstStyle/>
          <a:p>
            <a:r>
              <a:rPr lang="ru-RU" sz="2200" b="1" u="sng" dirty="0"/>
              <a:t>гражданский (юридический) </a:t>
            </a:r>
            <a:r>
              <a:rPr lang="ru-RU" dirty="0"/>
              <a:t>регистрация брака в органах ЗАГС</a:t>
            </a:r>
          </a:p>
          <a:p>
            <a:r>
              <a:rPr lang="ru-RU" dirty="0"/>
              <a:t> </a:t>
            </a:r>
            <a:r>
              <a:rPr lang="ru-RU" sz="2200" b="1" u="sng" dirty="0"/>
              <a:t>фактический (сожительство) </a:t>
            </a:r>
            <a:r>
              <a:rPr lang="ru-RU" dirty="0"/>
              <a:t>создание семьи без официального оформления отношений</a:t>
            </a:r>
          </a:p>
          <a:p>
            <a:r>
              <a:rPr lang="ru-RU" dirty="0"/>
              <a:t> </a:t>
            </a:r>
            <a:r>
              <a:rPr lang="ru-RU" sz="2200" b="1" u="sng" dirty="0"/>
              <a:t>церковный</a:t>
            </a:r>
            <a:r>
              <a:rPr lang="ru-RU" dirty="0"/>
              <a:t>                                 венчание в церкви (заключается на основе юридического/гражданского брака)</a:t>
            </a:r>
          </a:p>
          <a:p>
            <a:r>
              <a:rPr lang="ru-RU" sz="2200" b="1" u="sng" dirty="0"/>
              <a:t>«альтернативные стили жизни» </a:t>
            </a:r>
            <a:r>
              <a:rPr lang="ru-RU" dirty="0"/>
              <a:t>исключения, встречающиеся в различных культурах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466FD05-7D00-2951-AEE5-E27F5F9EE783}"/>
              </a:ext>
            </a:extLst>
          </p:cNvPr>
          <p:cNvCxnSpPr>
            <a:cxnSpLocks/>
          </p:cNvCxnSpPr>
          <p:nvPr/>
        </p:nvCxnSpPr>
        <p:spPr>
          <a:xfrm flipV="1">
            <a:off x="4703975" y="1414021"/>
            <a:ext cx="1979628" cy="142344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48A7833-1B22-DEDF-8F5F-128945435BA5}"/>
              </a:ext>
            </a:extLst>
          </p:cNvPr>
          <p:cNvCxnSpPr>
            <a:cxnSpLocks/>
          </p:cNvCxnSpPr>
          <p:nvPr/>
        </p:nvCxnSpPr>
        <p:spPr>
          <a:xfrm flipV="1">
            <a:off x="4798242" y="2349925"/>
            <a:ext cx="1979628" cy="10775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DCA6CFB9-43BF-1AC8-DA3D-3274F0136C3E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4798243" y="3427497"/>
            <a:ext cx="1979628" cy="5333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0B2B0A4-A332-4412-CFDE-3088DB9C0798}"/>
              </a:ext>
            </a:extLst>
          </p:cNvPr>
          <p:cNvCxnSpPr>
            <a:cxnSpLocks/>
          </p:cNvCxnSpPr>
          <p:nvPr/>
        </p:nvCxnSpPr>
        <p:spPr>
          <a:xfrm>
            <a:off x="4798242" y="4384207"/>
            <a:ext cx="1979628" cy="4221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83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8326E-6DC6-290A-C31B-EC3C9D8D4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семьи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75BEF83-9707-28BA-5F05-2616C8B97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28181" y="-50342"/>
            <a:ext cx="6796726" cy="60990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3480" rIns="0" bIns="6348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Репродуктивная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(воспроизводство населения).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Воспитательная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(передача новым поколениям правил поведения в обществе).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Хозяйственно-экономическая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(организация быта, распределение доходов и расходов семьи).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Досуговая/рекреационная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(организация отдыха).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Духовно-нравственная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(передача духовных и нравственных ценностей младшим поколениям)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Первичного социального контроля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(применение санкций за нарушение правовых и моральных норм участниками семьи).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Социально-статусная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(передача участникам семьи определённого общественного статуса).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200" b="1" i="0" u="sng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Психологическая/эмоциональная 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4E4E3F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(эмоциональная поддержка членов семьи).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78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E3F97-C5C8-0FB1-A899-CCFEDFC20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B742B-EA1D-8355-52BD-A2BF9D63CD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Виды семьи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0F659C-4585-3B01-513E-8547F655D0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72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145427-F6BD-2516-9491-992FA479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составу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99DF9D-3C7B-A697-8584-8716393F5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b="1" u="sng" dirty="0"/>
              <a:t>Нуклеарная</a:t>
            </a:r>
            <a:r>
              <a:rPr lang="ru-RU" sz="2400" dirty="0"/>
              <a:t> — состоит из одного (бездетная пара) или двух поколений.</a:t>
            </a:r>
          </a:p>
          <a:p>
            <a:r>
              <a:rPr lang="ru-RU" sz="2600" b="1" u="sng" dirty="0"/>
              <a:t>Расширенная</a:t>
            </a:r>
            <a:r>
              <a:rPr lang="ru-RU" sz="2400" dirty="0"/>
              <a:t> — состоит из более чем двух поколений, которые живут вместе и ведут общее домашнее хозяйство.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99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06613-20CF-8739-38C2-1134E7E51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19BD2-EDE0-E321-4CE6-363B0F46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форме брака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6F6C59-A92D-4744-04E3-4144E0A80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b="1" u="sng" dirty="0"/>
              <a:t>Моногамная — </a:t>
            </a:r>
            <a:r>
              <a:rPr lang="ru-RU" sz="2400" dirty="0"/>
              <a:t>брак мужчины и женщины.</a:t>
            </a:r>
          </a:p>
          <a:p>
            <a:r>
              <a:rPr lang="ru-RU" sz="2600" b="1" u="sng" dirty="0"/>
              <a:t>Полигамная — </a:t>
            </a:r>
            <a:r>
              <a:rPr lang="ru-RU" sz="2400" dirty="0"/>
              <a:t>одного мужчины с несколькими женщинами или наоборот.</a:t>
            </a:r>
          </a:p>
        </p:txBody>
      </p:sp>
    </p:spTree>
    <p:extLst>
      <p:ext uri="{BB962C8B-B14F-4D97-AF65-F5344CB8AC3E}">
        <p14:creationId xmlns:p14="http://schemas.microsoft.com/office/powerpoint/2010/main" val="967959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4407B-8D74-DD78-51FC-41C7D141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DC07F-1929-40C3-3D03-44F68987D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80" y="2349925"/>
            <a:ext cx="3695479" cy="2456442"/>
          </a:xfrm>
        </p:spPr>
        <p:txBody>
          <a:bodyPr/>
          <a:lstStyle/>
          <a:p>
            <a:r>
              <a:rPr lang="ru-RU" dirty="0"/>
              <a:t>по структуре распределения власти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46AB85-C731-35EA-43B0-10C0961A7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9645" y="803186"/>
            <a:ext cx="7252355" cy="5248622"/>
          </a:xfrm>
        </p:spPr>
        <p:txBody>
          <a:bodyPr>
            <a:normAutofit/>
          </a:bodyPr>
          <a:lstStyle/>
          <a:p>
            <a:r>
              <a:rPr lang="ru-RU" sz="2400" b="1" u="sng" dirty="0"/>
              <a:t>Патриархальная </a:t>
            </a:r>
            <a:r>
              <a:rPr lang="ru-RU" sz="2200" dirty="0"/>
              <a:t>— власть в семье концентрируется в руках отца, он сам финансово обеспечивает семью, не принимая участия в выполнении работы по дому или воспитании детей, что считается исключительно женскими обязанностями.</a:t>
            </a:r>
          </a:p>
          <a:p>
            <a:r>
              <a:rPr lang="ru-RU" sz="2400" b="1" u="sng" dirty="0"/>
              <a:t>Матриархальная</a:t>
            </a:r>
            <a:r>
              <a:rPr lang="ru-RU" sz="2200" dirty="0"/>
              <a:t> — власть в семье принадлежит женщине.</a:t>
            </a:r>
          </a:p>
          <a:p>
            <a:r>
              <a:rPr lang="ru-RU" sz="2400" b="1" u="sng" dirty="0"/>
              <a:t>Партнёрская/демократическая/эгалитарная </a:t>
            </a:r>
            <a:r>
              <a:rPr lang="ru-RU" sz="2200" dirty="0"/>
              <a:t>— мужчина и женщина равны в правах, оба участвуют в воспитании детей, поровну распределяют домашние обязанности.</a:t>
            </a:r>
          </a:p>
        </p:txBody>
      </p:sp>
    </p:spTree>
    <p:extLst>
      <p:ext uri="{BB962C8B-B14F-4D97-AF65-F5344CB8AC3E}">
        <p14:creationId xmlns:p14="http://schemas.microsoft.com/office/powerpoint/2010/main" val="345328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01F1B-2962-B841-BEF9-4B1BCA8ED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3627D-3ED2-3996-AC21-7B89673ED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80" y="2349925"/>
            <a:ext cx="3695479" cy="2456442"/>
          </a:xfrm>
        </p:spPr>
        <p:txBody>
          <a:bodyPr/>
          <a:lstStyle/>
          <a:p>
            <a:r>
              <a:rPr lang="ru-RU" dirty="0"/>
              <a:t>по типу воспитания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F002B-5AB0-93B7-2F87-34786F05F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9645" y="803186"/>
            <a:ext cx="7252355" cy="5248622"/>
          </a:xfrm>
        </p:spPr>
        <p:txBody>
          <a:bodyPr>
            <a:normAutofit/>
          </a:bodyPr>
          <a:lstStyle/>
          <a:p>
            <a:r>
              <a:rPr lang="ru-RU" sz="2600" b="1" u="sng" dirty="0"/>
              <a:t>Авторитарная</a:t>
            </a:r>
            <a:r>
              <a:rPr lang="ru-RU" sz="2400" dirty="0"/>
              <a:t> — основывается на безоговорочном авторитете родителей, отсутствии у детей возможности перечить им и обсуждать их решения.</a:t>
            </a:r>
          </a:p>
          <a:p>
            <a:r>
              <a:rPr lang="ru-RU" sz="2600" b="1" u="sng" dirty="0"/>
              <a:t>Демократическая</a:t>
            </a:r>
            <a:r>
              <a:rPr lang="ru-RU" sz="2400" dirty="0"/>
              <a:t> — в основе лежит сотрудничество родителей и детей, большое внимание уделяется самовоспитанию.</a:t>
            </a:r>
          </a:p>
          <a:p>
            <a:r>
              <a:rPr lang="ru-RU" sz="2600" b="1" u="sng" dirty="0"/>
              <a:t>Либеральная</a:t>
            </a:r>
            <a:r>
              <a:rPr lang="ru-RU" sz="2400" dirty="0"/>
              <a:t> — между участниками семьи отсутствует сильная связь, каждый развивается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3534028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389CC-7E43-E49C-F333-D3A8089E1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Бытовые отношения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5D5996-9B15-5EE4-864D-76F4CE925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4438117"/>
          </a:xfrm>
        </p:spPr>
        <p:txBody>
          <a:bodyPr>
            <a:normAutofit/>
          </a:bodyPr>
          <a:lstStyle/>
          <a:p>
            <a:r>
              <a:rPr lang="ru-RU" sz="2800" dirty="0"/>
              <a:t>это система отношений, не связанных с производством и направленных на удовлетворение первичных потребностей людей (пища, жильё, одежда, общение, отдых, развлечения).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05E2C7-9A44-B086-1E36-89BDFCBF6C1F}"/>
              </a:ext>
            </a:extLst>
          </p:cNvPr>
          <p:cNvSpPr txBox="1"/>
          <p:nvPr/>
        </p:nvSpPr>
        <p:spPr>
          <a:xfrm>
            <a:off x="688157" y="5367002"/>
            <a:ext cx="1134987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600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Упрощение домашних отношений способствует нормализации климата в семье и освобождению времени для совместного времяпрепровождения</a:t>
            </a:r>
            <a:endParaRPr lang="ru-RU" sz="26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63029F0-FFEC-AABD-2517-810695B3F73E}"/>
              </a:ext>
            </a:extLst>
          </p:cNvPr>
          <p:cNvSpPr/>
          <p:nvPr/>
        </p:nvSpPr>
        <p:spPr>
          <a:xfrm>
            <a:off x="509047" y="5184742"/>
            <a:ext cx="11613823" cy="1545996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356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01F9F-3C07-EB8E-041C-9F0FB9D6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Тенденции развития семьи в современном мире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4F59-33B2-D3CF-633D-597FE85D6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589644" cy="5248622"/>
          </a:xfrm>
        </p:spPr>
        <p:txBody>
          <a:bodyPr>
            <a:normAutofit/>
          </a:bodyPr>
          <a:lstStyle/>
          <a:p>
            <a:r>
              <a:rPr lang="ru-RU" sz="2400" b="1" u="sng" dirty="0"/>
              <a:t>Увеличение числа партнёрских семей</a:t>
            </a:r>
          </a:p>
          <a:p>
            <a:r>
              <a:rPr lang="ru-RU" sz="2400" b="1" u="sng" dirty="0"/>
              <a:t>Уменьшается количество детей в семье</a:t>
            </a:r>
          </a:p>
          <a:p>
            <a:r>
              <a:rPr lang="ru-RU" sz="2400" b="1" u="sng" dirty="0"/>
              <a:t>Рост числа нуклеарных семей</a:t>
            </a:r>
          </a:p>
          <a:p>
            <a:r>
              <a:rPr lang="ru-RU" sz="2400" b="1" u="sng" dirty="0"/>
              <a:t>Происходит разделение института семьи и брака</a:t>
            </a:r>
          </a:p>
          <a:p>
            <a:r>
              <a:rPr lang="ru-RU" sz="2400" b="1" u="sng" dirty="0"/>
              <a:t>Больше внимания уделяется материальному обеспечению детей в семье</a:t>
            </a:r>
            <a:r>
              <a:rPr lang="ru-RU" sz="2400" u="sng" dirty="0"/>
              <a:t>, </a:t>
            </a:r>
            <a:r>
              <a:rPr lang="ru-RU" sz="2400" b="1" u="sng" dirty="0"/>
              <a:t>чем духовному развитию</a:t>
            </a:r>
          </a:p>
          <a:p>
            <a:r>
              <a:rPr lang="ru-RU" sz="2400" b="1" u="sng" dirty="0"/>
              <a:t>Рост количества разводов</a:t>
            </a:r>
            <a:r>
              <a:rPr lang="ru-RU" sz="2400" u="sng" dirty="0"/>
              <a:t>, </a:t>
            </a:r>
            <a:r>
              <a:rPr lang="ru-RU" sz="2400" b="1" u="sng" dirty="0"/>
              <a:t>повторных браков</a:t>
            </a:r>
            <a:r>
              <a:rPr lang="ru-RU" sz="2400" u="sng" dirty="0"/>
              <a:t>, </a:t>
            </a:r>
            <a:r>
              <a:rPr lang="ru-RU" sz="2400" b="1" u="sng" dirty="0"/>
              <a:t>неполных семей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2189957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6EC5-984B-A83C-675C-13E4F3677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38DCE-2C66-F6F1-0C61-2F1FC71F6E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Демографическая и семейная политика в Российской Федерации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970CAD-66BB-255A-069C-323B04DF9A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978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3B877-70AE-F5E2-D888-C526A903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60" y="2349925"/>
            <a:ext cx="4392891" cy="2456442"/>
          </a:xfrm>
        </p:spPr>
        <p:txBody>
          <a:bodyPr>
            <a:normAutofit/>
          </a:bodyPr>
          <a:lstStyle/>
          <a:p>
            <a:r>
              <a:rPr lang="ru-RU" sz="3800" b="1" dirty="0"/>
              <a:t>Демографическая политика </a:t>
            </a:r>
            <a:endParaRPr lang="ru-RU" sz="3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C1336-C88E-46AE-802F-75D8D3173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это комплекс мер, связанных с экономическими, административными, пропагандистскими мероприятиями и направленных на регулирование рождаемости в выгодном для государства направлении, а также способствующих улучшению здравоохранения и снижению смертности в стране.</a:t>
            </a:r>
          </a:p>
        </p:txBody>
      </p:sp>
    </p:spTree>
    <p:extLst>
      <p:ext uri="{BB962C8B-B14F-4D97-AF65-F5344CB8AC3E}">
        <p14:creationId xmlns:p14="http://schemas.microsoft.com/office/powerpoint/2010/main" val="115196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E2AF2-78D0-7055-69F8-80746BBDB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демографии в РФ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2D1FD5-2B2F-AD44-2D91-51EA27F30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568" y="2349925"/>
            <a:ext cx="6281873" cy="2456442"/>
          </a:xfrm>
        </p:spPr>
        <p:txBody>
          <a:bodyPr/>
          <a:lstStyle/>
          <a:p>
            <a:r>
              <a:rPr lang="ru-RU" sz="2400" b="1" u="sng" dirty="0"/>
              <a:t>Низкая рождаемость</a:t>
            </a:r>
          </a:p>
          <a:p>
            <a:r>
              <a:rPr lang="ru-RU" sz="2400" b="1" u="sng" dirty="0"/>
              <a:t>Сохранение традиционных семейных ценностей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585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14AD8-E399-BB6D-8789-F07E31A50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08" y="2349925"/>
            <a:ext cx="4062953" cy="2212648"/>
          </a:xfrm>
        </p:spPr>
        <p:txBody>
          <a:bodyPr>
            <a:normAutofit fontScale="90000"/>
          </a:bodyPr>
          <a:lstStyle/>
          <a:p>
            <a:r>
              <a:rPr lang="ru-RU" sz="3800" b="1" dirty="0"/>
              <a:t>меры</a:t>
            </a:r>
            <a:r>
              <a:rPr lang="ru-RU" sz="3800" dirty="0"/>
              <a:t> </a:t>
            </a:r>
            <a:br>
              <a:rPr lang="ru-RU" sz="3800" dirty="0"/>
            </a:br>
            <a:r>
              <a:rPr lang="ru-RU" sz="3800" dirty="0"/>
              <a:t>демографической политики</a:t>
            </a:r>
            <a:br>
              <a:rPr lang="ru-RU" sz="3800" dirty="0"/>
            </a:br>
            <a:r>
              <a:rPr lang="ru-RU" sz="3800" dirty="0"/>
              <a:t>РФ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A517DC-6834-29EF-B25A-1A4E07804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496" y="0"/>
            <a:ext cx="6281873" cy="3715394"/>
          </a:xfrm>
        </p:spPr>
        <p:txBody>
          <a:bodyPr/>
          <a:lstStyle/>
          <a:p>
            <a:r>
              <a:rPr lang="ru-RU" sz="2400" b="1" u="sng" dirty="0"/>
              <a:t>выплату декретных пособий;</a:t>
            </a:r>
          </a:p>
          <a:p>
            <a:r>
              <a:rPr lang="ru-RU" sz="2400" b="1" u="sng" dirty="0"/>
              <a:t>выплату материнского капитала; </a:t>
            </a:r>
          </a:p>
          <a:p>
            <a:r>
              <a:rPr lang="ru-RU" sz="2400" b="1" u="sng" dirty="0"/>
              <a:t>развитие предпринимательской активности семей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7F3518F1-1913-E590-5591-CA955295CD33}"/>
              </a:ext>
            </a:extLst>
          </p:cNvPr>
          <p:cNvSpPr txBox="1">
            <a:spLocks/>
          </p:cNvSpPr>
          <p:nvPr/>
        </p:nvSpPr>
        <p:spPr>
          <a:xfrm>
            <a:off x="5021496" y="2139885"/>
            <a:ext cx="6281873" cy="4384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u="sng" dirty="0"/>
              <a:t>поддержка многодетных семей: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dirty="0"/>
              <a:t>поступление в детский сад и школу без очереди;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dirty="0"/>
              <a:t>бесплатное питание в школьной столовой; 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dirty="0"/>
              <a:t>бесплатное посещение один раз в месяц любого музея, выставки, парка аттракционов;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dirty="0"/>
              <a:t>бесплатный отдых в санатории или лагере один раз в два года;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dirty="0"/>
              <a:t>налоговые льготы.</a:t>
            </a:r>
          </a:p>
        </p:txBody>
      </p:sp>
    </p:spTree>
    <p:extLst>
      <p:ext uri="{BB962C8B-B14F-4D97-AF65-F5344CB8AC3E}">
        <p14:creationId xmlns:p14="http://schemas.microsoft.com/office/powerpoint/2010/main" val="926336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43232-121E-4FED-6216-730871FA8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Традиционные семейные ценности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EDC942-5178-9697-DADB-975443C96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 </a:t>
            </a:r>
            <a:r>
              <a:rPr lang="ru-RU" sz="2400" dirty="0"/>
              <a:t>это система представлений о семье, которая пропагандируется в обществе и влияет на формат отношений, выбираемых гражданами при взаимодействии с родственниками.</a:t>
            </a:r>
          </a:p>
          <a:p>
            <a:pPr marL="0" indent="0">
              <a:buNone/>
            </a:pPr>
            <a:r>
              <a:rPr lang="ru-RU" sz="2400" b="1" dirty="0"/>
              <a:t>Любовь, Уважение, Верность, Умение прощать, Терпение, ценность материнства, отцовства, детства, ценность здорового образа жизни и уюта</a:t>
            </a:r>
          </a:p>
        </p:txBody>
      </p:sp>
    </p:spTree>
    <p:extLst>
      <p:ext uri="{BB962C8B-B14F-4D97-AF65-F5344CB8AC3E}">
        <p14:creationId xmlns:p14="http://schemas.microsoft.com/office/powerpoint/2010/main" val="4003061651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{3091037E-B984-4C48-85AD-211071196373}TF84f8bd34-e664-4dff-80e6-54cad708313b1c1132ee-051130f683aa</Template>
  <TotalTime>39</TotalTime>
  <Words>646</Words>
  <Application>Microsoft Office PowerPoint</Application>
  <PresentationFormat>Широкоэкранный</PresentationFormat>
  <Paragraphs>66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 Light</vt:lpstr>
      <vt:lpstr>Open Sans</vt:lpstr>
      <vt:lpstr>Rockwell</vt:lpstr>
      <vt:lpstr>Wingdings</vt:lpstr>
      <vt:lpstr>Атлас</vt:lpstr>
      <vt:lpstr>Опрос</vt:lpstr>
      <vt:lpstr>Институт семьи</vt:lpstr>
      <vt:lpstr>Семья</vt:lpstr>
      <vt:lpstr>Брак</vt:lpstr>
      <vt:lpstr>БРАК</vt:lpstr>
      <vt:lpstr>Функции семьи</vt:lpstr>
      <vt:lpstr>Виды семьи</vt:lpstr>
      <vt:lpstr>По составу</vt:lpstr>
      <vt:lpstr>По форме брака</vt:lpstr>
      <vt:lpstr>по структуре распределения власти</vt:lpstr>
      <vt:lpstr>по типу воспитания</vt:lpstr>
      <vt:lpstr>Бытовые отношения </vt:lpstr>
      <vt:lpstr>Тенденции развития семьи в современном мире</vt:lpstr>
      <vt:lpstr>Демографическая и семейная политика в Российской Федерации</vt:lpstr>
      <vt:lpstr>Демографическая политика </vt:lpstr>
      <vt:lpstr>Проблемы демографии в РФ</vt:lpstr>
      <vt:lpstr>меры  демографической политики РФ</vt:lpstr>
      <vt:lpstr>Традиционные семейные ценности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Петр Панфилов</dc:creator>
  <cp:lastModifiedBy>Петр Панфилов</cp:lastModifiedBy>
  <cp:revision>1</cp:revision>
  <dcterms:created xsi:type="dcterms:W3CDTF">2025-09-07T06:11:20Z</dcterms:created>
  <dcterms:modified xsi:type="dcterms:W3CDTF">2025-09-07T06:50:35Z</dcterms:modified>
</cp:coreProperties>
</file>