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19"/>
  </p:notesMasterIdLst>
  <p:handoutMasterIdLst>
    <p:handoutMasterId r:id="rId20"/>
  </p:handoutMasterIdLst>
  <p:sldIdLst>
    <p:sldId id="265" r:id="rId5"/>
    <p:sldId id="270" r:id="rId6"/>
    <p:sldId id="266" r:id="rId7"/>
    <p:sldId id="267" r:id="rId8"/>
    <p:sldId id="268" r:id="rId9"/>
    <p:sldId id="269" r:id="rId10"/>
    <p:sldId id="271" r:id="rId11"/>
    <p:sldId id="272" r:id="rId12"/>
    <p:sldId id="278" r:id="rId13"/>
    <p:sldId id="277" r:id="rId14"/>
    <p:sldId id="273" r:id="rId15"/>
    <p:sldId id="274" r:id="rId16"/>
    <p:sldId id="275" r:id="rId17"/>
    <p:sldId id="276" r:id="rId1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843" autoAdjust="0"/>
  </p:normalViewPr>
  <p:slideViewPr>
    <p:cSldViewPr snapToGrid="0" showGuides="1">
      <p:cViewPr varScale="1">
        <p:scale>
          <a:sx n="108" d="100"/>
          <a:sy n="108" d="100"/>
        </p:scale>
        <p:origin x="63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300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DDCB7EC-CEDA-42D5-8A0A-747B258F7B12}" type="datetime1">
              <a:rPr lang="ru-RU" smtClean="0"/>
              <a:t>16.09.2025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78FE58C-C1A6-4C4C-90C2-B7F5B0504B2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605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7BBAA-8962-46BE-8131-E6CE08071E10}" type="datetime1">
              <a:rPr lang="ru-RU" smtClean="0"/>
              <a:pPr/>
              <a:t>16.09.2025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10E1E9A-E921-4174-A0FC-51868D7AC56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378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188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F1ACD-85D4-0C2F-67BD-753553CF7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5662116-C5AA-236C-309C-8D6898F70D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498AED2-E9AF-FC4D-3148-2D95D5443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03868C-89D8-5ACE-3503-E414CEB851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031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5534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951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8682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383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2AAF71-7088-4082-A4B5-5D2286FF71AE}" type="datetime1">
              <a:rPr lang="ru-RU" noProof="0" smtClean="0"/>
              <a:t>16.09.2025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4670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50B887-75E0-4C5B-AF37-E33049182621}" type="datetime1">
              <a:rPr lang="ru-RU" noProof="0" smtClean="0"/>
              <a:t>16.09.2025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879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379668-2161-488D-96B8-6A859D0F15B4}" type="datetime1">
              <a:rPr lang="ru-RU" noProof="0" smtClean="0"/>
              <a:t>16.09.2025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676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939C50-7762-4792-95E1-E7874CF6E4AE}" type="datetime1">
              <a:rPr lang="ru-RU" noProof="0" smtClean="0"/>
              <a:t>16.09.2025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901220-6B3C-4719-8281-16AA8BA3EF64}" type="datetime1">
              <a:rPr lang="ru-RU" noProof="0" smtClean="0"/>
              <a:t>16.09.2025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3166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D7245F-B3C7-4358-926A-1EE496656B67}" type="datetime1">
              <a:rPr lang="ru-RU" noProof="0" smtClean="0"/>
              <a:t>16.09.2025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1058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D0A9D0-FD05-4374-8990-9A13D81CB546}" type="datetime1">
              <a:rPr lang="ru-RU" noProof="0" smtClean="0"/>
              <a:t>16.09.2025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1514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970C57-C6EC-43E3-AE3A-40D83CDB2BD6}" type="datetime1">
              <a:rPr lang="ru-RU" noProof="0" smtClean="0"/>
              <a:t>16.09.2025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871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24B01-8CDF-43F1-A896-03E2F79CCBAE}" type="datetime1">
              <a:rPr lang="ru-RU" noProof="0" smtClean="0"/>
              <a:t>16.09.2025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1935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05DDED-C00D-420D-BCCC-88709E63D747}" type="datetime1">
              <a:rPr lang="ru-RU" noProof="0" smtClean="0"/>
              <a:t>16.09.2025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2188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DCCF59-F12C-4B22-A0B5-0569E7EBF814}" type="datetime1">
              <a:rPr lang="ru-RU" noProof="0" smtClean="0"/>
              <a:t>16.09.2025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8883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130E92-8550-4A93-A5ED-7A5CF78928CB}" type="datetime1">
              <a:rPr lang="ru-RU" noProof="0" smtClean="0"/>
              <a:t>16.09.2025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1388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C3194B10-7A25-4893-8C5C-B707DE59842E}" type="datetime1">
              <a:rPr lang="ru-RU" noProof="0" smtClean="0"/>
              <a:t>16.09.2025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B7BAC7-FE87-40F6-AA24-4F4685D1B022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193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8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1464" userDrawn="1">
          <p15:clr>
            <a:srgbClr val="F26B43"/>
          </p15:clr>
        </p15:guide>
        <p15:guide id="3" pos="7152" userDrawn="1">
          <p15:clr>
            <a:srgbClr val="F26B43"/>
          </p15:clr>
        </p15:guide>
        <p15:guide id="4" pos="984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ru-RU" dirty="0"/>
              <a:t>Письменный опрос</a:t>
            </a:r>
          </a:p>
        </p:txBody>
      </p:sp>
    </p:spTree>
    <p:extLst>
      <p:ext uri="{BB962C8B-B14F-4D97-AF65-F5344CB8AC3E}">
        <p14:creationId xmlns:p14="http://schemas.microsoft.com/office/powerpoint/2010/main" val="92307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BF95C-E9B1-2161-F00D-70EA36F4B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877E4-AC05-5D2F-6446-4DF37F6472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ru-RU" dirty="0"/>
              <a:t>Религия как социальный институт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8120CA-BC96-6AE1-7896-B4ED986A1D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11 класс</a:t>
            </a:r>
          </a:p>
        </p:txBody>
      </p:sp>
    </p:spTree>
    <p:extLst>
      <p:ext uri="{BB962C8B-B14F-4D97-AF65-F5344CB8AC3E}">
        <p14:creationId xmlns:p14="http://schemas.microsoft.com/office/powerpoint/2010/main" val="316230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ru-RU" b="1" dirty="0"/>
              <a:t>Религия — это…</a:t>
            </a:r>
            <a:endParaRPr lang="ru-RU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lvl="0" rtl="0"/>
            <a:r>
              <a:rPr lang="ru-RU" sz="3200" dirty="0"/>
              <a:t>система взглядов и представлений, основанная на вере в сверхъестественные силы и их влияние на </a:t>
            </a:r>
            <a:r>
              <a:rPr lang="ru-RU" sz="3200" dirty="0" err="1"/>
              <a:t>человека.Второй</a:t>
            </a:r>
            <a:r>
              <a:rPr lang="ru-RU" sz="3200" dirty="0"/>
              <a:t> уровень</a:t>
            </a:r>
          </a:p>
          <a:p>
            <a:pPr lvl="0" rtl="0"/>
            <a:endParaRPr lang="ru-RU" sz="3200" dirty="0"/>
          </a:p>
          <a:p>
            <a:pPr lvl="0" rtl="0"/>
            <a:r>
              <a:rPr lang="ru-RU" sz="3200" u="sng" dirty="0">
                <a:solidFill>
                  <a:srgbClr val="FF0000"/>
                </a:solidFill>
              </a:rPr>
              <a:t>Религия как социальный институт </a:t>
            </a:r>
            <a:r>
              <a:rPr lang="ru-RU" sz="3200" dirty="0"/>
              <a:t>представляет собой сложную систему, основными элементами которой являются религиозное сознание (ИДЕИ), религиозный культ (ДЕЙСТВИЯ), религиозная организация.</a:t>
            </a:r>
          </a:p>
        </p:txBody>
      </p:sp>
    </p:spTree>
    <p:extLst>
      <p:ext uri="{BB962C8B-B14F-4D97-AF65-F5344CB8AC3E}">
        <p14:creationId xmlns:p14="http://schemas.microsoft.com/office/powerpoint/2010/main" val="236493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title="Макет заголовка и объектов с диаграммой"/>
          <p:cNvSpPr>
            <a:spLocks noGrp="1"/>
          </p:cNvSpPr>
          <p:nvPr>
            <p:ph type="title"/>
          </p:nvPr>
        </p:nvSpPr>
        <p:spPr>
          <a:xfrm>
            <a:off x="2013199" y="365126"/>
            <a:ext cx="9029700" cy="584786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ru-RU" dirty="0"/>
              <a:t>РЕЛИГИЯ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F4A21E3-3CFB-8728-44F6-34C358FF6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5710" y="1690688"/>
            <a:ext cx="9105900" cy="501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5E947029-3B21-4812-6BC4-EA68C083A484}"/>
              </a:ext>
            </a:extLst>
          </p:cNvPr>
          <p:cNvCxnSpPr>
            <a:cxnSpLocks/>
          </p:cNvCxnSpPr>
          <p:nvPr/>
        </p:nvCxnSpPr>
        <p:spPr>
          <a:xfrm flipH="1">
            <a:off x="3701988" y="981724"/>
            <a:ext cx="1757779" cy="632764"/>
          </a:xfrm>
          <a:prstGeom prst="straightConnector1">
            <a:avLst/>
          </a:prstGeom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B1E0A3AC-E7B5-205E-F9C6-325DE69E2D03}"/>
              </a:ext>
            </a:extLst>
          </p:cNvPr>
          <p:cNvCxnSpPr>
            <a:cxnSpLocks/>
            <a:endCxn id="1026" idx="0"/>
          </p:cNvCxnSpPr>
          <p:nvPr/>
        </p:nvCxnSpPr>
        <p:spPr>
          <a:xfrm>
            <a:off x="6628660" y="1026112"/>
            <a:ext cx="0" cy="664576"/>
          </a:xfrm>
          <a:prstGeom prst="straightConnector1">
            <a:avLst/>
          </a:prstGeom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31CF2DF9-C032-F563-E405-959B4764F2D8}"/>
              </a:ext>
            </a:extLst>
          </p:cNvPr>
          <p:cNvCxnSpPr>
            <a:cxnSpLocks/>
          </p:cNvCxnSpPr>
          <p:nvPr/>
        </p:nvCxnSpPr>
        <p:spPr>
          <a:xfrm>
            <a:off x="7585508" y="981724"/>
            <a:ext cx="2108908" cy="708964"/>
          </a:xfrm>
          <a:prstGeom prst="straightConnector1">
            <a:avLst/>
          </a:prstGeom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87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признаки религиозного сознания: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1482571" y="1825625"/>
            <a:ext cx="9877634" cy="4351338"/>
          </a:xfrm>
        </p:spPr>
        <p:txBody>
          <a:bodyPr rtlCol="0">
            <a:normAutofit/>
          </a:bodyPr>
          <a:lstStyle/>
          <a:p>
            <a:r>
              <a:rPr lang="ru-RU" sz="3200" dirty="0"/>
              <a:t>убеждённость в существовании сверхъестественных сил;</a:t>
            </a:r>
          </a:p>
          <a:p>
            <a:r>
              <a:rPr lang="ru-RU" sz="3200" dirty="0"/>
              <a:t>убеждённость в возможности контакта с этими силами;</a:t>
            </a:r>
          </a:p>
          <a:p>
            <a:r>
              <a:rPr lang="ru-RU" sz="3200" dirty="0"/>
              <a:t>убеждённость во влиянии этих сил на жизнь человека, его судьбу.</a:t>
            </a:r>
          </a:p>
        </p:txBody>
      </p:sp>
    </p:spTree>
    <p:extLst>
      <p:ext uri="{BB962C8B-B14F-4D97-AF65-F5344CB8AC3E}">
        <p14:creationId xmlns:p14="http://schemas.microsoft.com/office/powerpoint/2010/main" val="137539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Основные функции религии: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5789888" cy="4351338"/>
          </a:xfrm>
        </p:spPr>
        <p:txBody>
          <a:bodyPr rtlCol="0"/>
          <a:lstStyle/>
          <a:p>
            <a:r>
              <a:rPr lang="ru-RU" dirty="0"/>
              <a:t>Мировоззренческая</a:t>
            </a:r>
          </a:p>
          <a:p>
            <a:r>
              <a:rPr lang="ru-RU" dirty="0"/>
              <a:t>Регулирующая</a:t>
            </a:r>
          </a:p>
          <a:p>
            <a:r>
              <a:rPr lang="ru-RU" dirty="0"/>
              <a:t>Утешительная (психологическая или компенсаторная)</a:t>
            </a:r>
          </a:p>
          <a:p>
            <a:r>
              <a:rPr lang="ru-RU" dirty="0"/>
              <a:t>Коммуникативная</a:t>
            </a:r>
          </a:p>
          <a:p>
            <a:r>
              <a:rPr lang="ru-RU" dirty="0"/>
              <a:t>Воспитательная</a:t>
            </a:r>
          </a:p>
          <a:p>
            <a:r>
              <a:rPr lang="ru-RU" dirty="0"/>
              <a:t>Культурная</a:t>
            </a:r>
          </a:p>
          <a:p>
            <a:r>
              <a:rPr lang="ru-RU" dirty="0"/>
              <a:t>Интегрирующая (дезинтегрирующая)</a:t>
            </a:r>
          </a:p>
        </p:txBody>
      </p:sp>
    </p:spTree>
    <p:extLst>
      <p:ext uri="{BB962C8B-B14F-4D97-AF65-F5344CB8AC3E}">
        <p14:creationId xmlns:p14="http://schemas.microsoft.com/office/powerpoint/2010/main" val="328457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F51E03-6081-D7CF-3714-3955C772A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религий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5A2938-4CEE-F9CE-6808-2407185428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9700" y="1509204"/>
            <a:ext cx="4754880" cy="4667759"/>
          </a:xfrm>
        </p:spPr>
        <p:txBody>
          <a:bodyPr/>
          <a:lstStyle/>
          <a:p>
            <a:r>
              <a:rPr lang="ru-RU" dirty="0"/>
              <a:t>Древние (родоплеменные верования);</a:t>
            </a:r>
          </a:p>
          <a:p>
            <a:r>
              <a:rPr lang="ru-RU" dirty="0"/>
              <a:t>национальные религии;</a:t>
            </a:r>
          </a:p>
          <a:p>
            <a:r>
              <a:rPr lang="ru-RU" dirty="0"/>
              <a:t>мировые религии.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7BAD0D2-4990-3E6B-D918-CC014C4B6F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5325" y="1509205"/>
            <a:ext cx="4754880" cy="1491448"/>
          </a:xfrm>
        </p:spPr>
        <p:txBody>
          <a:bodyPr/>
          <a:lstStyle/>
          <a:p>
            <a:r>
              <a:rPr lang="ru-RU" dirty="0"/>
              <a:t>Монотеизм</a:t>
            </a:r>
          </a:p>
          <a:p>
            <a:r>
              <a:rPr lang="ru-RU" dirty="0"/>
              <a:t>Политеизм</a:t>
            </a:r>
          </a:p>
        </p:txBody>
      </p:sp>
      <p:sp>
        <p:nvSpPr>
          <p:cNvPr id="5" name="Объект 3">
            <a:extLst>
              <a:ext uri="{FF2B5EF4-FFF2-40B4-BE49-F238E27FC236}">
                <a16:creationId xmlns:a16="http://schemas.microsoft.com/office/drawing/2014/main" id="{E57C3A3A-8B53-95BB-2427-DA802A724FAB}"/>
              </a:ext>
            </a:extLst>
          </p:cNvPr>
          <p:cNvSpPr txBox="1">
            <a:spLocks/>
          </p:cNvSpPr>
          <p:nvPr/>
        </p:nvSpPr>
        <p:spPr>
          <a:xfrm>
            <a:off x="1322772" y="3579920"/>
            <a:ext cx="10280342" cy="1491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Национальные религии</a:t>
            </a:r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dirty="0"/>
              <a:t>исповедуются определённым этносом (народом, нацией). Они отражают особые представления данного народа, связаны с его историей</a:t>
            </a:r>
          </a:p>
        </p:txBody>
      </p:sp>
    </p:spTree>
    <p:extLst>
      <p:ext uri="{BB962C8B-B14F-4D97-AF65-F5344CB8AC3E}">
        <p14:creationId xmlns:p14="http://schemas.microsoft.com/office/powerpoint/2010/main" val="241113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71FC5-8C95-902A-FAC7-C893596B2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Мировые религии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9F3006-1823-3BF3-A817-A39B10D703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14088" y="1514906"/>
            <a:ext cx="4754880" cy="970841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распространены среди людей разных национальностей.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C76BC2E-966B-8331-76C8-51259021FB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05325" y="1514906"/>
            <a:ext cx="4754880" cy="4662057"/>
          </a:xfrm>
        </p:spPr>
        <p:txBody>
          <a:bodyPr/>
          <a:lstStyle/>
          <a:p>
            <a:pPr marL="0" indent="0">
              <a:buNone/>
            </a:pPr>
            <a:r>
              <a:rPr lang="ru-RU" b="1" u="sng" dirty="0">
                <a:solidFill>
                  <a:srgbClr val="00B050"/>
                </a:solidFill>
              </a:rPr>
              <a:t>Признаки мировых религий</a:t>
            </a:r>
            <a:r>
              <a:rPr lang="ru-RU" u="sng" dirty="0">
                <a:solidFill>
                  <a:srgbClr val="00B050"/>
                </a:solidFill>
              </a:rPr>
              <a:t>:</a:t>
            </a:r>
          </a:p>
          <a:p>
            <a:r>
              <a:rPr lang="ru-RU" dirty="0"/>
              <a:t>наднациональный характер;</a:t>
            </a:r>
          </a:p>
          <a:p>
            <a:r>
              <a:rPr lang="ru-RU" dirty="0"/>
              <a:t>большое количество последователей в разных странах;</a:t>
            </a:r>
          </a:p>
          <a:p>
            <a:r>
              <a:rPr lang="ru-RU" dirty="0"/>
              <a:t>эгалитарность (равенство верующих)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91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AE5FA8-756C-2488-F153-B510D4AFA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Религиозные организации и объединения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C692F5-7AB2-685E-38ED-23AC5AF810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1. Церковь</a:t>
            </a:r>
          </a:p>
          <a:p>
            <a:r>
              <a:rPr lang="ru-RU" dirty="0"/>
              <a:t>2. Секта</a:t>
            </a:r>
          </a:p>
          <a:p>
            <a:r>
              <a:rPr lang="ru-RU" dirty="0"/>
              <a:t>3. Культ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EFE1F5-E2B4-03EE-6F63-D743F06F27B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EC7AD8-3F6A-C7CE-3EE3-DA95E1EF5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Влияние религии на развитие культуры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F49631-1A21-7124-94E1-C15F4B808C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u="sng" dirty="0">
                <a:solidFill>
                  <a:srgbClr val="FF0000"/>
                </a:solidFill>
              </a:rPr>
              <a:t>Секуляризация</a:t>
            </a:r>
            <a:r>
              <a:rPr lang="ru-RU" b="1" dirty="0"/>
              <a:t> — это процесс снижения влияния религии на общество.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0DC53D-39EA-7AA6-BE2F-E681112B233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Даже атеист подвержен религиозному влиянию духовной культуры</a:t>
            </a:r>
          </a:p>
        </p:txBody>
      </p:sp>
    </p:spTree>
    <p:extLst>
      <p:ext uri="{BB962C8B-B14F-4D97-AF65-F5344CB8AC3E}">
        <p14:creationId xmlns:p14="http://schemas.microsoft.com/office/powerpoint/2010/main" val="409826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3AD40-7F91-356C-29CD-75EA726EF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поддержания межконфессионального мира в Российской Федерации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E43B5AD-F670-12A7-BEC7-EE9ED21324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9161" y="1825625"/>
            <a:ext cx="5421044" cy="4351338"/>
          </a:xfrm>
        </p:spPr>
        <p:txBody>
          <a:bodyPr>
            <a:normAutofit fontScale="92500" lnSpcReduction="20000"/>
          </a:bodyPr>
          <a:lstStyle/>
          <a:p>
            <a:r>
              <a:rPr lang="ru-RU" sz="3000" dirty="0"/>
              <a:t>Разнообразие религий может стать </a:t>
            </a:r>
            <a:r>
              <a:rPr lang="ru-RU" sz="3000" b="1" dirty="0"/>
              <a:t>причиной межнациональных конфликтов</a:t>
            </a:r>
            <a:r>
              <a:rPr lang="ru-RU" sz="3000" dirty="0"/>
              <a:t>, привести к дискриминации отдельных групп, религиозному экстремизму.</a:t>
            </a:r>
          </a:p>
          <a:p>
            <a:r>
              <a:rPr lang="ru-RU" sz="3000" b="1" u="sng" dirty="0">
                <a:solidFill>
                  <a:srgbClr val="FF0000"/>
                </a:solidFill>
              </a:rPr>
              <a:t>Религиозный экстремизм </a:t>
            </a:r>
            <a:r>
              <a:rPr lang="ru-RU" sz="3000" b="1" dirty="0"/>
              <a:t>— это радикальное проявление веры, выражающееся в нетерпимости к представителям других конфессий и подрыве общественного строя.</a:t>
            </a:r>
          </a:p>
          <a:p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CB7A75A-EE50-4877-75BC-ED098284DD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01"/>
          <a:stretch>
            <a:fillRect/>
          </a:stretch>
        </p:blipFill>
        <p:spPr bwMode="auto">
          <a:xfrm>
            <a:off x="964961" y="2232226"/>
            <a:ext cx="4882718" cy="318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64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64AA8-11E1-5F2A-F031-832149E3C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Меры поддержания межконфессионального мира</a:t>
            </a:r>
            <a:r>
              <a:rPr lang="ru-RU" dirty="0"/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DC01A8-9BED-7C24-B6DE-42E86945F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2155" y="1825625"/>
            <a:ext cx="10421645" cy="4351338"/>
          </a:xfrm>
        </p:spPr>
        <p:txBody>
          <a:bodyPr>
            <a:normAutofit fontScale="70000" lnSpcReduction="20000"/>
          </a:bodyPr>
          <a:lstStyle/>
          <a:p>
            <a:r>
              <a:rPr lang="ru-RU" sz="4200" dirty="0"/>
              <a:t>законодательное закрепление равенства всех религий;</a:t>
            </a:r>
          </a:p>
          <a:p>
            <a:r>
              <a:rPr lang="ru-RU" sz="4200" dirty="0"/>
              <a:t>государственная регистрация религиозных организаций;</a:t>
            </a:r>
          </a:p>
          <a:p>
            <a:r>
              <a:rPr lang="ru-RU" sz="4200" dirty="0"/>
              <a:t>запрет на разжигание розни и вражды между представителями разных религий;</a:t>
            </a:r>
          </a:p>
          <a:p>
            <a:r>
              <a:rPr lang="ru-RU" sz="4200" dirty="0"/>
              <a:t>учёт мнения религиозных общин при проведении государственной политики;</a:t>
            </a:r>
          </a:p>
          <a:p>
            <a:r>
              <a:rPr lang="ru-RU" sz="4200" dirty="0"/>
              <a:t>повышение уровня культурного образования граждан;</a:t>
            </a:r>
          </a:p>
          <a:p>
            <a:r>
              <a:rPr lang="ru-RU" sz="4200" dirty="0"/>
              <a:t>выделение средств на реставрацию и поддержание храмов, мечетей и церквей.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2AACFF-D661-DB70-A335-7045E18DD8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80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5CD156-1FF0-0FCD-44EA-B0B69D08F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938" y="365125"/>
            <a:ext cx="9897862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Конституционные основы принципа свободы совести в Российской Федерации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E80FA6-830C-CE17-4D1F-1CC0497EBBC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600" dirty="0"/>
              <a:t>Согласно 14 статье Конституции, Российская Федерация является светским государством.</a:t>
            </a:r>
          </a:p>
          <a:p>
            <a:r>
              <a:rPr lang="ru-RU" b="1" u="sng" dirty="0">
                <a:solidFill>
                  <a:srgbClr val="FF0000"/>
                </a:solidFill>
              </a:rPr>
              <a:t>Светское государство </a:t>
            </a:r>
            <a:r>
              <a:rPr lang="ru-RU" b="1" dirty="0"/>
              <a:t>— это государство, в котором религия не оказывает влияния на политику и социальное положение человека.</a:t>
            </a:r>
            <a:endParaRPr lang="ru-RU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60F0BFAE-1817-0015-2C68-B1FEE238218A}"/>
              </a:ext>
            </a:extLst>
          </p:cNvPr>
          <p:cNvSpPr txBox="1">
            <a:spLocks/>
          </p:cNvSpPr>
          <p:nvPr/>
        </p:nvSpPr>
        <p:spPr>
          <a:xfrm>
            <a:off x="6404869" y="1825624"/>
            <a:ext cx="5606618" cy="5032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600" b="1" dirty="0"/>
              <a:t>Признаки светского государства:</a:t>
            </a:r>
          </a:p>
          <a:p>
            <a:r>
              <a:rPr lang="ru-RU" sz="4600" dirty="0"/>
              <a:t>признаётся право человека на </a:t>
            </a:r>
            <a:r>
              <a:rPr lang="ru-RU" sz="4600" b="1" dirty="0"/>
              <a:t>свободу вероисповедания</a:t>
            </a:r>
            <a:r>
              <a:rPr lang="ru-RU" sz="4600" dirty="0"/>
              <a:t>, допускается атеизм (отказ от веры в бога);</a:t>
            </a:r>
          </a:p>
          <a:p>
            <a:r>
              <a:rPr lang="ru-RU" sz="4600" dirty="0"/>
              <a:t>любые религии и верования </a:t>
            </a:r>
            <a:r>
              <a:rPr lang="ru-RU" sz="4600" b="1" dirty="0"/>
              <a:t>равны перед законом</a:t>
            </a:r>
            <a:r>
              <a:rPr lang="ru-RU" sz="4600" dirty="0"/>
              <a:t>, то есть их последователи и организации имеют равные права и обязанности;</a:t>
            </a:r>
          </a:p>
          <a:p>
            <a:r>
              <a:rPr lang="ru-RU" sz="4600" dirty="0"/>
              <a:t>права человека не могут быть ограничены на основании его вероисповедания;</a:t>
            </a:r>
          </a:p>
          <a:p>
            <a:r>
              <a:rPr lang="ru-RU" sz="4600" b="1" dirty="0"/>
              <a:t>отсутствует</a:t>
            </a:r>
            <a:r>
              <a:rPr lang="ru-RU" sz="4600" dirty="0"/>
              <a:t> обязательная или официальная государственная религия;</a:t>
            </a:r>
          </a:p>
          <a:p>
            <a:r>
              <a:rPr lang="ru-RU" sz="4600" dirty="0"/>
              <a:t>государственные служащие не должны использовать свои полномочия для распространения религиозных верований;</a:t>
            </a:r>
          </a:p>
          <a:p>
            <a:r>
              <a:rPr lang="ru-RU" sz="4600" b="1" dirty="0"/>
              <a:t>образование независимо</a:t>
            </a:r>
            <a:r>
              <a:rPr lang="ru-RU" sz="4600" dirty="0"/>
              <a:t> от религии и не обращает учащихся в какую-либо веру.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679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AC96F-FBD9-B439-D4FE-59DE8F294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0505" y="89918"/>
            <a:ext cx="9029700" cy="13255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E09B4A-E081-6124-B934-F109B1BC56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Согласно 28 статье Конституции:</a:t>
            </a:r>
          </a:p>
          <a:p>
            <a:r>
              <a:rPr lang="ru-RU" i="1" dirty="0"/>
              <a:t>«...каждому гарантируется свобода совести, свобода вероисповедания, включая право исповедовать индивидуально или совместно с другими любую религию или не исповедовать никакой, свободно выбирать, иметь и распространять религиозные и иные убеждения и действовать в соответствии с ними</a:t>
            </a:r>
            <a:r>
              <a:rPr lang="ru-RU" dirty="0"/>
              <a:t>.»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48529A-BAFC-1899-F382-A265A17C215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u="sng" dirty="0">
                <a:solidFill>
                  <a:srgbClr val="FF0000"/>
                </a:solidFill>
              </a:rPr>
              <a:t>Свобода совести </a:t>
            </a:r>
            <a:r>
              <a:rPr lang="ru-RU" b="1" dirty="0"/>
              <a:t>— это право самостоятельно формировать представления о нравственности и вере, жить в соответствии с ними.</a:t>
            </a:r>
          </a:p>
          <a:p>
            <a:r>
              <a:rPr lang="ru-RU" b="1" u="sng" dirty="0">
                <a:solidFill>
                  <a:srgbClr val="FF0000"/>
                </a:solidFill>
              </a:rPr>
              <a:t>Атеизм</a:t>
            </a:r>
            <a:r>
              <a:rPr lang="ru-RU" b="1" dirty="0"/>
              <a:t> — это отрицание веры в существование сверхъестественных сил.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70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Шаблон в оформлении «Облачный шкипер»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665955_TF03460508.potx" id="{5DFBD78C-123E-43C4-B1D8-C87BD0916EA4}" vid="{61EFFEBC-D632-4584-AAF5-CCDDDB22578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DD01B8-816B-49B7-8C81-03AB51D87C54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Слайды в оформлении «Облачный шкипер»</Template>
  <TotalTime>124</TotalTime>
  <Words>503</Words>
  <Application>Microsoft Office PowerPoint</Application>
  <PresentationFormat>Широкоэкранный</PresentationFormat>
  <Paragraphs>70</Paragraphs>
  <Slides>14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</vt:lpstr>
      <vt:lpstr>Шаблон в оформлении «Облачный шкипер»</vt:lpstr>
      <vt:lpstr>Письменный опрос</vt:lpstr>
      <vt:lpstr>Религия как социальный институт</vt:lpstr>
      <vt:lpstr>Религия — это…</vt:lpstr>
      <vt:lpstr>РЕЛИГИЯ</vt:lpstr>
      <vt:lpstr>признаки религиозного сознания:</vt:lpstr>
      <vt:lpstr>Основные функции религии:</vt:lpstr>
      <vt:lpstr>Классификация религий</vt:lpstr>
      <vt:lpstr>Мировые религии</vt:lpstr>
      <vt:lpstr>Религиозные организации и объединения</vt:lpstr>
      <vt:lpstr>Влияние религии на развитие культуры</vt:lpstr>
      <vt:lpstr>поддержания межконфессионального мира в Российской Федерации</vt:lpstr>
      <vt:lpstr>Меры поддержания межконфессионального мира:</vt:lpstr>
      <vt:lpstr>Конституционные основы принципа свободы совести в Российской Федерации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Петр Панфилов</dc:creator>
  <cp:lastModifiedBy>Петр Панфилов</cp:lastModifiedBy>
  <cp:revision>3</cp:revision>
  <dcterms:created xsi:type="dcterms:W3CDTF">2025-09-16T09:30:58Z</dcterms:created>
  <dcterms:modified xsi:type="dcterms:W3CDTF">2025-09-16T11:35:20Z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