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61" r:id="rId5"/>
    <p:sldId id="262" r:id="rId6"/>
    <p:sldId id="263" r:id="rId7"/>
    <p:sldId id="264" r:id="rId8"/>
    <p:sldId id="269" r:id="rId9"/>
    <p:sldId id="271" r:id="rId10"/>
    <p:sldId id="280" r:id="rId11"/>
    <p:sldId id="282" r:id="rId12"/>
    <p:sldId id="274" r:id="rId13"/>
    <p:sldId id="287" r:id="rId14"/>
    <p:sldId id="288" r:id="rId15"/>
    <p:sldId id="289" r:id="rId16"/>
    <p:sldId id="291" r:id="rId17"/>
    <p:sldId id="292" r:id="rId18"/>
    <p:sldId id="294" r:id="rId19"/>
    <p:sldId id="312" r:id="rId20"/>
    <p:sldId id="297" r:id="rId21"/>
    <p:sldId id="299" r:id="rId22"/>
    <p:sldId id="303" r:id="rId23"/>
    <p:sldId id="304" r:id="rId24"/>
    <p:sldId id="306" r:id="rId25"/>
    <p:sldId id="310" r:id="rId26"/>
    <p:sldId id="311" r:id="rId27"/>
    <p:sldId id="315"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3E26"/>
    <a:srgbClr val="BAB616"/>
    <a:srgbClr val="2677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6" d="100"/>
          <a:sy n="66" d="100"/>
        </p:scale>
        <p:origin x="15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21E3A8-D95B-4C82-B888-F4323576BB79}" type="datetimeFigureOut">
              <a:rPr lang="ru-RU" smtClean="0"/>
              <a:t>23.09.2025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8710E-3136-4EAE-9F2C-638441B65595}" type="slidenum">
              <a:rPr lang="ru-RU" smtClean="0"/>
              <a:t>‹#›</a:t>
            </a:fld>
            <a:endParaRPr lang="ru-RU"/>
          </a:p>
        </p:txBody>
      </p:sp>
    </p:spTree>
    <p:extLst>
      <p:ext uri="{BB962C8B-B14F-4D97-AF65-F5344CB8AC3E}">
        <p14:creationId xmlns:p14="http://schemas.microsoft.com/office/powerpoint/2010/main" val="1585458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1D8710E-3136-4EAE-9F2C-638441B65595}" type="slidenum">
              <a:rPr lang="ru-RU" smtClean="0"/>
              <a:t>1</a:t>
            </a:fld>
            <a:endParaRPr lang="ru-RU"/>
          </a:p>
        </p:txBody>
      </p:sp>
    </p:spTree>
    <p:extLst>
      <p:ext uri="{BB962C8B-B14F-4D97-AF65-F5344CB8AC3E}">
        <p14:creationId xmlns:p14="http://schemas.microsoft.com/office/powerpoint/2010/main" val="3742372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ru-RU" smtClean="0"/>
              <a:t>Образец заголовка</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44833ADB-131C-49E0-B4A0-C02049ED94E9}" type="datetimeFigureOut">
              <a:rPr lang="ru-RU" smtClean="0"/>
              <a:t>23.09.2025</a:t>
            </a:fld>
            <a:endParaRPr lang="ru-RU"/>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543C7A7B-5C6B-452D-8B96-5C37A1CB207E}" type="slidenum">
              <a:rPr lang="ru-RU" smtClean="0"/>
              <a:t>‹#›</a:t>
            </a:fld>
            <a:endParaRPr lang="ru-RU"/>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78670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833ADB-131C-49E0-B4A0-C02049ED94E9}"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1858755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44833ADB-131C-49E0-B4A0-C02049ED94E9}" type="datetimeFigureOut">
              <a:rPr lang="ru-RU" smtClean="0"/>
              <a:t>23.09.2025</a:t>
            </a:fld>
            <a:endParaRPr lang="ru-RU"/>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543C7A7B-5C6B-452D-8B96-5C37A1CB207E}" type="slidenum">
              <a:rPr lang="ru-RU" smtClean="0"/>
              <a:t>‹#›</a:t>
            </a:fld>
            <a:endParaRPr lang="ru-RU"/>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63233420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4833ADB-131C-49E0-B4A0-C02049ED94E9}"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850621731"/>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941832" y="2909102"/>
            <a:ext cx="361188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975398" y="2909102"/>
            <a:ext cx="361188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4833ADB-131C-49E0-B4A0-C02049ED94E9}" type="datetimeFigureOut">
              <a:rPr lang="ru-RU" smtClean="0"/>
              <a:t>23.09.2025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310661580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4833ADB-131C-49E0-B4A0-C02049ED94E9}" type="datetimeFigureOut">
              <a:rPr lang="ru-RU" smtClean="0"/>
              <a:t>23.09.2025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2028629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833ADB-131C-49E0-B4A0-C02049ED94E9}" type="datetimeFigureOut">
              <a:rPr lang="ru-RU" smtClean="0"/>
              <a:t>23.09.2025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3355159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ru-RU" smtClean="0"/>
              <a:t>Образец заголовка</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73789" y="6375679"/>
            <a:ext cx="925016" cy="348462"/>
          </a:xfrm>
        </p:spPr>
        <p:txBody>
          <a:bodyPr/>
          <a:lstStyle/>
          <a:p>
            <a:fld id="{44833ADB-131C-49E0-B4A0-C02049ED94E9}" type="datetimeFigureOut">
              <a:rPr lang="ru-RU" smtClean="0"/>
              <a:t>23.09.2025</a:t>
            </a:fld>
            <a:endParaRPr lang="ru-RU"/>
          </a:p>
        </p:txBody>
      </p:sp>
      <p:sp>
        <p:nvSpPr>
          <p:cNvPr id="6" name="Footer Placeholder 5"/>
          <p:cNvSpPr>
            <a:spLocks noGrp="1"/>
          </p:cNvSpPr>
          <p:nvPr>
            <p:ph type="ftr" sz="quarter" idx="11"/>
          </p:nvPr>
        </p:nvSpPr>
        <p:spPr>
          <a:xfrm>
            <a:off x="1577716" y="6375679"/>
            <a:ext cx="2611634" cy="345796"/>
          </a:xfrm>
        </p:spPr>
        <p:txBody>
          <a:bodyPr/>
          <a:lstStyle/>
          <a:p>
            <a:endParaRPr lang="ru-RU"/>
          </a:p>
        </p:txBody>
      </p:sp>
      <p:sp>
        <p:nvSpPr>
          <p:cNvPr id="7" name="Slide Number Placeholder 6"/>
          <p:cNvSpPr>
            <a:spLocks noGrp="1"/>
          </p:cNvSpPr>
          <p:nvPr>
            <p:ph type="sldNum" sz="quarter" idx="12"/>
          </p:nvPr>
        </p:nvSpPr>
        <p:spPr>
          <a:xfrm>
            <a:off x="4268261" y="6375679"/>
            <a:ext cx="924342" cy="345796"/>
          </a:xfrm>
        </p:spPr>
        <p:txBody>
          <a:bodyPr/>
          <a:lstStyle/>
          <a:p>
            <a:fld id="{543C7A7B-5C6B-452D-8B96-5C37A1CB207E}" type="slidenum">
              <a:rPr lang="ru-RU" smtClean="0"/>
              <a:t>‹#›</a:t>
            </a:fld>
            <a:endParaRPr lang="ru-RU"/>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2468572"/>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74463" y="6375679"/>
            <a:ext cx="924342" cy="348462"/>
          </a:xfrm>
        </p:spPr>
        <p:txBody>
          <a:bodyPr/>
          <a:lstStyle/>
          <a:p>
            <a:fld id="{44833ADB-131C-49E0-B4A0-C02049ED94E9}" type="datetimeFigureOut">
              <a:rPr lang="ru-RU" smtClean="0"/>
              <a:t>23.09.2025</a:t>
            </a:fld>
            <a:endParaRPr lang="ru-RU"/>
          </a:p>
        </p:txBody>
      </p:sp>
      <p:sp>
        <p:nvSpPr>
          <p:cNvPr id="6" name="Footer Placeholder 5"/>
          <p:cNvSpPr>
            <a:spLocks noGrp="1"/>
          </p:cNvSpPr>
          <p:nvPr>
            <p:ph type="ftr" sz="quarter" idx="11"/>
          </p:nvPr>
        </p:nvSpPr>
        <p:spPr>
          <a:xfrm>
            <a:off x="1577716" y="6375679"/>
            <a:ext cx="2611634" cy="345796"/>
          </a:xfrm>
        </p:spPr>
        <p:txBody>
          <a:bodyPr/>
          <a:lstStyle/>
          <a:p>
            <a:endParaRPr lang="ru-RU"/>
          </a:p>
        </p:txBody>
      </p:sp>
      <p:sp>
        <p:nvSpPr>
          <p:cNvPr id="7" name="Slide Number Placeholder 6"/>
          <p:cNvSpPr>
            <a:spLocks noGrp="1"/>
          </p:cNvSpPr>
          <p:nvPr>
            <p:ph type="sldNum" sz="quarter" idx="12"/>
          </p:nvPr>
        </p:nvSpPr>
        <p:spPr>
          <a:xfrm>
            <a:off x="4256153" y="6375679"/>
            <a:ext cx="947460" cy="345796"/>
          </a:xfrm>
        </p:spPr>
        <p:txBody>
          <a:bodyPr/>
          <a:lstStyle/>
          <a:p>
            <a:fld id="{543C7A7B-5C6B-452D-8B96-5C37A1CB207E}" type="slidenum">
              <a:rPr lang="ru-RU" smtClean="0"/>
              <a:t>‹#›</a:t>
            </a:fld>
            <a:endParaRPr lang="ru-RU"/>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5771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833ADB-131C-49E0-B4A0-C02049ED94E9}"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271325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4833ADB-131C-49E0-B4A0-C02049ED94E9}"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43C7A7B-5C6B-452D-8B96-5C37A1CB207E}" type="slidenum">
              <a:rPr lang="ru-RU" smtClean="0"/>
              <a:t>‹#›</a:t>
            </a:fld>
            <a:endParaRPr lang="ru-RU"/>
          </a:p>
        </p:txBody>
      </p:sp>
    </p:spTree>
    <p:extLst>
      <p:ext uri="{BB962C8B-B14F-4D97-AF65-F5344CB8AC3E}">
        <p14:creationId xmlns:p14="http://schemas.microsoft.com/office/powerpoint/2010/main" val="160012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44833ADB-131C-49E0-B4A0-C02049ED94E9}" type="datetimeFigureOut">
              <a:rPr lang="ru-RU" smtClean="0"/>
              <a:t>23.09.2025</a:t>
            </a:fld>
            <a:endParaRPr lang="ru-RU"/>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543C7A7B-5C6B-452D-8B96-5C37A1CB207E}" type="slidenum">
              <a:rPr lang="ru-RU" smtClean="0"/>
              <a:t>‹#›</a:t>
            </a:fld>
            <a:endParaRPr lang="ru-RU"/>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3299733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idx="4294967295"/>
          </p:nvPr>
        </p:nvSpPr>
        <p:spPr>
          <a:xfrm>
            <a:off x="1043608" y="188640"/>
            <a:ext cx="6728792" cy="1190898"/>
          </a:xfrm>
        </p:spPr>
        <p:txBody>
          <a:bodyPr anchor="t">
            <a:noAutofit/>
          </a:bodyPr>
          <a:lstStyle/>
          <a:p>
            <a:pPr algn="ctr"/>
            <a:r>
              <a:rPr lang="ru-RU" sz="4800" b="1" i="1" spc="50" dirty="0" smtClean="0">
                <a:ln w="13500">
                  <a:solidFill>
                    <a:schemeClr val="accent1">
                      <a:shade val="2500"/>
                      <a:alpha val="6500"/>
                    </a:schemeClr>
                  </a:solidFill>
                  <a:prstDash val="solid"/>
                </a:ln>
                <a:solidFill>
                  <a:srgbClr val="7030A0">
                    <a:alpha val="95000"/>
                  </a:srgbClr>
                </a:solidFill>
                <a:effectLst>
                  <a:innerShdw blurRad="50900" dist="38500" dir="13500000">
                    <a:srgbClr val="000000">
                      <a:alpha val="60000"/>
                    </a:srgbClr>
                  </a:innerShdw>
                </a:effectLst>
              </a:rPr>
              <a:t>Жизнь и творчество С.А. Есенина.</a:t>
            </a:r>
            <a:endParaRPr lang="ru-RU" sz="4800" b="1" i="1" spc="50" dirty="0">
              <a:ln w="13500">
                <a:solidFill>
                  <a:schemeClr val="accent1">
                    <a:shade val="2500"/>
                    <a:alpha val="6500"/>
                  </a:schemeClr>
                </a:solidFill>
                <a:prstDash val="solid"/>
              </a:ln>
              <a:solidFill>
                <a:srgbClr val="7030A0">
                  <a:alpha val="95000"/>
                </a:srgbClr>
              </a:solidFill>
              <a:effectLst>
                <a:innerShdw blurRad="50900" dist="38500" dir="13500000">
                  <a:srgbClr val="000000">
                    <a:alpha val="60000"/>
                  </a:srgbClr>
                </a:innerShdw>
              </a:effectLs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83768" y="1548153"/>
            <a:ext cx="3528392" cy="53257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66430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4294967295"/>
          </p:nvPr>
        </p:nvSpPr>
        <p:spPr>
          <a:xfrm>
            <a:off x="4500563" y="1628775"/>
            <a:ext cx="4247901" cy="360045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indent="0" algn="ctr">
              <a:buNone/>
            </a:pPr>
            <a:r>
              <a:rPr lang="ru-RU" sz="2400" b="1" i="1" dirty="0">
                <a:ln/>
                <a:solidFill>
                  <a:schemeClr val="bg2"/>
                </a:solidFill>
              </a:rPr>
              <a:t> </a:t>
            </a:r>
            <a:r>
              <a:rPr lang="ru-RU" sz="2400" b="1" i="1" dirty="0" smtClean="0">
                <a:ln/>
                <a:solidFill>
                  <a:schemeClr val="bg2"/>
                </a:solidFill>
              </a:rPr>
              <a:t>  </a:t>
            </a:r>
            <a:r>
              <a:rPr lang="ru-RU" sz="2400" b="1" i="1" dirty="0" smtClean="0">
                <a:ln/>
                <a:solidFill>
                  <a:srgbClr val="7030A0"/>
                </a:solidFill>
                <a:effectLst>
                  <a:outerShdw blurRad="38100" dist="38100" dir="2700000" algn="tl">
                    <a:srgbClr val="000000">
                      <a:alpha val="43137"/>
                    </a:srgbClr>
                  </a:outerShdw>
                </a:effectLst>
              </a:rPr>
              <a:t>Сергей Александрович Есенин родился в селе Константиново, </a:t>
            </a:r>
            <a:r>
              <a:rPr lang="ru-RU" sz="2400" b="1" i="1" dirty="0" err="1" smtClean="0">
                <a:ln/>
                <a:solidFill>
                  <a:srgbClr val="7030A0"/>
                </a:solidFill>
                <a:effectLst>
                  <a:outerShdw blurRad="38100" dist="38100" dir="2700000" algn="tl">
                    <a:srgbClr val="000000">
                      <a:alpha val="43137"/>
                    </a:srgbClr>
                  </a:outerShdw>
                </a:effectLst>
              </a:rPr>
              <a:t>Кузьминской</a:t>
            </a:r>
            <a:r>
              <a:rPr lang="ru-RU" sz="2400" b="1" i="1" dirty="0" smtClean="0">
                <a:ln/>
                <a:solidFill>
                  <a:srgbClr val="7030A0"/>
                </a:solidFill>
                <a:effectLst>
                  <a:outerShdw blurRad="38100" dist="38100" dir="2700000" algn="tl">
                    <a:srgbClr val="000000">
                      <a:alpha val="43137"/>
                    </a:srgbClr>
                  </a:outerShdw>
                </a:effectLst>
              </a:rPr>
              <a:t> волости, Рязанского уезда, Рязанской губернии. </a:t>
            </a:r>
            <a:endParaRPr lang="ru-RU" sz="2400" i="1" dirty="0">
              <a:solidFill>
                <a:srgbClr val="7030A0"/>
              </a:solidFill>
              <a:effectLst>
                <a:outerShdw blurRad="38100" dist="38100" dir="2700000" algn="tl">
                  <a:srgbClr val="000000">
                    <a:alpha val="43137"/>
                  </a:srgbClr>
                </a:outerShdw>
              </a:effectLst>
            </a:endParaRPr>
          </a:p>
        </p:txBody>
      </p:sp>
      <p:pic>
        <p:nvPicPr>
          <p:cNvPr id="8" name="Объект 7"/>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39552" y="1628775"/>
            <a:ext cx="4249043" cy="439886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971599" y="5493615"/>
            <a:ext cx="1814599"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Дом Есениных</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43094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539552" y="1700213"/>
            <a:ext cx="3499048" cy="4525962"/>
          </a:xfrm>
        </p:spPr>
        <p:txBody>
          <a:bodyPr>
            <a:normAutofit/>
          </a:bodyPr>
          <a:lstStyle/>
          <a:p>
            <a:pPr marL="0" indent="0" algn="ctr">
              <a:buNone/>
            </a:pPr>
            <a:r>
              <a:rPr lang="ru-RU" dirty="0" smtClean="0"/>
              <a:t> </a:t>
            </a:r>
            <a:r>
              <a:rPr lang="ru-RU" sz="2400" b="1" i="1" dirty="0" smtClean="0">
                <a:solidFill>
                  <a:srgbClr val="7030A0"/>
                </a:solidFill>
              </a:rPr>
              <a:t>Отец — Александр Никитич Есенин, мать — Татьяна Федоровна Есенина, урожденная Титова, крестьяне села Константиново.</a:t>
            </a:r>
            <a:endParaRPr lang="ru-RU" sz="2400" b="1" i="1" dirty="0">
              <a:solidFill>
                <a:srgbClr val="7030A0"/>
              </a:solidFill>
            </a:endParaRPr>
          </a:p>
        </p:txBody>
      </p:sp>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4427984" y="764703"/>
            <a:ext cx="4234581" cy="61155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506991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517815" y="404664"/>
            <a:ext cx="4412960" cy="3168352"/>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4294967295"/>
          </p:nvPr>
        </p:nvSpPr>
        <p:spPr>
          <a:xfrm>
            <a:off x="5105400" y="1628775"/>
            <a:ext cx="4038600" cy="4525963"/>
          </a:xfrm>
        </p:spPr>
        <p:txBody>
          <a:bodyPr>
            <a:normAutofit/>
          </a:bodyPr>
          <a:lstStyle/>
          <a:p>
            <a:pPr marL="0" indent="0">
              <a:buNone/>
            </a:pPr>
            <a:r>
              <a:rPr lang="ru-RU" b="1" dirty="0" smtClean="0">
                <a:solidFill>
                  <a:schemeClr val="bg1"/>
                </a:solidFill>
                <a:effectLst>
                  <a:outerShdw blurRad="38100" dist="38100" dir="2700000" algn="tl">
                    <a:srgbClr val="000000">
                      <a:alpha val="43137"/>
                    </a:srgbClr>
                  </a:outerShdw>
                </a:effectLst>
              </a:rPr>
              <a:t>   </a:t>
            </a:r>
            <a:r>
              <a:rPr lang="ru-RU" sz="2400" b="1" dirty="0" smtClean="0">
                <a:solidFill>
                  <a:srgbClr val="7030A0"/>
                </a:solidFill>
                <a:effectLst>
                  <a:outerShdw blurRad="38100" dist="38100" dir="2700000" algn="tl">
                    <a:srgbClr val="000000">
                      <a:alpha val="43137"/>
                    </a:srgbClr>
                  </a:outerShdw>
                </a:effectLst>
              </a:rPr>
              <a:t>Дедушка </a:t>
            </a:r>
            <a:r>
              <a:rPr lang="ru-RU" sz="2400" b="1" dirty="0">
                <a:solidFill>
                  <a:srgbClr val="7030A0"/>
                </a:solidFill>
                <a:effectLst>
                  <a:outerShdw blurRad="38100" dist="38100" dir="2700000" algn="tl">
                    <a:srgbClr val="000000">
                      <a:alpha val="43137"/>
                    </a:srgbClr>
                  </a:outerShdw>
                </a:effectLst>
              </a:rPr>
              <a:t>Сергея Есенина был знатоком церковных книг, а бабушка знала множество песен, сказок, частушек, и как утверждал сам поэт, именно бабушка </a:t>
            </a:r>
            <a:r>
              <a:rPr lang="ru-RU" sz="2400" b="1" dirty="0" smtClean="0">
                <a:solidFill>
                  <a:srgbClr val="7030A0"/>
                </a:solidFill>
                <a:effectLst>
                  <a:outerShdw blurRad="38100" dist="38100" dir="2700000" algn="tl">
                    <a:srgbClr val="000000">
                      <a:alpha val="43137"/>
                    </a:srgbClr>
                  </a:outerShdw>
                </a:effectLst>
              </a:rPr>
              <a:t>подтолкнула </a:t>
            </a:r>
            <a:r>
              <a:rPr lang="ru-RU" sz="2400" b="1" dirty="0">
                <a:solidFill>
                  <a:srgbClr val="7030A0"/>
                </a:solidFill>
                <a:effectLst>
                  <a:outerShdw blurRad="38100" dist="38100" dir="2700000" algn="tl">
                    <a:srgbClr val="000000">
                      <a:alpha val="43137"/>
                    </a:srgbClr>
                  </a:outerShdw>
                </a:effectLst>
              </a:rPr>
              <a:t>его к написанию первых стихотворений</a:t>
            </a:r>
            <a:r>
              <a:rPr lang="ru-RU" b="1" dirty="0">
                <a:solidFill>
                  <a:schemeClr val="bg1"/>
                </a:solidFill>
                <a:effectLst>
                  <a:outerShdw blurRad="38100" dist="38100" dir="2700000" algn="tl">
                    <a:srgbClr val="000000">
                      <a:alpha val="43137"/>
                    </a:srgbClr>
                  </a:outerShdw>
                </a:effectLst>
              </a:rPr>
              <a:t>.</a:t>
            </a:r>
          </a:p>
        </p:txBody>
      </p:sp>
      <p:sp>
        <p:nvSpPr>
          <p:cNvPr id="6" name="TextBox 5"/>
          <p:cNvSpPr txBox="1"/>
          <p:nvPr/>
        </p:nvSpPr>
        <p:spPr>
          <a:xfrm>
            <a:off x="323528" y="3573016"/>
            <a:ext cx="4108369" cy="830997"/>
          </a:xfrm>
          <a:prstGeom prst="rect">
            <a:avLst/>
          </a:prstGeom>
          <a:noFill/>
        </p:spPr>
        <p:txBody>
          <a:bodyPr wrap="none" rtlCol="0">
            <a:spAutoFit/>
          </a:bodyPr>
          <a:lstStyle/>
          <a:p>
            <a:r>
              <a:rPr lang="ru-RU" sz="2400" b="1" dirty="0" smtClean="0">
                <a:solidFill>
                  <a:srgbClr val="7030A0"/>
                </a:solidFill>
                <a:effectLst>
                  <a:outerShdw blurRad="38100" dist="38100" dir="2700000" algn="tl">
                    <a:srgbClr val="000000">
                      <a:alpha val="43137"/>
                    </a:srgbClr>
                  </a:outerShdw>
                </a:effectLst>
              </a:rPr>
              <a:t>Жители села Константиново</a:t>
            </a:r>
          </a:p>
          <a:p>
            <a:r>
              <a:rPr lang="ru-RU" sz="2400" b="1" dirty="0" smtClean="0">
                <a:solidFill>
                  <a:srgbClr val="7030A0"/>
                </a:solidFill>
                <a:effectLst>
                  <a:outerShdw blurRad="38100" dist="38100" dir="2700000" algn="tl">
                    <a:srgbClr val="000000">
                      <a:alpha val="43137"/>
                    </a:srgbClr>
                  </a:outerShdw>
                </a:effectLst>
              </a:rPr>
              <a:t>                  1909 год</a:t>
            </a:r>
            <a:endParaRPr lang="ru-RU" sz="24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310980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5105400" y="188913"/>
            <a:ext cx="4038600" cy="4525962"/>
          </a:xfrm>
        </p:spPr>
        <p:txBody>
          <a:bodyPr>
            <a:normAutofit/>
          </a:bodyPr>
          <a:lstStyle/>
          <a:p>
            <a:pPr marL="0" indent="0">
              <a:buNone/>
            </a:pPr>
            <a:r>
              <a:rPr lang="ru-RU" sz="2400" dirty="0" smtClean="0">
                <a:solidFill>
                  <a:srgbClr val="7030A0"/>
                </a:solidFill>
              </a:rPr>
              <a:t>  </a:t>
            </a:r>
            <a:r>
              <a:rPr lang="ru-RU" sz="2400" b="1" i="1" dirty="0" smtClean="0">
                <a:solidFill>
                  <a:srgbClr val="7030A0"/>
                </a:solidFill>
              </a:rPr>
              <a:t>В 1904 году будущий поэт был отдан в </a:t>
            </a:r>
            <a:r>
              <a:rPr lang="ru-RU" sz="2400" b="1" i="1" dirty="0" err="1" smtClean="0">
                <a:solidFill>
                  <a:srgbClr val="7030A0"/>
                </a:solidFill>
              </a:rPr>
              <a:t>Константиновское</a:t>
            </a:r>
            <a:r>
              <a:rPr lang="ru-RU" sz="2400" b="1" i="1" dirty="0" smtClean="0">
                <a:solidFill>
                  <a:srgbClr val="7030A0"/>
                </a:solidFill>
              </a:rPr>
              <a:t> четырехклассное училище и окончил его с отличием</a:t>
            </a:r>
            <a:r>
              <a:rPr lang="ru-RU" b="1" i="1" dirty="0" smtClean="0">
                <a:solidFill>
                  <a:schemeClr val="bg1"/>
                </a:solidFill>
              </a:rPr>
              <a:t>. </a:t>
            </a:r>
            <a:endParaRPr lang="ru-RU" b="1" i="1" dirty="0">
              <a:solidFill>
                <a:schemeClr val="bg1"/>
              </a:solidFill>
            </a:endParaRPr>
          </a:p>
        </p:txBody>
      </p:sp>
      <p:pic>
        <p:nvPicPr>
          <p:cNvPr id="5" name="Объект 4"/>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a:stretch/>
        </p:blipFill>
        <p:spPr>
          <a:xfrm>
            <a:off x="611560" y="355121"/>
            <a:ext cx="4084265" cy="2798785"/>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8449" y="3399607"/>
            <a:ext cx="3527590" cy="217738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611560" y="5910862"/>
            <a:ext cx="2392899" cy="369332"/>
          </a:xfrm>
          <a:prstGeom prst="rect">
            <a:avLst/>
          </a:prstGeom>
          <a:noFill/>
        </p:spPr>
        <p:txBody>
          <a:bodyPr wrap="none" rtlCol="0">
            <a:spAutoFit/>
          </a:bodyPr>
          <a:lstStyle/>
          <a:p>
            <a:r>
              <a:rPr lang="ru-RU" b="1" dirty="0" smtClean="0">
                <a:solidFill>
                  <a:srgbClr val="7030A0"/>
                </a:solidFill>
                <a:effectLst>
                  <a:outerShdw blurRad="38100" dist="38100" dir="2700000" algn="tl">
                    <a:srgbClr val="000000">
                      <a:alpha val="43137"/>
                    </a:srgbClr>
                  </a:outerShdw>
                </a:effectLst>
              </a:rPr>
              <a:t>Учителя С.А. Есенина</a:t>
            </a:r>
            <a:endParaRPr lang="ru-RU" b="1" dirty="0">
              <a:solidFill>
                <a:srgbClr val="7030A0"/>
              </a:solidFill>
              <a:effectLst>
                <a:outerShdw blurRad="38100" dist="38100" dir="2700000" algn="tl">
                  <a:srgbClr val="000000">
                    <a:alpha val="43137"/>
                  </a:srgbClr>
                </a:outerShdw>
              </a:effectLst>
            </a:endParaRPr>
          </a:p>
        </p:txBody>
      </p:sp>
      <p:pic>
        <p:nvPicPr>
          <p:cNvPr id="11" name="Рисунок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9150" y="3250543"/>
            <a:ext cx="5004850" cy="2475516"/>
          </a:xfrm>
          <a:prstGeom prst="rect">
            <a:avLst/>
          </a:prstGeom>
        </p:spPr>
      </p:pic>
      <p:sp>
        <p:nvSpPr>
          <p:cNvPr id="12" name="TextBox 11"/>
          <p:cNvSpPr txBox="1"/>
          <p:nvPr/>
        </p:nvSpPr>
        <p:spPr>
          <a:xfrm>
            <a:off x="4427984" y="5726059"/>
            <a:ext cx="4344010" cy="400110"/>
          </a:xfrm>
          <a:prstGeom prst="rect">
            <a:avLst/>
          </a:prstGeom>
          <a:noFill/>
        </p:spPr>
        <p:txBody>
          <a:bodyPr wrap="none" rtlCol="0">
            <a:spAutoFit/>
          </a:bodyPr>
          <a:lstStyle/>
          <a:p>
            <a:r>
              <a:rPr lang="ru-RU" sz="2000" b="1" dirty="0" err="1" smtClean="0">
                <a:solidFill>
                  <a:srgbClr val="7030A0"/>
                </a:solidFill>
                <a:effectLst>
                  <a:outerShdw blurRad="38100" dist="38100" dir="2700000" algn="tl">
                    <a:srgbClr val="000000">
                      <a:alpha val="43137"/>
                    </a:srgbClr>
                  </a:outerShdw>
                </a:effectLst>
              </a:rPr>
              <a:t>Константиновское</a:t>
            </a:r>
            <a:r>
              <a:rPr lang="ru-RU" sz="2000" b="1" dirty="0" smtClean="0">
                <a:solidFill>
                  <a:srgbClr val="7030A0"/>
                </a:solidFill>
                <a:effectLst>
                  <a:outerShdw blurRad="38100" dist="38100" dir="2700000" algn="tl">
                    <a:srgbClr val="000000">
                      <a:alpha val="43137"/>
                    </a:srgbClr>
                  </a:outerShdw>
                </a:effectLst>
              </a:rPr>
              <a:t> земское училище</a:t>
            </a:r>
            <a:endParaRPr lang="ru-RU" sz="20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44980060"/>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539552" y="188913"/>
            <a:ext cx="3719711" cy="3484562"/>
          </a:xfrm>
        </p:spPr>
        <p:txBody>
          <a:bodyPr>
            <a:normAutofit/>
          </a:bodyPr>
          <a:lstStyle/>
          <a:p>
            <a:pPr marL="0" indent="0">
              <a:buNone/>
            </a:pPr>
            <a:r>
              <a:rPr lang="ru-RU" sz="2400" dirty="0" smtClean="0">
                <a:solidFill>
                  <a:srgbClr val="7030A0"/>
                </a:solidFill>
              </a:rPr>
              <a:t>  </a:t>
            </a:r>
            <a:r>
              <a:rPr lang="ru-RU" sz="2400" b="1" i="1" dirty="0" smtClean="0">
                <a:solidFill>
                  <a:srgbClr val="7030A0"/>
                </a:solidFill>
              </a:rPr>
              <a:t>После окончания учёбы в Константинове, </a:t>
            </a:r>
            <a:r>
              <a:rPr lang="ru-RU" sz="2400" b="1" i="1" dirty="0">
                <a:solidFill>
                  <a:srgbClr val="7030A0"/>
                </a:solidFill>
              </a:rPr>
              <a:t>Сергей Есенин продолжил обучение в Спас-</a:t>
            </a:r>
            <a:r>
              <a:rPr lang="ru-RU" sz="2400" b="1" i="1" dirty="0" err="1">
                <a:solidFill>
                  <a:srgbClr val="7030A0"/>
                </a:solidFill>
              </a:rPr>
              <a:t>Клепиковской</a:t>
            </a:r>
            <a:r>
              <a:rPr lang="ru-RU" sz="2400" b="1" i="1" dirty="0">
                <a:solidFill>
                  <a:srgbClr val="7030A0"/>
                </a:solidFill>
              </a:rPr>
              <a:t> учительской школе, из которой он вышел «учителем грамоты».</a:t>
            </a:r>
          </a:p>
          <a:p>
            <a:endParaRPr lang="ru-RU" b="1" i="1" dirty="0">
              <a:solidFill>
                <a:schemeClr val="bg1"/>
              </a:solidFill>
            </a:endParaRPr>
          </a:p>
        </p:txBody>
      </p:sp>
      <p:pic>
        <p:nvPicPr>
          <p:cNvPr id="7" name="Объект 6"/>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3609975" y="3357563"/>
            <a:ext cx="5534025" cy="347821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528567" y="777032"/>
            <a:ext cx="4320480" cy="2308324"/>
          </a:xfrm>
          <a:prstGeom prst="rect">
            <a:avLst/>
          </a:prstGeom>
          <a:noFill/>
        </p:spPr>
        <p:txBody>
          <a:bodyPr wrap="square" rtlCol="0">
            <a:spAutoFit/>
          </a:bodyPr>
          <a:lstStyle/>
          <a:p>
            <a:r>
              <a:rPr lang="ru-RU" sz="2400" b="1" dirty="0" smtClean="0">
                <a:solidFill>
                  <a:srgbClr val="7030A0"/>
                </a:solidFill>
                <a:effectLst>
                  <a:outerShdw blurRad="38100" dist="38100" dir="2700000" algn="tl">
                    <a:srgbClr val="000000">
                      <a:alpha val="43137"/>
                    </a:srgbClr>
                  </a:outerShdw>
                </a:effectLst>
              </a:rPr>
              <a:t>С.А. Есенин (в третьем ряду третий справа) в группе учеников и преподавателей Спас-</a:t>
            </a:r>
            <a:r>
              <a:rPr lang="ru-RU" sz="2400" b="1" dirty="0" err="1" smtClean="0">
                <a:solidFill>
                  <a:srgbClr val="7030A0"/>
                </a:solidFill>
                <a:effectLst>
                  <a:outerShdw blurRad="38100" dist="38100" dir="2700000" algn="tl">
                    <a:srgbClr val="000000">
                      <a:alpha val="43137"/>
                    </a:srgbClr>
                  </a:outerShdw>
                </a:effectLst>
              </a:rPr>
              <a:t>Клепиковской</a:t>
            </a:r>
            <a:r>
              <a:rPr lang="ru-RU" sz="2400" b="1" dirty="0" smtClean="0">
                <a:solidFill>
                  <a:srgbClr val="7030A0"/>
                </a:solidFill>
                <a:effectLst>
                  <a:outerShdw blurRad="38100" dist="38100" dir="2700000" algn="tl">
                    <a:srgbClr val="000000">
                      <a:alpha val="43137"/>
                    </a:srgbClr>
                  </a:outerShdw>
                </a:effectLst>
              </a:rPr>
              <a:t> второклассной учительской школы.           	          1911 год</a:t>
            </a:r>
            <a:endParaRPr lang="ru-RU" sz="24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28662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1187624" y="1895475"/>
            <a:ext cx="3816424" cy="4525963"/>
          </a:xfrm>
        </p:spPr>
        <p:txBody>
          <a:bodyPr/>
          <a:lstStyle/>
          <a:p>
            <a:pPr marL="0" indent="0">
              <a:buNone/>
            </a:pPr>
            <a:r>
              <a:rPr lang="ru-RU" b="1" i="1" dirty="0" smtClean="0">
                <a:solidFill>
                  <a:schemeClr val="bg1"/>
                </a:solidFill>
              </a:rPr>
              <a:t>  </a:t>
            </a:r>
            <a:r>
              <a:rPr lang="ru-RU" sz="2400" b="1" i="1" dirty="0" smtClean="0">
                <a:solidFill>
                  <a:srgbClr val="7030A0"/>
                </a:solidFill>
              </a:rPr>
              <a:t>Летом 1912 года </a:t>
            </a:r>
            <a:r>
              <a:rPr lang="ru-RU" sz="2400" b="1" i="1" dirty="0">
                <a:solidFill>
                  <a:srgbClr val="7030A0"/>
                </a:solidFill>
              </a:rPr>
              <a:t>Есенин переехал в Москву, некоторое время служил в мясной лавке, где приказчиком работал его отец. </a:t>
            </a:r>
          </a:p>
        </p:txBody>
      </p:sp>
      <p:pic>
        <p:nvPicPr>
          <p:cNvPr id="8" name="Объект 7"/>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327650" y="0"/>
            <a:ext cx="3816350" cy="5945188"/>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5868144" y="6021288"/>
            <a:ext cx="2456891"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С.А. Есенин 1912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938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687580" y="842291"/>
            <a:ext cx="2808610" cy="5225751"/>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4294967295"/>
          </p:nvPr>
        </p:nvSpPr>
        <p:spPr>
          <a:xfrm>
            <a:off x="4355976" y="1557338"/>
            <a:ext cx="4104456" cy="4525962"/>
          </a:xfrm>
        </p:spPr>
        <p:txBody>
          <a:bodyPr/>
          <a:lstStyle/>
          <a:p>
            <a:pPr marL="0" indent="0">
              <a:buNone/>
            </a:pPr>
            <a:r>
              <a:rPr lang="ru-RU" dirty="0" smtClean="0"/>
              <a:t>  </a:t>
            </a:r>
            <a:r>
              <a:rPr lang="ru-RU" sz="2400" b="1" i="1" dirty="0" smtClean="0">
                <a:solidFill>
                  <a:srgbClr val="7030A0"/>
                </a:solidFill>
              </a:rPr>
              <a:t>В </a:t>
            </a:r>
            <a:r>
              <a:rPr lang="ru-RU" sz="2400" b="1" i="1" dirty="0">
                <a:solidFill>
                  <a:srgbClr val="7030A0"/>
                </a:solidFill>
              </a:rPr>
              <a:t>это же время Есенин занимается на историко-философском отделении университета Шанявского (</a:t>
            </a:r>
            <a:r>
              <a:rPr lang="ru-RU" sz="2400" b="1" i="1" dirty="0" smtClean="0">
                <a:solidFill>
                  <a:srgbClr val="7030A0"/>
                </a:solidFill>
              </a:rPr>
              <a:t>1913-15гг.).</a:t>
            </a:r>
            <a:endParaRPr lang="ru-RU" sz="2400" b="1" i="1" dirty="0">
              <a:solidFill>
                <a:srgbClr val="7030A0"/>
              </a:solidFill>
            </a:endParaRPr>
          </a:p>
        </p:txBody>
      </p:sp>
      <p:sp>
        <p:nvSpPr>
          <p:cNvPr id="6" name="TextBox 5"/>
          <p:cNvSpPr txBox="1"/>
          <p:nvPr/>
        </p:nvSpPr>
        <p:spPr>
          <a:xfrm>
            <a:off x="179512" y="5893241"/>
            <a:ext cx="2456891"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С.А. Есенин 1915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727591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1259632" y="1600200"/>
            <a:ext cx="3600400" cy="4525963"/>
          </a:xfrm>
        </p:spPr>
        <p:txBody>
          <a:bodyPr/>
          <a:lstStyle/>
          <a:p>
            <a:pPr marL="0" indent="0">
              <a:buNone/>
            </a:pPr>
            <a:r>
              <a:rPr lang="ru-RU" dirty="0" smtClean="0"/>
              <a:t>   </a:t>
            </a:r>
            <a:r>
              <a:rPr lang="ru-RU" sz="2400" b="1" i="1" dirty="0" smtClean="0">
                <a:solidFill>
                  <a:srgbClr val="7030A0"/>
                </a:solidFill>
              </a:rPr>
              <a:t>Печататься </a:t>
            </a:r>
            <a:r>
              <a:rPr lang="ru-RU" sz="2400" b="1" i="1" dirty="0">
                <a:solidFill>
                  <a:srgbClr val="7030A0"/>
                </a:solidFill>
              </a:rPr>
              <a:t>начинает в 1914 в московских </a:t>
            </a:r>
            <a:r>
              <a:rPr lang="ru-RU" sz="2400" b="1" i="1" dirty="0" smtClean="0">
                <a:solidFill>
                  <a:srgbClr val="7030A0"/>
                </a:solidFill>
              </a:rPr>
              <a:t>литературных журналах </a:t>
            </a:r>
            <a:r>
              <a:rPr lang="ru-RU" sz="2400" b="1" i="1" dirty="0">
                <a:solidFill>
                  <a:srgbClr val="7030A0"/>
                </a:solidFill>
              </a:rPr>
              <a:t>(дебют стихотворение "Береза"). </a:t>
            </a:r>
          </a:p>
        </p:txBody>
      </p:sp>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292080" y="620688"/>
            <a:ext cx="3563888" cy="4999922"/>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084168" y="5980669"/>
            <a:ext cx="2546018" cy="400110"/>
          </a:xfrm>
          <a:prstGeom prst="rect">
            <a:avLst/>
          </a:prstGeom>
          <a:noFill/>
        </p:spPr>
        <p:txBody>
          <a:bodyPr wrap="none" rtlCol="0">
            <a:spAutoFit/>
          </a:bodyPr>
          <a:lstStyle/>
          <a:p>
            <a:r>
              <a:rPr lang="ru-RU" sz="2000" b="1" dirty="0" smtClean="0">
                <a:solidFill>
                  <a:srgbClr val="7030A0"/>
                </a:solidFill>
                <a:effectLst>
                  <a:outerShdw blurRad="38100" dist="38100" dir="2700000" algn="tl">
                    <a:srgbClr val="000000">
                      <a:alpha val="43137"/>
                    </a:srgbClr>
                  </a:outerShdw>
                </a:effectLst>
              </a:rPr>
              <a:t>С.А. Есенин 1914 год</a:t>
            </a:r>
            <a:endParaRPr lang="ru-RU" sz="20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12492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1331640" y="620688"/>
            <a:ext cx="2711723" cy="4637088"/>
          </a:xfrm>
        </p:spPr>
        <p:txBody>
          <a:bodyPr>
            <a:normAutofit fontScale="92500" lnSpcReduction="20000"/>
          </a:bodyPr>
          <a:lstStyle/>
          <a:p>
            <a:pPr marL="0" indent="0">
              <a:buNone/>
            </a:pPr>
            <a:r>
              <a:rPr lang="ru-RU" sz="2400" i="1" dirty="0" smtClean="0">
                <a:solidFill>
                  <a:srgbClr val="7030A0"/>
                </a:solidFill>
              </a:rPr>
              <a:t>   </a:t>
            </a:r>
            <a:r>
              <a:rPr lang="ru-RU" sz="2400" b="1" i="1" dirty="0" smtClean="0">
                <a:solidFill>
                  <a:srgbClr val="7030A0"/>
                </a:solidFill>
              </a:rPr>
              <a:t>В 1913 году Сергей </a:t>
            </a:r>
            <a:r>
              <a:rPr lang="ru-RU" sz="2400" b="1" i="1" dirty="0">
                <a:solidFill>
                  <a:srgbClr val="7030A0"/>
                </a:solidFill>
              </a:rPr>
              <a:t>устроился в типографию Товарищества И. Сытина подчитчиком, то есть помощником корректора. Корректор Анна </a:t>
            </a:r>
            <a:r>
              <a:rPr lang="ru-RU" sz="2400" b="1" i="1" dirty="0" err="1">
                <a:solidFill>
                  <a:srgbClr val="7030A0"/>
                </a:solidFill>
              </a:rPr>
              <a:t>Изряднова</a:t>
            </a:r>
            <a:r>
              <a:rPr lang="ru-RU" sz="2400" b="1" i="1" dirty="0">
                <a:solidFill>
                  <a:srgbClr val="7030A0"/>
                </a:solidFill>
              </a:rPr>
              <a:t> вскоре стала его женой. </a:t>
            </a:r>
            <a:r>
              <a:rPr lang="ru-RU" sz="2400" b="1" i="1" dirty="0" smtClean="0">
                <a:solidFill>
                  <a:srgbClr val="7030A0"/>
                </a:solidFill>
              </a:rPr>
              <a:t>21 декабря 1914 года </a:t>
            </a:r>
            <a:r>
              <a:rPr lang="ru-RU" sz="2400" b="1" i="1" dirty="0" err="1">
                <a:solidFill>
                  <a:srgbClr val="7030A0"/>
                </a:solidFill>
              </a:rPr>
              <a:t>И</a:t>
            </a:r>
            <a:r>
              <a:rPr lang="ru-RU" sz="2400" b="1" i="1" dirty="0" err="1" smtClean="0">
                <a:solidFill>
                  <a:srgbClr val="7030A0"/>
                </a:solidFill>
              </a:rPr>
              <a:t>зряднова</a:t>
            </a:r>
            <a:r>
              <a:rPr lang="ru-RU" sz="2400" b="1" i="1" dirty="0" smtClean="0">
                <a:solidFill>
                  <a:srgbClr val="7030A0"/>
                </a:solidFill>
              </a:rPr>
              <a:t> родила сына Юрия.</a:t>
            </a:r>
            <a:endParaRPr lang="ru-RU" sz="2400" b="1" i="1" dirty="0">
              <a:solidFill>
                <a:srgbClr val="7030A0"/>
              </a:solidFill>
            </a:endParaRPr>
          </a:p>
        </p:txBody>
      </p:sp>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319713" y="1484313"/>
            <a:ext cx="3824287" cy="4897437"/>
          </a:xfrm>
        </p:spPr>
      </p:pic>
      <p:sp>
        <p:nvSpPr>
          <p:cNvPr id="6" name="TextBox 5"/>
          <p:cNvSpPr txBox="1"/>
          <p:nvPr/>
        </p:nvSpPr>
        <p:spPr>
          <a:xfrm>
            <a:off x="5724128" y="6457743"/>
            <a:ext cx="2934586" cy="400110"/>
          </a:xfrm>
          <a:prstGeom prst="rect">
            <a:avLst/>
          </a:prstGeom>
          <a:noFill/>
        </p:spPr>
        <p:txBody>
          <a:bodyPr wrap="none" rtlCol="0">
            <a:spAutoFit/>
          </a:bodyPr>
          <a:lstStyle/>
          <a:p>
            <a:r>
              <a:rPr lang="ru-RU" sz="2000" b="1" dirty="0" err="1" smtClean="0">
                <a:solidFill>
                  <a:schemeClr val="bg1"/>
                </a:solidFill>
                <a:effectLst>
                  <a:outerShdw blurRad="38100" dist="38100" dir="2700000" algn="tl">
                    <a:srgbClr val="000000">
                      <a:alpha val="43137"/>
                    </a:srgbClr>
                  </a:outerShdw>
                </a:effectLst>
              </a:rPr>
              <a:t>Изряднова</a:t>
            </a:r>
            <a:r>
              <a:rPr lang="ru-RU" sz="2000" b="1" dirty="0" smtClean="0">
                <a:solidFill>
                  <a:schemeClr val="bg1"/>
                </a:solidFill>
                <a:effectLst>
                  <a:outerShdw blurRad="38100" dist="38100" dir="2700000" algn="tl">
                    <a:srgbClr val="000000">
                      <a:alpha val="43137"/>
                    </a:srgbClr>
                  </a:outerShdw>
                </a:effectLst>
              </a:rPr>
              <a:t> А. Р. 1910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51415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971600" y="836712"/>
            <a:ext cx="4038600" cy="4525963"/>
          </a:xfrm>
        </p:spPr>
        <p:txBody>
          <a:bodyPr>
            <a:normAutofit/>
          </a:bodyPr>
          <a:lstStyle/>
          <a:p>
            <a:pPr marL="0" indent="0">
              <a:buNone/>
            </a:pPr>
            <a:r>
              <a:rPr lang="ru-RU" sz="2400" b="1" i="1" dirty="0">
                <a:solidFill>
                  <a:srgbClr val="7030A0"/>
                </a:solidFill>
              </a:rPr>
              <a:t> </a:t>
            </a:r>
            <a:r>
              <a:rPr lang="ru-RU" sz="2400" b="1" i="1" dirty="0" smtClean="0">
                <a:solidFill>
                  <a:srgbClr val="7030A0"/>
                </a:solidFill>
              </a:rPr>
              <a:t>   Брак </a:t>
            </a:r>
            <a:r>
              <a:rPr lang="ru-RU" sz="2400" b="1" i="1" dirty="0">
                <a:solidFill>
                  <a:srgbClr val="7030A0"/>
                </a:solidFill>
              </a:rPr>
              <a:t>с Анной с первых дней семейной жизни показался Есенину ошибкой</a:t>
            </a:r>
            <a:r>
              <a:rPr lang="ru-RU" sz="2400" b="1" i="1" dirty="0" smtClean="0">
                <a:solidFill>
                  <a:srgbClr val="7030A0"/>
                </a:solidFill>
              </a:rPr>
              <a:t>. В </a:t>
            </a:r>
            <a:r>
              <a:rPr lang="ru-RU" sz="2400" b="1" i="1" dirty="0">
                <a:solidFill>
                  <a:srgbClr val="7030A0"/>
                </a:solidFill>
              </a:rPr>
              <a:t>1915 году, несмотря на рождение сына, Есенин оставил Анну с маленьким ребенком, решив попытать счастья в журналах северной столицы.</a:t>
            </a:r>
          </a:p>
        </p:txBody>
      </p:sp>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292080" y="855418"/>
            <a:ext cx="2986087" cy="5102225"/>
          </a:xfrm>
        </p:spPr>
      </p:pic>
      <p:sp>
        <p:nvSpPr>
          <p:cNvPr id="6" name="TextBox 5"/>
          <p:cNvSpPr txBox="1"/>
          <p:nvPr/>
        </p:nvSpPr>
        <p:spPr>
          <a:xfrm>
            <a:off x="5514993" y="6392908"/>
            <a:ext cx="3629007"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А. А. Есенина и Ю. С. </a:t>
            </a:r>
            <a:r>
              <a:rPr lang="ru-RU" sz="2000" b="1" dirty="0" err="1" smtClean="0">
                <a:solidFill>
                  <a:schemeClr val="bg1"/>
                </a:solidFill>
                <a:effectLst>
                  <a:outerShdw blurRad="38100" dist="38100" dir="2700000" algn="tl">
                    <a:srgbClr val="000000">
                      <a:alpha val="43137"/>
                    </a:srgbClr>
                  </a:outerShdw>
                </a:effectLst>
              </a:rPr>
              <a:t>Изряднов</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09843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171588" y="260350"/>
            <a:ext cx="2811325" cy="4265613"/>
          </a:xfrm>
        </p:spPr>
      </p:pic>
      <p:sp>
        <p:nvSpPr>
          <p:cNvPr id="4" name="Объект 3"/>
          <p:cNvSpPr>
            <a:spLocks noGrp="1"/>
          </p:cNvSpPr>
          <p:nvPr>
            <p:ph sz="half" idx="4294967295"/>
          </p:nvPr>
        </p:nvSpPr>
        <p:spPr>
          <a:xfrm>
            <a:off x="3419872" y="260350"/>
            <a:ext cx="5724128" cy="3400425"/>
          </a:xfrm>
        </p:spPr>
        <p:txBody>
          <a:bodyPr>
            <a:normAutofit/>
          </a:bodyPr>
          <a:lstStyle/>
          <a:p>
            <a:pPr marL="0" indent="0">
              <a:buNone/>
            </a:pPr>
            <a:r>
              <a:rPr lang="ru-RU" sz="2400" b="1" i="1" dirty="0">
                <a:solidFill>
                  <a:srgbClr val="7030A0"/>
                </a:solidFill>
              </a:rPr>
              <a:t>Т</a:t>
            </a:r>
            <a:r>
              <a:rPr lang="ru-RU" sz="2400" b="1" i="1" dirty="0" smtClean="0">
                <a:solidFill>
                  <a:srgbClr val="7030A0"/>
                </a:solidFill>
              </a:rPr>
              <a:t>а </a:t>
            </a:r>
            <a:r>
              <a:rPr lang="ru-RU" sz="2400" b="1" i="1" dirty="0">
                <a:solidFill>
                  <a:srgbClr val="7030A0"/>
                </a:solidFill>
              </a:rPr>
              <a:t>оценка, которую стихи Есенина получили сначала у А. А. Блока, потом у С. М. Городецкого и других петроградских литераторов, положила начало его литературной известности</a:t>
            </a:r>
            <a:r>
              <a:rPr lang="ru-RU" b="1" i="1" dirty="0">
                <a:solidFill>
                  <a:schemeClr val="bg1"/>
                </a:solidFill>
              </a:rPr>
              <a:t>.</a:t>
            </a:r>
          </a:p>
        </p:txBody>
      </p:sp>
      <p:sp>
        <p:nvSpPr>
          <p:cNvPr id="6" name="TextBox 5"/>
          <p:cNvSpPr txBox="1"/>
          <p:nvPr/>
        </p:nvSpPr>
        <p:spPr>
          <a:xfrm>
            <a:off x="395536" y="4519031"/>
            <a:ext cx="3024336" cy="1015663"/>
          </a:xfrm>
          <a:prstGeom prst="rect">
            <a:avLst/>
          </a:prstGeom>
          <a:noFill/>
        </p:spPr>
        <p:txBody>
          <a:bodyPr wrap="square" rtlCol="0">
            <a:spAutoFit/>
          </a:bodyPr>
          <a:lstStyle/>
          <a:p>
            <a:r>
              <a:rPr lang="ru-RU" sz="2000" b="1" dirty="0" smtClean="0">
                <a:solidFill>
                  <a:srgbClr val="7030A0"/>
                </a:solidFill>
                <a:effectLst>
                  <a:outerShdw blurRad="38100" dist="38100" dir="2700000" algn="tl">
                    <a:srgbClr val="000000">
                      <a:alpha val="43137"/>
                    </a:srgbClr>
                  </a:outerShdw>
                </a:effectLst>
              </a:rPr>
              <a:t>С.А. Есенин и С.М. Городецкий </a:t>
            </a:r>
          </a:p>
          <a:p>
            <a:r>
              <a:rPr lang="ru-RU" sz="2000" b="1" dirty="0" smtClean="0">
                <a:solidFill>
                  <a:srgbClr val="7030A0"/>
                </a:solidFill>
                <a:effectLst>
                  <a:outerShdw blurRad="38100" dist="38100" dir="2700000" algn="tl">
                    <a:srgbClr val="000000">
                      <a:alpha val="43137"/>
                    </a:srgbClr>
                  </a:outerShdw>
                </a:effectLst>
              </a:rPr>
              <a:t>	   1915 год</a:t>
            </a:r>
            <a:endParaRPr lang="ru-RU" sz="2000" b="1" dirty="0">
              <a:solidFill>
                <a:srgbClr val="7030A0"/>
              </a:solidFill>
              <a:effectLst>
                <a:outerShdw blurRad="38100" dist="38100" dir="2700000" algn="tl">
                  <a:srgbClr val="000000">
                    <a:alpha val="43137"/>
                  </a:srgbClr>
                </a:outerShdw>
              </a:effectLst>
            </a:endParaRPr>
          </a:p>
        </p:txBody>
      </p:sp>
      <p:pic>
        <p:nvPicPr>
          <p:cNvPr id="7" name="Рисунок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16016" y="3778762"/>
            <a:ext cx="4135966" cy="2780928"/>
          </a:xfrm>
          <a:prstGeom prst="rect">
            <a:avLst/>
          </a:prstGeom>
        </p:spPr>
      </p:pic>
      <p:sp>
        <p:nvSpPr>
          <p:cNvPr id="8" name="TextBox 7"/>
          <p:cNvSpPr txBox="1"/>
          <p:nvPr/>
        </p:nvSpPr>
        <p:spPr>
          <a:xfrm>
            <a:off x="5261763" y="3056077"/>
            <a:ext cx="4325259" cy="707886"/>
          </a:xfrm>
          <a:prstGeom prst="rect">
            <a:avLst/>
          </a:prstGeom>
          <a:noFill/>
        </p:spPr>
        <p:txBody>
          <a:bodyPr wrap="square" rtlCol="0">
            <a:spAutoFit/>
          </a:bodyPr>
          <a:lstStyle/>
          <a:p>
            <a:r>
              <a:rPr lang="ru-RU" sz="2000" b="1" dirty="0" smtClean="0">
                <a:solidFill>
                  <a:srgbClr val="7030A0"/>
                </a:solidFill>
                <a:effectLst>
                  <a:outerShdw blurRad="38100" dist="38100" dir="2700000" algn="tl">
                    <a:srgbClr val="000000">
                      <a:alpha val="43137"/>
                    </a:srgbClr>
                  </a:outerShdw>
                </a:effectLst>
              </a:rPr>
              <a:t>С.А. Есенин и  </a:t>
            </a:r>
            <a:r>
              <a:rPr lang="ru-RU" sz="2000" b="1" dirty="0" err="1" smtClean="0">
                <a:solidFill>
                  <a:srgbClr val="7030A0"/>
                </a:solidFill>
                <a:effectLst>
                  <a:outerShdw blurRad="38100" dist="38100" dir="2700000" algn="tl">
                    <a:srgbClr val="000000">
                      <a:alpha val="43137"/>
                    </a:srgbClr>
                  </a:outerShdw>
                </a:effectLst>
              </a:rPr>
              <a:t>М.П.Мурашев</a:t>
            </a:r>
            <a:r>
              <a:rPr lang="ru-RU" sz="2000" b="1" dirty="0" smtClean="0">
                <a:solidFill>
                  <a:srgbClr val="7030A0"/>
                </a:solidFill>
                <a:effectLst>
                  <a:outerShdw blurRad="38100" dist="38100" dir="2700000" algn="tl">
                    <a:srgbClr val="000000">
                      <a:alpha val="43137"/>
                    </a:srgbClr>
                  </a:outerShdw>
                </a:effectLst>
              </a:rPr>
              <a:t> </a:t>
            </a:r>
          </a:p>
          <a:p>
            <a:r>
              <a:rPr lang="ru-RU" sz="2000" b="1" dirty="0" smtClean="0">
                <a:solidFill>
                  <a:srgbClr val="7030A0"/>
                </a:solidFill>
                <a:effectLst>
                  <a:outerShdw blurRad="38100" dist="38100" dir="2700000" algn="tl">
                    <a:srgbClr val="000000">
                      <a:alpha val="43137"/>
                    </a:srgbClr>
                  </a:outerShdw>
                </a:effectLst>
              </a:rPr>
              <a:t>	1916 год</a:t>
            </a:r>
            <a:endParaRPr lang="ru-RU" sz="20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84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39552" y="989589"/>
            <a:ext cx="3599507" cy="5383647"/>
          </a:xfrm>
          <a:prstGeom prst="rect">
            <a:avLst/>
          </a:prstGeom>
          <a:ln>
            <a:noFill/>
          </a:ln>
          <a:effectLst>
            <a:outerShdw blurRad="292100" dist="139700" dir="2700000" algn="tl" rotWithShape="0">
              <a:srgbClr val="333333">
                <a:alpha val="65000"/>
              </a:srgbClr>
            </a:outerShdw>
          </a:effectLst>
        </p:spPr>
      </p:pic>
      <p:sp>
        <p:nvSpPr>
          <p:cNvPr id="5" name="Объект 4"/>
          <p:cNvSpPr>
            <a:spLocks noGrp="1"/>
          </p:cNvSpPr>
          <p:nvPr>
            <p:ph sz="half" idx="4294967295"/>
          </p:nvPr>
        </p:nvSpPr>
        <p:spPr>
          <a:xfrm>
            <a:off x="4283075" y="548680"/>
            <a:ext cx="4465389" cy="5688608"/>
          </a:xfrm>
        </p:spPr>
        <p:txBody>
          <a:bodyPr>
            <a:noAutofit/>
          </a:bodyPr>
          <a:lstStyle/>
          <a:p>
            <a:pPr marL="0" indent="0" algn="ctr">
              <a:buNone/>
            </a:pPr>
            <a:r>
              <a:rPr lang="ru-RU" sz="2400" dirty="0" smtClean="0">
                <a:solidFill>
                  <a:srgbClr val="7030A0"/>
                </a:solidFill>
              </a:rPr>
              <a:t>    </a:t>
            </a:r>
            <a:r>
              <a:rPr lang="ru-RU" sz="2400" b="1" i="1" dirty="0" smtClean="0">
                <a:solidFill>
                  <a:srgbClr val="7030A0"/>
                </a:solidFill>
              </a:rPr>
              <a:t>Первый </a:t>
            </a:r>
            <a:r>
              <a:rPr lang="ru-RU" sz="2400" b="1" i="1" dirty="0">
                <a:solidFill>
                  <a:srgbClr val="7030A0"/>
                </a:solidFill>
              </a:rPr>
              <a:t>сборник стихов Есенина </a:t>
            </a:r>
            <a:r>
              <a:rPr lang="ru-RU" sz="2400" b="1" i="1" dirty="0" smtClean="0">
                <a:solidFill>
                  <a:srgbClr val="7030A0"/>
                </a:solidFill>
              </a:rPr>
              <a:t>«Радуница» </a:t>
            </a:r>
            <a:r>
              <a:rPr lang="ru-RU" sz="2400" b="1" i="1" dirty="0">
                <a:solidFill>
                  <a:srgbClr val="7030A0"/>
                </a:solidFill>
              </a:rPr>
              <a:t>(1916) восторженно приветствуется критикой, обнаружившей в нем свежую струю, отмечавшей юную непосредственность и природный вкус автора. В стихах "Радуницы" и последующих сборников </a:t>
            </a:r>
            <a:r>
              <a:rPr lang="ru-RU" sz="2400" b="1" i="1" dirty="0" smtClean="0">
                <a:solidFill>
                  <a:srgbClr val="7030A0"/>
                </a:solidFill>
              </a:rPr>
              <a:t>(«</a:t>
            </a:r>
            <a:r>
              <a:rPr lang="ru-RU" sz="2400" b="1" i="1" dirty="0" err="1" smtClean="0">
                <a:solidFill>
                  <a:srgbClr val="7030A0"/>
                </a:solidFill>
              </a:rPr>
              <a:t>Голубень</a:t>
            </a:r>
            <a:r>
              <a:rPr lang="ru-RU" sz="2400" b="1" i="1" dirty="0" smtClean="0">
                <a:solidFill>
                  <a:srgbClr val="7030A0"/>
                </a:solidFill>
              </a:rPr>
              <a:t>», «Преображение», «Сельский часослов»).</a:t>
            </a:r>
            <a:endParaRPr lang="ru-RU" sz="2400" b="1" i="1" dirty="0">
              <a:solidFill>
                <a:srgbClr val="7030A0"/>
              </a:solidFill>
            </a:endParaRPr>
          </a:p>
        </p:txBody>
      </p:sp>
    </p:spTree>
    <p:extLst>
      <p:ext uri="{BB962C8B-B14F-4D97-AF65-F5344CB8AC3E}">
        <p14:creationId xmlns:p14="http://schemas.microsoft.com/office/powerpoint/2010/main" val="39034253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323528" y="692696"/>
            <a:ext cx="4038600" cy="4525963"/>
          </a:xfrm>
        </p:spPr>
        <p:txBody>
          <a:bodyPr>
            <a:noAutofit/>
          </a:bodyPr>
          <a:lstStyle/>
          <a:p>
            <a:pPr marL="0" indent="0">
              <a:buNone/>
            </a:pPr>
            <a:r>
              <a:rPr lang="ru-RU" b="1" i="1" dirty="0" smtClean="0">
                <a:solidFill>
                  <a:schemeClr val="bg1"/>
                </a:solidFill>
              </a:rPr>
              <a:t>   Складывается </a:t>
            </a:r>
            <a:r>
              <a:rPr lang="ru-RU" b="1" i="1" dirty="0">
                <a:solidFill>
                  <a:schemeClr val="bg1"/>
                </a:solidFill>
              </a:rPr>
              <a:t>особый есенинский "антропоморфизм": животные, растения, явления природы и пр. очеловечиваются поэтом, образуя вместе с людьми, связанными корнями и всем своим естеством с природой, гармоничный, целостный, прекрасный мир. </a:t>
            </a: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425913" y="554514"/>
            <a:ext cx="4718087" cy="63034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975370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395536" y="548680"/>
            <a:ext cx="4232275" cy="5545137"/>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4294967295"/>
          </p:nvPr>
        </p:nvSpPr>
        <p:spPr>
          <a:xfrm>
            <a:off x="4248150" y="1412875"/>
            <a:ext cx="4895850" cy="2952750"/>
          </a:xfrm>
        </p:spPr>
        <p:txBody>
          <a:bodyPr>
            <a:noAutofit/>
          </a:bodyPr>
          <a:lstStyle/>
          <a:p>
            <a:pPr marL="0" indent="0" algn="ctr">
              <a:buNone/>
            </a:pPr>
            <a:r>
              <a:rPr lang="ru-RU" sz="2400" b="1" i="1" dirty="0">
                <a:solidFill>
                  <a:srgbClr val="7030A0"/>
                </a:solidFill>
              </a:rPr>
              <a:t> </a:t>
            </a:r>
            <a:r>
              <a:rPr lang="ru-RU" sz="2400" b="1" i="1" dirty="0" smtClean="0">
                <a:solidFill>
                  <a:srgbClr val="7030A0"/>
                </a:solidFill>
              </a:rPr>
              <a:t>   </a:t>
            </a:r>
            <a:r>
              <a:rPr lang="ru-RU" sz="2400" b="1" i="1" dirty="0">
                <a:solidFill>
                  <a:srgbClr val="7030A0"/>
                </a:solidFill>
              </a:rPr>
              <a:t>На стыке христианской образности, языческой символики и фольклорной стилистики рождаются окрашенные тонким восприятием природы картины есенинской Руси, где все: </a:t>
            </a:r>
            <a:r>
              <a:rPr lang="ru-RU" sz="2400" b="1" i="1" dirty="0">
                <a:solidFill>
                  <a:schemeClr val="bg1"/>
                </a:solidFill>
              </a:rPr>
              <a:t>топящаяся печка и собачий закут, некошеный сенокос и болотные топи, гомон косарей и храп табуна становится объектом благоговейного, почти религиозного чувства поэта ("Я молюсь на алы зори, Причащаюсь у ручья").</a:t>
            </a:r>
          </a:p>
        </p:txBody>
      </p:sp>
    </p:spTree>
    <p:extLst>
      <p:ext uri="{BB962C8B-B14F-4D97-AF65-F5344CB8AC3E}">
        <p14:creationId xmlns:p14="http://schemas.microsoft.com/office/powerpoint/2010/main" val="1014246385"/>
      </p:ext>
    </p:extLst>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756169" y="332656"/>
            <a:ext cx="4500315" cy="5589587"/>
          </a:xfrm>
        </p:spPr>
        <p:txBody>
          <a:bodyPr>
            <a:noAutofit/>
          </a:bodyPr>
          <a:lstStyle/>
          <a:p>
            <a:pPr marL="0" indent="0">
              <a:buNone/>
            </a:pPr>
            <a:r>
              <a:rPr lang="ru-RU" sz="2400" b="1" i="1" dirty="0" smtClean="0">
                <a:solidFill>
                  <a:srgbClr val="7030A0"/>
                </a:solidFill>
              </a:rPr>
              <a:t>В начале 1918 Есенин переезжает в Москву. С воодушевлением встретив революцию, он пишет несколько небольших поэм ("Иорданская голубица", "</a:t>
            </a:r>
            <a:r>
              <a:rPr lang="ru-RU" sz="2400" b="1" i="1" dirty="0" err="1" smtClean="0">
                <a:solidFill>
                  <a:srgbClr val="7030A0"/>
                </a:solidFill>
              </a:rPr>
              <a:t>Инония</a:t>
            </a:r>
            <a:r>
              <a:rPr lang="ru-RU" sz="2400" b="1" i="1" dirty="0" smtClean="0">
                <a:solidFill>
                  <a:srgbClr val="7030A0"/>
                </a:solidFill>
              </a:rPr>
              <a:t>", "Небесный барабанщик"), проникнутых радостным предчувствием "преображения" жизни. Богоборческие настроения сочетаются в них с библейской образностью для обозначения масштаба и значимости происходящих событий. </a:t>
            </a:r>
            <a:endParaRPr lang="ru-RU" sz="2400" b="1" i="1" dirty="0">
              <a:solidFill>
                <a:srgbClr val="7030A0"/>
              </a:solidFill>
            </a:endParaRPr>
          </a:p>
        </p:txBody>
      </p:sp>
      <p:pic>
        <p:nvPicPr>
          <p:cNvPr id="6" name="Объект 5"/>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327899" y="1772816"/>
            <a:ext cx="3563888" cy="35638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0472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0" y="1439863"/>
            <a:ext cx="3570288" cy="5445125"/>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4294967295"/>
          </p:nvPr>
        </p:nvSpPr>
        <p:spPr>
          <a:xfrm>
            <a:off x="4067944" y="836712"/>
            <a:ext cx="4676775" cy="5429250"/>
          </a:xfrm>
        </p:spPr>
        <p:txBody>
          <a:bodyPr>
            <a:normAutofit fontScale="85000" lnSpcReduction="20000"/>
          </a:bodyPr>
          <a:lstStyle/>
          <a:p>
            <a:pPr marL="0" indent="0" algn="ctr">
              <a:buNone/>
            </a:pPr>
            <a:r>
              <a:rPr lang="ru-RU" dirty="0" smtClean="0">
                <a:solidFill>
                  <a:srgbClr val="7030A0"/>
                </a:solidFill>
              </a:rPr>
              <a:t>   </a:t>
            </a:r>
            <a:r>
              <a:rPr lang="ru-RU" sz="3000" b="1" i="1" dirty="0" smtClean="0">
                <a:solidFill>
                  <a:srgbClr val="7030A0"/>
                </a:solidFill>
              </a:rPr>
              <a:t>Есенин </a:t>
            </a:r>
            <a:r>
              <a:rPr lang="ru-RU" sz="3000" b="1" i="1" dirty="0">
                <a:solidFill>
                  <a:srgbClr val="7030A0"/>
                </a:solidFill>
              </a:rPr>
              <a:t>воспевая новую действительность и ее героев пытался соответствовать времени ("Кантата", 1919). В более поздние годы им были написаны "Песнь о великом походе", 1924, "Капитан земли", 1925, и др.). Размышляя, "куда несет нас рок событий", поэт обращается к истории (драматическая поэма "Пугачев", 1921).</a:t>
            </a:r>
          </a:p>
        </p:txBody>
      </p:sp>
    </p:spTree>
    <p:extLst>
      <p:ext uri="{BB962C8B-B14F-4D97-AF65-F5344CB8AC3E}">
        <p14:creationId xmlns:p14="http://schemas.microsoft.com/office/powerpoint/2010/main" val="436046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703262" y="764704"/>
            <a:ext cx="4316413" cy="5141913"/>
          </a:xfrm>
        </p:spPr>
        <p:txBody>
          <a:bodyPr>
            <a:normAutofit/>
          </a:bodyPr>
          <a:lstStyle/>
          <a:p>
            <a:pPr marL="0" indent="0">
              <a:buNone/>
            </a:pPr>
            <a:r>
              <a:rPr lang="ru-RU" b="1" i="1" dirty="0" smtClean="0">
                <a:solidFill>
                  <a:schemeClr val="bg1"/>
                </a:solidFill>
              </a:rPr>
              <a:t>   </a:t>
            </a:r>
            <a:r>
              <a:rPr lang="ru-RU" sz="2400" b="1" i="1" dirty="0" smtClean="0">
                <a:solidFill>
                  <a:srgbClr val="7030A0"/>
                </a:solidFill>
              </a:rPr>
              <a:t>Поиски </a:t>
            </a:r>
            <a:r>
              <a:rPr lang="ru-RU" sz="2400" b="1" i="1" dirty="0">
                <a:solidFill>
                  <a:srgbClr val="7030A0"/>
                </a:solidFill>
              </a:rPr>
              <a:t>в сфере образности сближают Есенина с А. Б. </a:t>
            </a:r>
            <a:r>
              <a:rPr lang="ru-RU" sz="2400" b="1" i="1" dirty="0" err="1">
                <a:solidFill>
                  <a:srgbClr val="7030A0"/>
                </a:solidFill>
              </a:rPr>
              <a:t>Мариенгофом</a:t>
            </a:r>
            <a:r>
              <a:rPr lang="ru-RU" sz="2400" b="1" i="1" dirty="0">
                <a:solidFill>
                  <a:srgbClr val="7030A0"/>
                </a:solidFill>
              </a:rPr>
              <a:t>, В. Г. </a:t>
            </a:r>
            <a:r>
              <a:rPr lang="ru-RU" sz="2400" b="1" i="1" dirty="0" err="1">
                <a:solidFill>
                  <a:srgbClr val="7030A0"/>
                </a:solidFill>
              </a:rPr>
              <a:t>Шершеневичем</a:t>
            </a:r>
            <a:r>
              <a:rPr lang="ru-RU" sz="2400" b="1" i="1" dirty="0">
                <a:solidFill>
                  <a:srgbClr val="7030A0"/>
                </a:solidFill>
              </a:rPr>
              <a:t>, Р. Ивневым, в начале 1919 они объединяются в группу имажинистов; Есенин становится завсегдатаем "Стойла Пегаса" литературного кафе имажинистов у Никитских ворот в </a:t>
            </a:r>
            <a:r>
              <a:rPr lang="ru-RU" sz="2400" b="1" i="1" dirty="0" smtClean="0">
                <a:solidFill>
                  <a:srgbClr val="7030A0"/>
                </a:solidFill>
              </a:rPr>
              <a:t>Москве.</a:t>
            </a:r>
            <a:endParaRPr lang="ru-RU" sz="2400" b="1" i="1" dirty="0">
              <a:solidFill>
                <a:srgbClr val="7030A0"/>
              </a:solidFill>
            </a:endParaRPr>
          </a:p>
        </p:txBody>
      </p:sp>
      <p:pic>
        <p:nvPicPr>
          <p:cNvPr id="6" name="Объект 5"/>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019675" y="0"/>
            <a:ext cx="4124325" cy="5662613"/>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5868144" y="5562511"/>
            <a:ext cx="3028140" cy="1323439"/>
          </a:xfrm>
          <a:prstGeom prst="rect">
            <a:avLst/>
          </a:prstGeom>
          <a:noFill/>
        </p:spPr>
        <p:txBody>
          <a:bodyPr wrap="square" rtlCol="0">
            <a:spAutoFit/>
          </a:bodyPr>
          <a:lstStyle/>
          <a:p>
            <a:r>
              <a:rPr lang="ru-RU" sz="2000" b="1" dirty="0" smtClean="0">
                <a:solidFill>
                  <a:schemeClr val="bg1"/>
                </a:solidFill>
                <a:effectLst>
                  <a:outerShdw blurRad="38100" dist="38100" dir="2700000" algn="tl">
                    <a:srgbClr val="000000">
                      <a:alpha val="43137"/>
                    </a:srgbClr>
                  </a:outerShdw>
                </a:effectLst>
              </a:rPr>
              <a:t>А. Б. </a:t>
            </a:r>
            <a:r>
              <a:rPr lang="ru-RU" sz="2000" b="1" dirty="0" err="1" smtClean="0">
                <a:solidFill>
                  <a:schemeClr val="bg1"/>
                </a:solidFill>
                <a:effectLst>
                  <a:outerShdw blurRad="38100" dist="38100" dir="2700000" algn="tl">
                    <a:srgbClr val="000000">
                      <a:alpha val="43137"/>
                    </a:srgbClr>
                  </a:outerShdw>
                </a:effectLst>
              </a:rPr>
              <a:t>Мариенгоф</a:t>
            </a:r>
            <a:r>
              <a:rPr lang="ru-RU" sz="2000" b="1" dirty="0" smtClean="0">
                <a:solidFill>
                  <a:schemeClr val="bg1"/>
                </a:solidFill>
                <a:effectLst>
                  <a:outerShdw blurRad="38100" dist="38100" dir="2700000" algn="tl">
                    <a:srgbClr val="000000">
                      <a:alpha val="43137"/>
                    </a:srgbClr>
                  </a:outerShdw>
                </a:effectLst>
              </a:rPr>
              <a:t>, С. А. Есенин, А. Б. </a:t>
            </a:r>
            <a:r>
              <a:rPr lang="ru-RU" sz="2000" b="1" dirty="0" err="1" smtClean="0">
                <a:solidFill>
                  <a:schemeClr val="bg1"/>
                </a:solidFill>
                <a:effectLst>
                  <a:outerShdw blurRad="38100" dist="38100" dir="2700000" algn="tl">
                    <a:srgbClr val="000000">
                      <a:alpha val="43137"/>
                    </a:srgbClr>
                  </a:outerShdw>
                </a:effectLst>
              </a:rPr>
              <a:t>Кусиков</a:t>
            </a:r>
            <a:r>
              <a:rPr lang="ru-RU" sz="2000" b="1" dirty="0" smtClean="0">
                <a:solidFill>
                  <a:schemeClr val="bg1"/>
                </a:solidFill>
                <a:effectLst>
                  <a:outerShdw blurRad="38100" dist="38100" dir="2700000" algn="tl">
                    <a:srgbClr val="000000">
                      <a:alpha val="43137"/>
                    </a:srgbClr>
                  </a:outerShdw>
                </a:effectLst>
              </a:rPr>
              <a:t>, </a:t>
            </a:r>
          </a:p>
          <a:p>
            <a:r>
              <a:rPr lang="ru-RU" sz="2000" b="1" dirty="0" smtClean="0">
                <a:solidFill>
                  <a:schemeClr val="bg1"/>
                </a:solidFill>
                <a:effectLst>
                  <a:outerShdw blurRad="38100" dist="38100" dir="2700000" algn="tl">
                    <a:srgbClr val="000000">
                      <a:alpha val="43137"/>
                    </a:srgbClr>
                  </a:outerShdw>
                </a:effectLst>
              </a:rPr>
              <a:t>В. Г. </a:t>
            </a:r>
            <a:r>
              <a:rPr lang="ru-RU" sz="2000" b="1" dirty="0" err="1" smtClean="0">
                <a:solidFill>
                  <a:schemeClr val="bg1"/>
                </a:solidFill>
                <a:effectLst>
                  <a:outerShdw blurRad="38100" dist="38100" dir="2700000" algn="tl">
                    <a:srgbClr val="000000">
                      <a:alpha val="43137"/>
                    </a:srgbClr>
                  </a:outerShdw>
                </a:effectLst>
              </a:rPr>
              <a:t>Шершеневич</a:t>
            </a:r>
            <a:r>
              <a:rPr lang="ru-RU" sz="2000" b="1" dirty="0" smtClean="0">
                <a:solidFill>
                  <a:schemeClr val="bg1"/>
                </a:solidFill>
                <a:effectLst>
                  <a:outerShdw blurRad="38100" dist="38100" dir="2700000" algn="tl">
                    <a:srgbClr val="000000">
                      <a:alpha val="43137"/>
                    </a:srgbClr>
                  </a:outerShdw>
                </a:effectLst>
              </a:rPr>
              <a:t> </a:t>
            </a:r>
          </a:p>
          <a:p>
            <a:pPr algn="ctr"/>
            <a:r>
              <a:rPr lang="ru-RU" sz="2000" b="1" dirty="0" smtClean="0">
                <a:solidFill>
                  <a:schemeClr val="bg1"/>
                </a:solidFill>
                <a:effectLst>
                  <a:outerShdw blurRad="38100" dist="38100" dir="2700000" algn="tl">
                    <a:srgbClr val="000000">
                      <a:alpha val="43137"/>
                    </a:srgbClr>
                  </a:outerShdw>
                </a:effectLst>
              </a:rPr>
              <a:t>1919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2743997"/>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4294967295"/>
          </p:nvPr>
        </p:nvSpPr>
        <p:spPr>
          <a:xfrm>
            <a:off x="611560" y="0"/>
            <a:ext cx="7992888" cy="4525963"/>
          </a:xfrm>
        </p:spPr>
        <p:txBody>
          <a:bodyPr>
            <a:normAutofit/>
          </a:bodyPr>
          <a:lstStyle/>
          <a:p>
            <a:pPr marL="0" indent="0">
              <a:buNone/>
            </a:pPr>
            <a:r>
              <a:rPr lang="ru-RU" sz="2800" b="1" i="1" dirty="0" smtClean="0">
                <a:solidFill>
                  <a:srgbClr val="7030A0"/>
                </a:solidFill>
              </a:rPr>
              <a:t>     В </a:t>
            </a:r>
            <a:r>
              <a:rPr lang="ru-RU" sz="2800" b="1" i="1" dirty="0">
                <a:solidFill>
                  <a:srgbClr val="7030A0"/>
                </a:solidFill>
              </a:rPr>
              <a:t>1920 </a:t>
            </a:r>
            <a:r>
              <a:rPr lang="ru-RU" sz="2800" b="1" i="1" dirty="0" smtClean="0">
                <a:solidFill>
                  <a:srgbClr val="7030A0"/>
                </a:solidFill>
              </a:rPr>
              <a:t>году Сергей Есенин знакомится с Галиной </a:t>
            </a:r>
            <a:r>
              <a:rPr lang="ru-RU" sz="2800" b="1" i="1" dirty="0" err="1" smtClean="0">
                <a:solidFill>
                  <a:srgbClr val="7030A0"/>
                </a:solidFill>
              </a:rPr>
              <a:t>Бениславской</a:t>
            </a:r>
            <a:r>
              <a:rPr lang="ru-RU" sz="2800" b="1" i="1" dirty="0" smtClean="0">
                <a:solidFill>
                  <a:srgbClr val="7030A0"/>
                </a:solidFill>
              </a:rPr>
              <a:t>, которая впоследствии стала его литературным секретарем. </a:t>
            </a:r>
            <a:r>
              <a:rPr lang="ru-RU" sz="2800" b="1" i="1" dirty="0">
                <a:solidFill>
                  <a:srgbClr val="7030A0"/>
                </a:solidFill>
              </a:rPr>
              <a:t>На протяжении всей </a:t>
            </a:r>
            <a:r>
              <a:rPr lang="ru-RU" sz="2800" b="1" i="1" dirty="0" smtClean="0">
                <a:solidFill>
                  <a:srgbClr val="7030A0"/>
                </a:solidFill>
              </a:rPr>
              <a:t>жизни поэт неоднократно </a:t>
            </a:r>
            <a:r>
              <a:rPr lang="ru-RU" sz="2800" b="1" i="1" dirty="0">
                <a:solidFill>
                  <a:srgbClr val="7030A0"/>
                </a:solidFill>
              </a:rPr>
              <a:t>с ней встречался, иногда жил у </a:t>
            </a:r>
            <a:r>
              <a:rPr lang="ru-RU" sz="2800" b="1" i="1" dirty="0" err="1">
                <a:solidFill>
                  <a:srgbClr val="7030A0"/>
                </a:solidFill>
              </a:rPr>
              <a:t>Бениславской</a:t>
            </a:r>
            <a:r>
              <a:rPr lang="ru-RU" sz="2800" b="1" i="1" dirty="0">
                <a:solidFill>
                  <a:srgbClr val="7030A0"/>
                </a:solidFill>
              </a:rPr>
              <a:t> дома, вплоть до женитьбы на С. А. </a:t>
            </a:r>
            <a:r>
              <a:rPr lang="ru-RU" sz="2800" b="1" i="1" dirty="0" smtClean="0">
                <a:solidFill>
                  <a:srgbClr val="7030A0"/>
                </a:solidFill>
              </a:rPr>
              <a:t>Толстой.</a:t>
            </a:r>
            <a:endParaRPr lang="ru-RU" sz="2800" b="1" i="1" dirty="0">
              <a:solidFill>
                <a:srgbClr val="7030A0"/>
              </a:solidFill>
            </a:endParaRPr>
          </a:p>
        </p:txBody>
      </p:sp>
      <p:pic>
        <p:nvPicPr>
          <p:cNvPr id="7" name="Рисунок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97348" y="2829534"/>
            <a:ext cx="2808312" cy="3820832"/>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997348" y="6450311"/>
            <a:ext cx="2222724" cy="400110"/>
          </a:xfrm>
          <a:prstGeom prst="rect">
            <a:avLst/>
          </a:prstGeom>
          <a:noFill/>
        </p:spPr>
        <p:txBody>
          <a:bodyPr wrap="none" rtlCol="0">
            <a:spAutoFit/>
          </a:bodyPr>
          <a:lstStyle/>
          <a:p>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Г. А. </a:t>
            </a: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Бениславская</a:t>
            </a:r>
            <a:endParaRPr lang="ru-RU"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71043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971600" y="692696"/>
            <a:ext cx="4608513" cy="5141913"/>
          </a:xfrm>
        </p:spPr>
        <p:txBody>
          <a:bodyPr>
            <a:normAutofit lnSpcReduction="10000"/>
          </a:bodyPr>
          <a:lstStyle/>
          <a:p>
            <a:pPr marL="0" indent="0">
              <a:buNone/>
            </a:pPr>
            <a:r>
              <a:rPr lang="ru-RU" b="1" i="1" dirty="0" smtClean="0">
                <a:solidFill>
                  <a:schemeClr val="bg1"/>
                </a:solidFill>
              </a:rPr>
              <a:t>  </a:t>
            </a:r>
            <a:r>
              <a:rPr lang="ru-RU" sz="2400" b="1" i="1" dirty="0" smtClean="0">
                <a:solidFill>
                  <a:srgbClr val="7030A0"/>
                </a:solidFill>
              </a:rPr>
              <a:t>В </a:t>
            </a:r>
            <a:r>
              <a:rPr lang="ru-RU" sz="2400" b="1" i="1" dirty="0">
                <a:solidFill>
                  <a:srgbClr val="7030A0"/>
                </a:solidFill>
              </a:rPr>
              <a:t>начале 1920-х гг. в стихах Есенина появляются мотивы "развороченного бурей </a:t>
            </a:r>
            <a:r>
              <a:rPr lang="ru-RU" sz="2400" b="1" i="1" dirty="0" smtClean="0">
                <a:solidFill>
                  <a:srgbClr val="7030A0"/>
                </a:solidFill>
              </a:rPr>
              <a:t>быта, </a:t>
            </a:r>
            <a:r>
              <a:rPr lang="ru-RU" sz="2400" b="1" i="1" dirty="0">
                <a:solidFill>
                  <a:srgbClr val="7030A0"/>
                </a:solidFill>
              </a:rPr>
              <a:t>пьяной удали, сменяющейся надрывной тоской. Поэт предстает хулиганом, скандалистом, пропойцей с окровавленной душой, ковыляющим "из притона в притон", где его окружает "чужой и хохочущий сброд" (сборники "Исповедь хулигана", 1921; "Москва кабацкая", 1924).</a:t>
            </a:r>
          </a:p>
        </p:txBody>
      </p:sp>
      <p:pic>
        <p:nvPicPr>
          <p:cNvPr id="6" name="Объект 5"/>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6792913" y="0"/>
            <a:ext cx="2351087" cy="2997200"/>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6872" y="2996952"/>
            <a:ext cx="2407128" cy="38610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16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half" idx="4294967295"/>
          </p:nvPr>
        </p:nvPicPr>
        <p:blipFill>
          <a:blip r:embed="rId2" cstate="print">
            <a:extLst>
              <a:ext uri="{28A0092B-C50C-407E-A947-70E740481C1C}">
                <a14:useLocalDpi xmlns:a14="http://schemas.microsoft.com/office/drawing/2010/main"/>
              </a:ext>
            </a:extLst>
          </a:blip>
          <a:stretch>
            <a:fillRect/>
          </a:stretch>
        </p:blipFill>
        <p:spPr>
          <a:xfrm>
            <a:off x="539552" y="567733"/>
            <a:ext cx="2562548" cy="4040780"/>
          </a:xfrm>
          <a:prstGeom prst="rect">
            <a:avLst/>
          </a:prstGeom>
          <a:ln>
            <a:noFill/>
          </a:ln>
          <a:effectLst>
            <a:outerShdw blurRad="292100" dist="139700" dir="2700000" algn="tl" rotWithShape="0">
              <a:srgbClr val="333333">
                <a:alpha val="65000"/>
              </a:srgbClr>
            </a:outerShdw>
          </a:effectLst>
        </p:spPr>
      </p:pic>
      <p:sp>
        <p:nvSpPr>
          <p:cNvPr id="5" name="Объект 4"/>
          <p:cNvSpPr>
            <a:spLocks noGrp="1"/>
          </p:cNvSpPr>
          <p:nvPr>
            <p:ph sz="half" idx="4294967295"/>
          </p:nvPr>
        </p:nvSpPr>
        <p:spPr>
          <a:xfrm>
            <a:off x="3419872" y="980728"/>
            <a:ext cx="5112568" cy="6221760"/>
          </a:xfrm>
        </p:spPr>
        <p:txBody>
          <a:bodyPr>
            <a:normAutofit/>
          </a:bodyPr>
          <a:lstStyle/>
          <a:p>
            <a:pPr marL="0" indent="0">
              <a:buNone/>
            </a:pPr>
            <a:r>
              <a:rPr lang="ru-RU" dirty="0" smtClean="0"/>
              <a:t> </a:t>
            </a:r>
            <a:r>
              <a:rPr lang="ru-RU" sz="2400" b="1" i="1" dirty="0" smtClean="0">
                <a:solidFill>
                  <a:srgbClr val="7030A0"/>
                </a:solidFill>
              </a:rPr>
              <a:t>Важным событием в </a:t>
            </a:r>
            <a:r>
              <a:rPr lang="ru-RU" sz="2400" b="1" i="1" dirty="0">
                <a:solidFill>
                  <a:srgbClr val="7030A0"/>
                </a:solidFill>
              </a:rPr>
              <a:t>жизни Есенина явилась встреча с американской танцовщицей Айседорой Дункан (осень 1921), которая через полгода стала его женой. </a:t>
            </a:r>
          </a:p>
        </p:txBody>
      </p:sp>
      <p:sp>
        <p:nvSpPr>
          <p:cNvPr id="7" name="TextBox 6"/>
          <p:cNvSpPr txBox="1"/>
          <p:nvPr/>
        </p:nvSpPr>
        <p:spPr>
          <a:xfrm>
            <a:off x="179512" y="4759068"/>
            <a:ext cx="2202398" cy="400110"/>
          </a:xfrm>
          <a:prstGeom prst="rect">
            <a:avLst/>
          </a:prstGeom>
          <a:noFill/>
        </p:spPr>
        <p:txBody>
          <a:bodyPr wrap="none" rtlCol="0">
            <a:spAutoFit/>
          </a:bodyPr>
          <a:lstStyle/>
          <a:p>
            <a:r>
              <a:rPr lang="ru-RU" sz="2000" b="1" dirty="0" smtClean="0">
                <a:solidFill>
                  <a:srgbClr val="7030A0"/>
                </a:solidFill>
                <a:effectLst>
                  <a:outerShdw blurRad="38100" dist="38100" dir="2700000" algn="tl">
                    <a:srgbClr val="000000">
                      <a:alpha val="43137"/>
                    </a:srgbClr>
                  </a:outerShdw>
                </a:effectLst>
              </a:rPr>
              <a:t>Айседора Дункан</a:t>
            </a:r>
            <a:endParaRPr lang="ru-RU" sz="20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268754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1115616" y="1052736"/>
            <a:ext cx="4038600" cy="4525963"/>
          </a:xfrm>
        </p:spPr>
        <p:txBody>
          <a:bodyPr>
            <a:noAutofit/>
          </a:bodyPr>
          <a:lstStyle/>
          <a:p>
            <a:pPr marL="0" indent="0" algn="ctr">
              <a:buNone/>
            </a:pPr>
            <a:r>
              <a:rPr lang="ru-RU" sz="2400" dirty="0" smtClean="0">
                <a:solidFill>
                  <a:srgbClr val="7030A0"/>
                </a:solidFill>
              </a:rPr>
              <a:t>  </a:t>
            </a:r>
            <a:r>
              <a:rPr lang="ru-RU" sz="2400" b="1" i="1" dirty="0" smtClean="0">
                <a:solidFill>
                  <a:srgbClr val="7030A0"/>
                </a:solidFill>
              </a:rPr>
              <a:t>Главное </a:t>
            </a:r>
            <a:r>
              <a:rPr lang="ru-RU" sz="2400" b="1" i="1" dirty="0">
                <a:solidFill>
                  <a:srgbClr val="7030A0"/>
                </a:solidFill>
              </a:rPr>
              <a:t>место в его стихах по-прежнему принадлежит теме родины, которая теперь приобретает драматические оттенки. Некогда единый гармоничный мир есенинской Руси раздваивается: "Русь Советская" "Русь уходящая". </a:t>
            </a:r>
          </a:p>
        </p:txBody>
      </p:sp>
      <p:pic>
        <p:nvPicPr>
          <p:cNvPr id="5" name="Объект 4"/>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a:stretch/>
        </p:blipFill>
        <p:spPr>
          <a:xfrm>
            <a:off x="5227216" y="1036779"/>
            <a:ext cx="3144837" cy="4919663"/>
          </a:xfrm>
        </p:spPr>
      </p:pic>
      <p:sp>
        <p:nvSpPr>
          <p:cNvPr id="6" name="TextBox 5"/>
          <p:cNvSpPr txBox="1"/>
          <p:nvPr/>
        </p:nvSpPr>
        <p:spPr>
          <a:xfrm>
            <a:off x="6372200" y="6389565"/>
            <a:ext cx="2514599"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С. А. Есенин 1921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348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3995738" y="320675"/>
            <a:ext cx="5148262" cy="6526213"/>
          </a:xfrm>
        </p:spPr>
        <p:txBody>
          <a:bodyPr>
            <a:normAutofit fontScale="92500"/>
          </a:bodyPr>
          <a:lstStyle/>
          <a:p>
            <a:pPr marL="0" indent="0" algn="ctr">
              <a:buNone/>
            </a:pPr>
            <a:r>
              <a:rPr lang="ru-RU" dirty="0" smtClean="0"/>
              <a:t>  </a:t>
            </a:r>
            <a:r>
              <a:rPr lang="ru-RU" sz="2400" b="1" i="1" dirty="0" smtClean="0">
                <a:solidFill>
                  <a:srgbClr val="7030A0"/>
                </a:solidFill>
              </a:rPr>
              <a:t>Намеченный </a:t>
            </a:r>
            <a:r>
              <a:rPr lang="ru-RU" sz="2400" b="1" i="1" dirty="0">
                <a:solidFill>
                  <a:srgbClr val="7030A0"/>
                </a:solidFill>
              </a:rPr>
              <a:t>еще в стихотворении "Сорокоуст" (1920) мотив состязания старого и нового ("</a:t>
            </a:r>
            <a:r>
              <a:rPr lang="ru-RU" sz="2400" b="1" i="1" dirty="0" err="1">
                <a:solidFill>
                  <a:srgbClr val="7030A0"/>
                </a:solidFill>
              </a:rPr>
              <a:t>красногривый</a:t>
            </a:r>
            <a:r>
              <a:rPr lang="ru-RU" sz="2400" b="1" i="1" dirty="0">
                <a:solidFill>
                  <a:srgbClr val="7030A0"/>
                </a:solidFill>
              </a:rPr>
              <a:t> жеребенок" и "на лапах чугунных поезд") получает развитие в стихах последних лет: фиксируя приметы новой жизни, приветствуя "каменное и стальное", Есенин все больше ощущает себя певцом "золотой бревенчатой избы", поэзия которого "здесь больше не нужна" (сборники "Русь Советская", "Страна Советская", оба 1925). Эмоциональной доминантой лирики этого периода становятся осенние пейзажи, мотивы подведения итогов, прощания</a:t>
            </a:r>
            <a:r>
              <a:rPr lang="ru-RU" b="1" i="1" dirty="0">
                <a:solidFill>
                  <a:schemeClr val="bg1"/>
                </a:solidFill>
              </a:rPr>
              <a:t>.</a:t>
            </a:r>
          </a:p>
        </p:txBody>
      </p:sp>
      <p:pic>
        <p:nvPicPr>
          <p:cNvPr id="5" name="Объект 4"/>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a:stretch/>
        </p:blipFill>
        <p:spPr>
          <a:xfrm>
            <a:off x="0" y="14288"/>
            <a:ext cx="4025900" cy="5718175"/>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39552" y="5796469"/>
            <a:ext cx="2572114" cy="400110"/>
          </a:xfrm>
          <a:prstGeom prst="rect">
            <a:avLst/>
          </a:prstGeom>
          <a:noFill/>
        </p:spPr>
        <p:txBody>
          <a:bodyPr wrap="none" rtlCol="0">
            <a:spAutoFit/>
          </a:bodyPr>
          <a:lstStyle/>
          <a:p>
            <a:r>
              <a:rPr lang="ru-RU" sz="2000" b="1" dirty="0" smtClean="0">
                <a:solidFill>
                  <a:srgbClr val="7030A0"/>
                </a:solidFill>
                <a:effectLst>
                  <a:outerShdw blurRad="38100" dist="38100" dir="2700000" algn="tl">
                    <a:srgbClr val="000000">
                      <a:alpha val="43137"/>
                    </a:srgbClr>
                  </a:outerShdw>
                </a:effectLst>
              </a:rPr>
              <a:t>С. А. Есенин 1923 год</a:t>
            </a:r>
            <a:endParaRPr lang="ru-RU" sz="20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47776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539552" y="517960"/>
            <a:ext cx="4932363" cy="5949950"/>
          </a:xfrm>
        </p:spPr>
        <p:txBody>
          <a:bodyPr>
            <a:normAutofit/>
          </a:bodyPr>
          <a:lstStyle/>
          <a:p>
            <a:pPr marL="0" indent="0">
              <a:buNone/>
            </a:pPr>
            <a:r>
              <a:rPr lang="ru-RU" sz="2400" dirty="0" smtClean="0">
                <a:solidFill>
                  <a:srgbClr val="7030A0"/>
                </a:solidFill>
              </a:rPr>
              <a:t>   </a:t>
            </a:r>
            <a:r>
              <a:rPr lang="ru-RU" sz="2400" b="1" i="1" dirty="0" smtClean="0">
                <a:solidFill>
                  <a:srgbClr val="7030A0"/>
                </a:solidFill>
              </a:rPr>
              <a:t>Одним </a:t>
            </a:r>
            <a:r>
              <a:rPr lang="ru-RU" sz="2400" b="1" i="1" dirty="0">
                <a:solidFill>
                  <a:srgbClr val="7030A0"/>
                </a:solidFill>
              </a:rPr>
              <a:t>из последних его произведений стала поэма "Страна негодяев" в которой он обличал советскую власть. После этого на него началась травля в газетах, обвиняя его в пьянстве, </a:t>
            </a:r>
            <a:r>
              <a:rPr lang="ru-RU" sz="2400" b="1" i="1" dirty="0" smtClean="0">
                <a:solidFill>
                  <a:srgbClr val="7030A0"/>
                </a:solidFill>
              </a:rPr>
              <a:t>драках. </a:t>
            </a:r>
            <a:r>
              <a:rPr lang="ru-RU" sz="2400" b="1" i="1" dirty="0">
                <a:solidFill>
                  <a:srgbClr val="7030A0"/>
                </a:solidFill>
              </a:rPr>
              <a:t>Последние два года жизни Есенина прошли в постоянных разъездах: скрываясь от судебного преследования он трижды совершает путешествия на Кавказ, несколько раз ездит в Ленинград, семь раз в Константиново. </a:t>
            </a:r>
          </a:p>
        </p:txBody>
      </p:sp>
      <p:pic>
        <p:nvPicPr>
          <p:cNvPr id="6" name="Объект 5"/>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5543550" y="1268413"/>
            <a:ext cx="3600450" cy="49530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6300192" y="6288613"/>
            <a:ext cx="2456891" cy="400110"/>
          </a:xfrm>
          <a:prstGeom prst="rect">
            <a:avLst/>
          </a:prstGeom>
          <a:noFill/>
        </p:spPr>
        <p:txBody>
          <a:bodyPr wrap="none" rtlCol="0">
            <a:spAutoFit/>
          </a:bodyPr>
          <a:lstStyle/>
          <a:p>
            <a:r>
              <a:rPr lang="ru-RU" sz="2000" b="1" dirty="0" smtClean="0">
                <a:solidFill>
                  <a:schemeClr val="bg1"/>
                </a:solidFill>
                <a:effectLst>
                  <a:outerShdw blurRad="38100" dist="38100" dir="2700000" algn="tl">
                    <a:srgbClr val="000000">
                      <a:alpha val="43137"/>
                    </a:srgbClr>
                  </a:outerShdw>
                </a:effectLst>
              </a:rPr>
              <a:t>С.А. Есенин 1924 год</a:t>
            </a:r>
            <a:endParaRPr lang="ru-RU"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42859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4294967295"/>
          </p:nvPr>
        </p:nvSpPr>
        <p:spPr>
          <a:xfrm>
            <a:off x="755576" y="620688"/>
            <a:ext cx="3528392" cy="5544616"/>
          </a:xfrm>
        </p:spPr>
        <p:txBody>
          <a:bodyPr>
            <a:normAutofit/>
          </a:bodyPr>
          <a:lstStyle/>
          <a:p>
            <a:pPr marL="0" indent="0">
              <a:buNone/>
            </a:pPr>
            <a:r>
              <a:rPr lang="ru-RU" dirty="0" smtClean="0"/>
              <a:t>  </a:t>
            </a:r>
            <a:r>
              <a:rPr lang="ru-RU" sz="2400" b="1" i="1" dirty="0" smtClean="0">
                <a:solidFill>
                  <a:srgbClr val="7030A0"/>
                </a:solidFill>
              </a:rPr>
              <a:t>Последнее стихотворение </a:t>
            </a:r>
            <a:r>
              <a:rPr lang="ru-RU" sz="2400" b="1" i="1" dirty="0">
                <a:solidFill>
                  <a:srgbClr val="7030A0"/>
                </a:solidFill>
              </a:rPr>
              <a:t>— «До свиданья, друг мой, до свиданья</a:t>
            </a:r>
            <a:r>
              <a:rPr lang="ru-RU" sz="2400" b="1" i="1" dirty="0" smtClean="0">
                <a:solidFill>
                  <a:srgbClr val="7030A0"/>
                </a:solidFill>
              </a:rPr>
              <a:t>…» </a:t>
            </a:r>
            <a:r>
              <a:rPr lang="ru-RU" sz="2400" b="1" i="1" dirty="0">
                <a:solidFill>
                  <a:srgbClr val="7030A0"/>
                </a:solidFill>
              </a:rPr>
              <a:t>— по свидетельству Вольфа Эрлиха, было передано ему </a:t>
            </a:r>
            <a:r>
              <a:rPr lang="ru-RU" sz="2400" b="1" i="1" dirty="0" smtClean="0">
                <a:solidFill>
                  <a:srgbClr val="7030A0"/>
                </a:solidFill>
              </a:rPr>
              <a:t>накануне поэтом: </a:t>
            </a:r>
            <a:r>
              <a:rPr lang="ru-RU" sz="2400" b="1" i="1" dirty="0">
                <a:solidFill>
                  <a:srgbClr val="7030A0"/>
                </a:solidFill>
              </a:rPr>
              <a:t>Есенин жаловался, что в номере нет чернил, и он вынужден был писать своей </a:t>
            </a:r>
            <a:r>
              <a:rPr lang="ru-RU" sz="2400" b="1" i="1" dirty="0" smtClean="0">
                <a:solidFill>
                  <a:srgbClr val="7030A0"/>
                </a:solidFill>
              </a:rPr>
              <a:t>кровью.</a:t>
            </a:r>
            <a:endParaRPr lang="ru-RU" sz="2400" b="1" i="1" dirty="0">
              <a:solidFill>
                <a:srgbClr val="7030A0"/>
              </a:solidFill>
            </a:endParaRPr>
          </a:p>
          <a:p>
            <a:endParaRPr lang="ru-RU" sz="2400" b="1" i="1" dirty="0">
              <a:solidFill>
                <a:srgbClr val="7030A0"/>
              </a:solidFill>
            </a:endParaRPr>
          </a:p>
        </p:txBody>
      </p:sp>
      <p:pic>
        <p:nvPicPr>
          <p:cNvPr id="5" name="Объект 4"/>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a:stretch/>
        </p:blipFill>
        <p:spPr>
          <a:xfrm>
            <a:off x="4285952" y="900387"/>
            <a:ext cx="4283968" cy="4985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21206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4294967295"/>
          </p:nvPr>
        </p:nvPicPr>
        <p:blipFill>
          <a:blip r:embed="rId2">
            <a:extLst>
              <a:ext uri="{28A0092B-C50C-407E-A947-70E740481C1C}">
                <a14:useLocalDpi xmlns:a14="http://schemas.microsoft.com/office/drawing/2010/main"/>
              </a:ext>
            </a:extLst>
          </a:blip>
          <a:stretch>
            <a:fillRect/>
          </a:stretch>
        </p:blipFill>
        <p:spPr>
          <a:xfrm>
            <a:off x="683568" y="2420888"/>
            <a:ext cx="4211960" cy="3957368"/>
          </a:xfrm>
          <a:prstGeom prst="rect">
            <a:avLst/>
          </a:prstGeom>
          <a:ln>
            <a:noFill/>
          </a:ln>
          <a:effectLst>
            <a:outerShdw blurRad="292100" dist="139700" dir="2700000" algn="tl" rotWithShape="0">
              <a:srgbClr val="333333">
                <a:alpha val="65000"/>
              </a:srgbClr>
            </a:outerShdw>
          </a:effectLst>
        </p:spPr>
      </p:pic>
      <p:sp>
        <p:nvSpPr>
          <p:cNvPr id="4" name="Объект 3"/>
          <p:cNvSpPr>
            <a:spLocks noGrp="1"/>
          </p:cNvSpPr>
          <p:nvPr>
            <p:ph sz="half" idx="4294967295"/>
          </p:nvPr>
        </p:nvSpPr>
        <p:spPr>
          <a:xfrm>
            <a:off x="5076056" y="908720"/>
            <a:ext cx="3528392" cy="5257800"/>
          </a:xfrm>
        </p:spPr>
        <p:txBody>
          <a:bodyPr>
            <a:normAutofit/>
          </a:bodyPr>
          <a:lstStyle/>
          <a:p>
            <a:pPr marL="0" indent="0">
              <a:buNone/>
            </a:pPr>
            <a:r>
              <a:rPr lang="ru-RU" sz="2400" b="1" i="1" dirty="0" smtClean="0">
                <a:solidFill>
                  <a:srgbClr val="7030A0"/>
                </a:solidFill>
              </a:rPr>
              <a:t>Есенин был захоронен </a:t>
            </a:r>
            <a:r>
              <a:rPr lang="ru-RU" sz="2400" b="1" i="1" dirty="0">
                <a:solidFill>
                  <a:srgbClr val="7030A0"/>
                </a:solidFill>
              </a:rPr>
              <a:t>на Ваганьковском кладбище. Похороны были грандиозные. По свидетельству современников, так не хоронили ни одного русского поэта.</a:t>
            </a:r>
          </a:p>
          <a:p>
            <a:endParaRPr lang="ru-RU" sz="2400" b="1" i="1" dirty="0">
              <a:solidFill>
                <a:srgbClr val="7030A0"/>
              </a:solidFill>
            </a:endParaRPr>
          </a:p>
        </p:txBody>
      </p:sp>
    </p:spTree>
    <p:extLst>
      <p:ext uri="{BB962C8B-B14F-4D97-AF65-F5344CB8AC3E}">
        <p14:creationId xmlns:p14="http://schemas.microsoft.com/office/powerpoint/2010/main" val="3256956898"/>
      </p:ext>
    </p:extLst>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222063" y="1920007"/>
            <a:ext cx="4667306" cy="3488606"/>
          </a:xfrm>
          <a:prstGeom prst="rect">
            <a:avLst/>
          </a:prstGeom>
          <a:ln>
            <a:noFill/>
          </a:ln>
          <a:effectLst>
            <a:outerShdw blurRad="292100" dist="139700" dir="2700000" algn="tl" rotWithShape="0">
              <a:srgbClr val="333333">
                <a:alpha val="65000"/>
              </a:srgbClr>
            </a:outerShdw>
          </a:effectLst>
        </p:spPr>
      </p:pic>
      <p:pic>
        <p:nvPicPr>
          <p:cNvPr id="8" name="Объект 7"/>
          <p:cNvPicPr>
            <a:picLocks noGrp="1" noChangeAspect="1"/>
          </p:cNvPicPr>
          <p:nvPr>
            <p:ph sz="half" idx="4294967295"/>
          </p:nvPr>
        </p:nvPicPr>
        <p:blipFill>
          <a:blip r:embed="rId3">
            <a:extLst>
              <a:ext uri="{28A0092B-C50C-407E-A947-70E740481C1C}">
                <a14:useLocalDpi xmlns:a14="http://schemas.microsoft.com/office/drawing/2010/main"/>
              </a:ext>
            </a:extLst>
          </a:blip>
          <a:stretch>
            <a:fillRect/>
          </a:stretch>
        </p:blipFill>
        <p:spPr>
          <a:xfrm>
            <a:off x="5292080" y="943915"/>
            <a:ext cx="3347864" cy="4464698"/>
          </a:xfrm>
        </p:spPr>
      </p:pic>
      <p:sp>
        <p:nvSpPr>
          <p:cNvPr id="7" name="TextBox 6"/>
          <p:cNvSpPr txBox="1"/>
          <p:nvPr/>
        </p:nvSpPr>
        <p:spPr>
          <a:xfrm>
            <a:off x="251520" y="5733256"/>
            <a:ext cx="3134769" cy="707886"/>
          </a:xfrm>
          <a:prstGeom prst="rect">
            <a:avLst/>
          </a:prstGeom>
          <a:noFill/>
        </p:spPr>
        <p:txBody>
          <a:bodyPr wrap="none" rtlCol="0">
            <a:spAutoFit/>
          </a:bodyPr>
          <a:lstStyle/>
          <a:p>
            <a:r>
              <a:rPr lang="ru-RU" sz="2000" dirty="0" smtClean="0">
                <a:ln w="18415" cmpd="sng">
                  <a:solidFill>
                    <a:srgbClr val="FFFFFF"/>
                  </a:solidFill>
                  <a:prstDash val="solid"/>
                </a:ln>
                <a:solidFill>
                  <a:srgbClr val="7030A0"/>
                </a:solidFill>
                <a:effectLst>
                  <a:outerShdw blurRad="63500" dir="3600000" algn="tl" rotWithShape="0">
                    <a:srgbClr val="000000">
                      <a:alpha val="70000"/>
                    </a:srgbClr>
                  </a:outerShdw>
                </a:effectLst>
              </a:rPr>
              <a:t>Могила С. А. Есенина на</a:t>
            </a:r>
          </a:p>
          <a:p>
            <a:r>
              <a:rPr lang="ru-RU" sz="2000" dirty="0" smtClean="0">
                <a:ln w="18415" cmpd="sng">
                  <a:solidFill>
                    <a:srgbClr val="FFFFFF"/>
                  </a:solidFill>
                  <a:prstDash val="solid"/>
                </a:ln>
                <a:solidFill>
                  <a:srgbClr val="7030A0"/>
                </a:solidFill>
                <a:effectLst>
                  <a:outerShdw blurRad="63500" dir="3600000" algn="tl" rotWithShape="0">
                    <a:srgbClr val="000000">
                      <a:alpha val="70000"/>
                    </a:srgbClr>
                  </a:outerShdw>
                </a:effectLst>
              </a:rPr>
              <a:t> Ваганьковском кладбище</a:t>
            </a:r>
            <a:endParaRPr lang="ru-RU" sz="2000" dirty="0">
              <a:ln w="18415" cmpd="sng">
                <a:solidFill>
                  <a:srgbClr val="FFFFFF"/>
                </a:solidFill>
                <a:prstDash val="solid"/>
              </a:ln>
              <a:solidFill>
                <a:srgbClr val="7030A0"/>
              </a:solidFill>
              <a:effectLst>
                <a:outerShdw blurRad="63500" dir="3600000" algn="tl" rotWithShape="0">
                  <a:srgbClr val="000000">
                    <a:alpha val="70000"/>
                  </a:srgbClr>
                </a:outerShdw>
              </a:effectLst>
            </a:endParaRPr>
          </a:p>
        </p:txBody>
      </p:sp>
      <p:sp>
        <p:nvSpPr>
          <p:cNvPr id="9" name="TextBox 8"/>
          <p:cNvSpPr txBox="1"/>
          <p:nvPr/>
        </p:nvSpPr>
        <p:spPr>
          <a:xfrm>
            <a:off x="5498295" y="5733256"/>
            <a:ext cx="3489353" cy="707886"/>
          </a:xfrm>
          <a:prstGeom prst="rect">
            <a:avLst/>
          </a:prstGeom>
          <a:noFill/>
        </p:spPr>
        <p:txBody>
          <a:bodyPr wrap="none" rtlCol="0">
            <a:spAutoFit/>
          </a:bodyPr>
          <a:lstStyle/>
          <a:p>
            <a:r>
              <a:rPr lang="ru-RU" sz="2000" dirty="0" smtClean="0">
                <a:ln w="18415" cmpd="sng">
                  <a:solidFill>
                    <a:srgbClr val="FFFFFF"/>
                  </a:solidFill>
                  <a:prstDash val="solid"/>
                </a:ln>
                <a:solidFill>
                  <a:srgbClr val="7030A0"/>
                </a:solidFill>
                <a:effectLst>
                  <a:outerShdw blurRad="63500" dir="3600000" algn="tl" rotWithShape="0">
                    <a:srgbClr val="000000">
                      <a:alpha val="70000"/>
                    </a:srgbClr>
                  </a:outerShdw>
                </a:effectLst>
              </a:rPr>
              <a:t>Памятник С. А. Есенину на </a:t>
            </a:r>
          </a:p>
          <a:p>
            <a:r>
              <a:rPr lang="ru-RU" sz="2000" dirty="0" smtClean="0">
                <a:ln w="18415" cmpd="sng">
                  <a:solidFill>
                    <a:srgbClr val="FFFFFF"/>
                  </a:solidFill>
                  <a:prstDash val="solid"/>
                </a:ln>
                <a:solidFill>
                  <a:srgbClr val="7030A0"/>
                </a:solidFill>
                <a:effectLst>
                  <a:outerShdw blurRad="63500" dir="3600000" algn="tl" rotWithShape="0">
                    <a:srgbClr val="000000">
                      <a:alpha val="70000"/>
                    </a:srgbClr>
                  </a:outerShdw>
                </a:effectLst>
              </a:rPr>
              <a:t>Тверском бульваре, в Москве</a:t>
            </a:r>
            <a:endParaRPr lang="ru-RU" sz="2000" dirty="0">
              <a:ln w="18415" cmpd="sng">
                <a:solidFill>
                  <a:srgbClr val="FFFFFF"/>
                </a:solidFill>
                <a:prstDash val="solid"/>
              </a:ln>
              <a:solidFill>
                <a:srgbClr val="7030A0"/>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762598607"/>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TM10001106[[fn=Эмблема]]</Template>
  <TotalTime>719</TotalTime>
  <Words>1132</Words>
  <Application>Microsoft Office PowerPoint</Application>
  <PresentationFormat>Экран (4:3)</PresentationFormat>
  <Paragraphs>54</Paragraphs>
  <Slides>27</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27</vt:i4>
      </vt:variant>
    </vt:vector>
  </HeadingPairs>
  <TitlesOfParts>
    <vt:vector size="33" baseType="lpstr">
      <vt:lpstr>Arial</vt:lpstr>
      <vt:lpstr>Calibri</vt:lpstr>
      <vt:lpstr>Corbel</vt:lpstr>
      <vt:lpstr>Gill Sans MT</vt:lpstr>
      <vt:lpstr>Impact</vt:lpstr>
      <vt:lpstr>Badge</vt:lpstr>
      <vt:lpstr>Жизнь и творчество С.А. Есенина.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Гали-гали</dc:creator>
  <cp:lastModifiedBy>ОГЭ</cp:lastModifiedBy>
  <cp:revision>71</cp:revision>
  <dcterms:created xsi:type="dcterms:W3CDTF">2016-08-17T14:14:06Z</dcterms:created>
  <dcterms:modified xsi:type="dcterms:W3CDTF">2025-09-23T06:21:58Z</dcterms:modified>
</cp:coreProperties>
</file>