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71" r:id="rId2"/>
    <p:sldId id="257" r:id="rId3"/>
    <p:sldId id="266" r:id="rId4"/>
    <p:sldId id="276" r:id="rId5"/>
    <p:sldId id="265" r:id="rId6"/>
    <p:sldId id="258" r:id="rId7"/>
    <p:sldId id="262" r:id="rId8"/>
    <p:sldId id="277" r:id="rId9"/>
    <p:sldId id="264" r:id="rId10"/>
    <p:sldId id="261" r:id="rId11"/>
    <p:sldId id="263" r:id="rId12"/>
    <p:sldId id="260" r:id="rId13"/>
    <p:sldId id="259" r:id="rId14"/>
    <p:sldId id="274" r:id="rId15"/>
    <p:sldId id="268" r:id="rId16"/>
    <p:sldId id="267" r:id="rId17"/>
    <p:sldId id="270" r:id="rId18"/>
    <p:sldId id="275" r:id="rId19"/>
    <p:sldId id="269" r:id="rId20"/>
    <p:sldId id="25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9/24/2025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6DFF08F-DC6B-4601-B491-B0F83F6DD2DA}" type="datetimeFigureOut">
              <a:rPr lang="en-US" dirty="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9/24/2025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9/24/2025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9/24/2025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9/24/2025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9/24/2025</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uzzleit.ru/files/puzzles/97/97058/_thumb.webp" TargetMode="Externa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illustrators.ru/uploads/illustration/image/28218/main_28218_original.jpg" TargetMode="Externa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3" Type="http://schemas.openxmlformats.org/officeDocument/2006/relationships/hyperlink" Target="https://fantlab.ru/images/editions/big/293260?r=1598167260" TargetMode="External"/><Relationship Id="rId18" Type="http://schemas.openxmlformats.org/officeDocument/2006/relationships/hyperlink" Target="https://puzzleit.ru/files/puzzles/97/97057/_preview.webp" TargetMode="External"/><Relationship Id="rId26" Type="http://schemas.openxmlformats.org/officeDocument/2006/relationships/hyperlink" Target="https://basket-14.wbbasket.ru/vol2141/part214173/214173770/images/big/1.webp" TargetMode="External"/><Relationship Id="rId3" Type="http://schemas.openxmlformats.org/officeDocument/2006/relationships/hyperlink" Target="https://fantlab.ru/edition206375" TargetMode="External"/><Relationship Id="rId21" Type="http://schemas.openxmlformats.org/officeDocument/2006/relationships/hyperlink" Target="https://puzzleit.ru/files/puzzles/101/101116/_thumb.webp" TargetMode="External"/><Relationship Id="rId34" Type="http://schemas.openxmlformats.org/officeDocument/2006/relationships/hyperlink" Target="http://illustrators.ru/uploads/illustration/image/28258/main_28258_original.jpg" TargetMode="External"/><Relationship Id="rId7" Type="http://schemas.openxmlformats.org/officeDocument/2006/relationships/hyperlink" Target="http://sks1951.beget.tech/wp-content/uploads/2022/12/00-&#1092;-2-edited.jpg" TargetMode="External"/><Relationship Id="rId12" Type="http://schemas.openxmlformats.org/officeDocument/2006/relationships/hyperlink" Target="https://fantlab.ru/images/editions/big/260416?r=1567690700" TargetMode="External"/><Relationship Id="rId17" Type="http://schemas.openxmlformats.org/officeDocument/2006/relationships/hyperlink" Target="https://puzzleit.ru/files/puzzles/95/95068/_preview.webp" TargetMode="External"/><Relationship Id="rId25" Type="http://schemas.openxmlformats.org/officeDocument/2006/relationships/hyperlink" Target="https://content.img-gorod.ru/pim/products/images/81/60/018fa1de-28ab-729a-9a98-00d2683c8160.jpg?width=1552&amp;height=784&amp;fit=bounds" TargetMode="External"/><Relationship Id="rId33" Type="http://schemas.openxmlformats.org/officeDocument/2006/relationships/hyperlink" Target="https://img1.liveinternet.ru/images/attach/b/4/103/591/103591853_7.jpg" TargetMode="External"/><Relationship Id="rId2" Type="http://schemas.openxmlformats.org/officeDocument/2006/relationships/hyperlink" Target="http://sks1951.beget.tech/2022/12/16/&#1084;&#1080;&#1090;&#1095;&#1077;&#1085;&#1082;&#1086;-&#1102;/" TargetMode="External"/><Relationship Id="rId16" Type="http://schemas.openxmlformats.org/officeDocument/2006/relationships/hyperlink" Target="https://puzzleit.ru/files/puzzles/78/77595/_preview.webp" TargetMode="External"/><Relationship Id="rId20" Type="http://schemas.openxmlformats.org/officeDocument/2006/relationships/hyperlink" Target="https://puzzleit.ru/files/puzzles/1/1051/_preview.webp" TargetMode="External"/><Relationship Id="rId29" Type="http://schemas.openxmlformats.org/officeDocument/2006/relationships/hyperlink" Target="http://illustrators.ru/uploads/illustration/image/28218/main_28218_original" TargetMode="External"/><Relationship Id="rId1" Type="http://schemas.openxmlformats.org/officeDocument/2006/relationships/slideLayout" Target="../slideLayouts/slideLayout1.xml"/><Relationship Id="rId6" Type="http://schemas.openxmlformats.org/officeDocument/2006/relationships/hyperlink" Target="https://puzzleit.ru/puzzles/author/mitchenko-yuliya" TargetMode="External"/><Relationship Id="rId11" Type="http://schemas.openxmlformats.org/officeDocument/2006/relationships/hyperlink" Target="https://fantlab.ru/images/editions/big/259742?r=1567076578" TargetMode="External"/><Relationship Id="rId24" Type="http://schemas.openxmlformats.org/officeDocument/2006/relationships/hyperlink" Target="https://puzzleit.ru/files/puzzles/97/97059/_preview.webp" TargetMode="External"/><Relationship Id="rId32" Type="http://schemas.openxmlformats.org/officeDocument/2006/relationships/hyperlink" Target="http://illustrators.ru/uploads/illustration/image/28183/main_28183_original.jpg" TargetMode="External"/><Relationship Id="rId5" Type="http://schemas.openxmlformats.org/officeDocument/2006/relationships/hyperlink" Target="https://megaknigi.ru/read/954901/1" TargetMode="External"/><Relationship Id="rId15" Type="http://schemas.openxmlformats.org/officeDocument/2006/relationships/hyperlink" Target="https://puzzleit.ru/files/puzzles/95/95064/_preview.webp" TargetMode="External"/><Relationship Id="rId23" Type="http://schemas.openxmlformats.org/officeDocument/2006/relationships/hyperlink" Target="http://illustrators.ru/uploads/illustration/image/393944/main_393944_original.jpg" TargetMode="External"/><Relationship Id="rId28" Type="http://schemas.openxmlformats.org/officeDocument/2006/relationships/hyperlink" Target="http://illustrators.ru/uploads/illustration/image/28218/main_28218_original.jpg" TargetMode="External"/><Relationship Id="rId10" Type="http://schemas.openxmlformats.org/officeDocument/2006/relationships/hyperlink" Target="https://fantlab.ru/images/editions/big/329567?r=1633547934" TargetMode="External"/><Relationship Id="rId19" Type="http://schemas.openxmlformats.org/officeDocument/2006/relationships/hyperlink" Target="https://puzzleit.ru/files/puzzles/97/97058/_thumb.webp" TargetMode="External"/><Relationship Id="rId31" Type="http://schemas.openxmlformats.org/officeDocument/2006/relationships/hyperlink" Target="https://img1.liveinternet.ru/images/attach/b/4/103/591/103591851_5.jpg" TargetMode="External"/><Relationship Id="rId4" Type="http://schemas.openxmlformats.org/officeDocument/2006/relationships/hyperlink" Target="https://fantlab.ru/art6020" TargetMode="External"/><Relationship Id="rId9" Type="http://schemas.openxmlformats.org/officeDocument/2006/relationships/hyperlink" Target="https://fantlab.ru/images/editions/big/206376?r=1502226640" TargetMode="External"/><Relationship Id="rId14" Type="http://schemas.openxmlformats.org/officeDocument/2006/relationships/hyperlink" Target="https://books.yandex.ru/node-api/p/a/4/d/zyxY0cHU/contents/OEBPS/dmi280brnozu.png" TargetMode="External"/><Relationship Id="rId22" Type="http://schemas.openxmlformats.org/officeDocument/2006/relationships/hyperlink" Target="https://puzzleit.ru/files/puzzles/95/95067/_preview.webp" TargetMode="External"/><Relationship Id="rId27" Type="http://schemas.openxmlformats.org/officeDocument/2006/relationships/hyperlink" Target="https://sun9-45.userapi.com/ZxStibdrTnuV1tdXu88QmeshZHAxcbig1aqteQ/61gWyiq1G2Y.jpg" TargetMode="External"/><Relationship Id="rId30" Type="http://schemas.openxmlformats.org/officeDocument/2006/relationships/hyperlink" Target="http://illustrators.ru/uploads/illustration/image/781612/main_781612_original.jpg" TargetMode="External"/><Relationship Id="rId8" Type="http://schemas.openxmlformats.org/officeDocument/2006/relationships/hyperlink" Target="https://fantlab.ru/images/editions/big/206375?r=15022264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B70203-FB91-4193-8415-C9CC8E6C58CF}"/>
              </a:ext>
            </a:extLst>
          </p:cNvPr>
          <p:cNvSpPr>
            <a:spLocks noGrp="1"/>
          </p:cNvSpPr>
          <p:nvPr>
            <p:ph type="ctrTitle"/>
          </p:nvPr>
        </p:nvSpPr>
        <p:spPr>
          <a:xfrm>
            <a:off x="1109980" y="106327"/>
            <a:ext cx="9966960" cy="1212110"/>
          </a:xfrm>
        </p:spPr>
        <p:txBody>
          <a:bodyPr>
            <a:normAutofit/>
          </a:bodyPr>
          <a:lstStyle/>
          <a:p>
            <a:r>
              <a:rPr lang="ru-RU" sz="1800" i="1" dirty="0">
                <a:solidFill>
                  <a:schemeClr val="accent2">
                    <a:lumMod val="75000"/>
                  </a:schemeClr>
                </a:solidFill>
                <a:effectLst/>
                <a:latin typeface="Arial Black" panose="020B0A04020102020204" pitchFamily="34" charset="0"/>
              </a:rPr>
              <a:t>Муниципальное учреждение дополнительного образования</a:t>
            </a:r>
            <a:br>
              <a:rPr lang="ru-RU" sz="1800" i="1" dirty="0">
                <a:solidFill>
                  <a:schemeClr val="accent2">
                    <a:lumMod val="75000"/>
                  </a:schemeClr>
                </a:solidFill>
                <a:effectLst/>
                <a:latin typeface="Arial Black" panose="020B0A04020102020204" pitchFamily="34" charset="0"/>
              </a:rPr>
            </a:br>
            <a:r>
              <a:rPr lang="ru-RU" sz="1800" i="1" dirty="0">
                <a:solidFill>
                  <a:schemeClr val="accent2">
                    <a:lumMod val="75000"/>
                  </a:schemeClr>
                </a:solidFill>
                <a:effectLst/>
                <a:latin typeface="Arial Black" panose="020B0A04020102020204" pitchFamily="34" charset="0"/>
              </a:rPr>
              <a:t>«Центр эстетического воспитания детей»</a:t>
            </a:r>
            <a:br>
              <a:rPr lang="ru-RU" sz="1800" i="1" dirty="0">
                <a:solidFill>
                  <a:schemeClr val="accent2">
                    <a:lumMod val="75000"/>
                  </a:schemeClr>
                </a:solidFill>
                <a:effectLst/>
                <a:latin typeface="Arial Black" panose="020B0A04020102020204" pitchFamily="34" charset="0"/>
              </a:rPr>
            </a:br>
            <a:r>
              <a:rPr lang="ru-RU" sz="1800" i="1" dirty="0">
                <a:solidFill>
                  <a:schemeClr val="accent2">
                    <a:lumMod val="75000"/>
                  </a:schemeClr>
                </a:solidFill>
                <a:effectLst/>
                <a:latin typeface="Arial Black" panose="020B0A04020102020204" pitchFamily="34" charset="0"/>
              </a:rPr>
              <a:t>Республика Мордовия город Саранск </a:t>
            </a:r>
            <a:br>
              <a:rPr lang="ru-RU" sz="1800" dirty="0">
                <a:latin typeface="Arial Black" panose="020B0A04020102020204" pitchFamily="34" charset="0"/>
              </a:rPr>
            </a:br>
            <a:endParaRPr lang="ru-RU" sz="1800" dirty="0">
              <a:latin typeface="Arial Black" panose="020B0A04020102020204" pitchFamily="34" charset="0"/>
            </a:endParaRPr>
          </a:p>
        </p:txBody>
      </p:sp>
      <p:sp>
        <p:nvSpPr>
          <p:cNvPr id="5" name="TextBox 4">
            <a:extLst>
              <a:ext uri="{FF2B5EF4-FFF2-40B4-BE49-F238E27FC236}">
                <a16:creationId xmlns:a16="http://schemas.microsoft.com/office/drawing/2014/main" id="{7492AF95-954E-4BB7-B684-1FE6AFA54030}"/>
              </a:ext>
            </a:extLst>
          </p:cNvPr>
          <p:cNvSpPr txBox="1"/>
          <p:nvPr/>
        </p:nvSpPr>
        <p:spPr>
          <a:xfrm>
            <a:off x="4167964" y="1702613"/>
            <a:ext cx="7562850" cy="1815882"/>
          </a:xfrm>
          <a:prstGeom prst="rect">
            <a:avLst/>
          </a:prstGeom>
          <a:noFill/>
        </p:spPr>
        <p:txBody>
          <a:bodyPr wrap="square">
            <a:spAutoFit/>
          </a:bodyPr>
          <a:lstStyle/>
          <a:p>
            <a:pPr algn="ctr"/>
            <a:r>
              <a:rPr lang="ru-RU" sz="2800" b="1" i="1" dirty="0">
                <a:solidFill>
                  <a:schemeClr val="bg1"/>
                </a:solidFill>
                <a:effectLst/>
                <a:latin typeface="Arial Black" panose="020B0A04020102020204" pitchFamily="34" charset="0"/>
                <a:ea typeface="Times New Roman" panose="02020603050405020304" pitchFamily="18" charset="0"/>
                <a:cs typeface="Arial" panose="020B0604020202020204" pitchFamily="34" charset="0"/>
              </a:rPr>
              <a:t>Методическая разработка по изобразительному искусству  на тему: «Митченко Юлия Витальевна художник – иллюстратор».</a:t>
            </a:r>
            <a:endParaRPr lang="ru-RU" sz="2800" dirty="0">
              <a:solidFill>
                <a:schemeClr val="bg1"/>
              </a:solidFill>
            </a:endParaRPr>
          </a:p>
        </p:txBody>
      </p:sp>
      <p:sp>
        <p:nvSpPr>
          <p:cNvPr id="7" name="TextBox 6">
            <a:extLst>
              <a:ext uri="{FF2B5EF4-FFF2-40B4-BE49-F238E27FC236}">
                <a16:creationId xmlns:a16="http://schemas.microsoft.com/office/drawing/2014/main" id="{E9EFB893-BC6C-4AEE-9FE0-B0350B891BC8}"/>
              </a:ext>
            </a:extLst>
          </p:cNvPr>
          <p:cNvSpPr txBox="1"/>
          <p:nvPr/>
        </p:nvSpPr>
        <p:spPr>
          <a:xfrm>
            <a:off x="4497572" y="4710223"/>
            <a:ext cx="7421526" cy="2031325"/>
          </a:xfrm>
          <a:prstGeom prst="rect">
            <a:avLst/>
          </a:prstGeom>
          <a:noFill/>
        </p:spPr>
        <p:txBody>
          <a:bodyPr wrap="square">
            <a:spAutoFit/>
          </a:bodyPr>
          <a:lstStyle/>
          <a:p>
            <a:pPr algn="r">
              <a:spcBef>
                <a:spcPts val="0"/>
              </a:spcBef>
            </a:pPr>
            <a:endParaRPr lang="ru-RU" sz="1800" i="1" dirty="0">
              <a:solidFill>
                <a:schemeClr val="accent2">
                  <a:lumMod val="75000"/>
                </a:schemeClr>
              </a:solidFill>
              <a:latin typeface="Arial Black" panose="020B0A04020102020204" pitchFamily="34" charset="0"/>
            </a:endParaRPr>
          </a:p>
          <a:p>
            <a:pPr algn="r">
              <a:spcBef>
                <a:spcPts val="0"/>
              </a:spcBef>
            </a:pPr>
            <a:endParaRPr lang="ru-RU" sz="1800" i="1" dirty="0">
              <a:solidFill>
                <a:schemeClr val="accent2">
                  <a:lumMod val="75000"/>
                </a:schemeClr>
              </a:solidFill>
              <a:latin typeface="Arial Black" panose="020B0A04020102020204" pitchFamily="34" charset="0"/>
            </a:endParaRPr>
          </a:p>
          <a:p>
            <a:pPr algn="r">
              <a:spcBef>
                <a:spcPts val="0"/>
              </a:spcBef>
            </a:pPr>
            <a:r>
              <a:rPr lang="ru-RU" sz="1800" i="1" dirty="0">
                <a:solidFill>
                  <a:schemeClr val="accent2">
                    <a:lumMod val="75000"/>
                  </a:schemeClr>
                </a:solidFill>
                <a:latin typeface="Arial Black" panose="020B0A04020102020204" pitchFamily="34" charset="0"/>
              </a:rPr>
              <a:t>Подготовила: </a:t>
            </a:r>
          </a:p>
          <a:p>
            <a:pPr algn="r">
              <a:spcBef>
                <a:spcPts val="0"/>
              </a:spcBef>
            </a:pPr>
            <a:r>
              <a:rPr lang="ru-RU" sz="1800" i="1" dirty="0">
                <a:solidFill>
                  <a:schemeClr val="accent2">
                    <a:lumMod val="75000"/>
                  </a:schemeClr>
                </a:solidFill>
                <a:latin typeface="Arial Black" panose="020B0A04020102020204" pitchFamily="34" charset="0"/>
              </a:rPr>
              <a:t>педагог дополнительного образования</a:t>
            </a:r>
          </a:p>
          <a:p>
            <a:pPr algn="r">
              <a:spcBef>
                <a:spcPts val="0"/>
              </a:spcBef>
            </a:pPr>
            <a:r>
              <a:rPr lang="ru-RU" i="1" dirty="0">
                <a:solidFill>
                  <a:schemeClr val="accent2">
                    <a:lumMod val="75000"/>
                  </a:schemeClr>
                </a:solidFill>
                <a:latin typeface="Arial Black" panose="020B0A04020102020204" pitchFamily="34" charset="0"/>
              </a:rPr>
              <a:t>с</a:t>
            </a:r>
            <a:r>
              <a:rPr lang="ru-RU" sz="1800" i="1" dirty="0">
                <a:solidFill>
                  <a:schemeClr val="accent2">
                    <a:lumMod val="75000"/>
                  </a:schemeClr>
                </a:solidFill>
                <a:latin typeface="Arial Black" panose="020B0A04020102020204" pitchFamily="34" charset="0"/>
              </a:rPr>
              <a:t>тудии изобразительного искусства</a:t>
            </a:r>
          </a:p>
          <a:p>
            <a:pPr algn="r">
              <a:spcBef>
                <a:spcPts val="0"/>
              </a:spcBef>
            </a:pPr>
            <a:r>
              <a:rPr lang="ru-RU" sz="1800" i="1" dirty="0">
                <a:solidFill>
                  <a:schemeClr val="accent2">
                    <a:lumMod val="75000"/>
                  </a:schemeClr>
                </a:solidFill>
                <a:latin typeface="Arial Black" panose="020B0A04020102020204" pitchFamily="34" charset="0"/>
              </a:rPr>
              <a:t>Павельева Елена Федоровна</a:t>
            </a:r>
          </a:p>
          <a:p>
            <a:pPr algn="r"/>
            <a:r>
              <a:rPr lang="ru-RU" sz="1800" i="1" dirty="0">
                <a:solidFill>
                  <a:schemeClr val="accent2">
                    <a:lumMod val="75000"/>
                  </a:schemeClr>
                </a:solidFill>
                <a:latin typeface="Arial Black" panose="020B0A04020102020204" pitchFamily="34" charset="0"/>
              </a:rPr>
              <a:t>                              Саранск 2025</a:t>
            </a:r>
            <a:endParaRPr lang="ru-RU" dirty="0"/>
          </a:p>
        </p:txBody>
      </p:sp>
      <p:pic>
        <p:nvPicPr>
          <p:cNvPr id="1026" name="Picture 2">
            <a:extLst>
              <a:ext uri="{FF2B5EF4-FFF2-40B4-BE49-F238E27FC236}">
                <a16:creationId xmlns:a16="http://schemas.microsoft.com/office/drawing/2014/main" id="{84B72D2D-80C2-4C1E-A845-8970566D5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186" y="1600201"/>
            <a:ext cx="360045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75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B70203-FB91-4193-8415-C9CC8E6C58CF}"/>
              </a:ext>
            </a:extLst>
          </p:cNvPr>
          <p:cNvSpPr>
            <a:spLocks noGrp="1"/>
          </p:cNvSpPr>
          <p:nvPr>
            <p:ph type="ctrTitle"/>
          </p:nvPr>
        </p:nvSpPr>
        <p:spPr>
          <a:xfrm>
            <a:off x="1109980" y="255182"/>
            <a:ext cx="9966960" cy="457199"/>
          </a:xfrm>
        </p:spPr>
        <p:txBody>
          <a:bodyPr>
            <a:normAutofit/>
          </a:bodyPr>
          <a:lstStyle/>
          <a:p>
            <a:r>
              <a:rPr lang="ru-RU" sz="2400" dirty="0">
                <a:latin typeface="Arial Black" panose="020B0A04020102020204" pitchFamily="34" charset="0"/>
              </a:rPr>
              <a:t>Биография художника</a:t>
            </a:r>
          </a:p>
        </p:txBody>
      </p:sp>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489098" y="786809"/>
            <a:ext cx="11344939" cy="5954233"/>
          </a:xfrm>
        </p:spPr>
        <p:txBody>
          <a:bodyPr>
            <a:normAutofit fontScale="70000" lnSpcReduction="20000"/>
          </a:bodyPr>
          <a:lstStyle/>
          <a:p>
            <a:pPr algn="l"/>
            <a:r>
              <a:rPr lang="ru-RU" sz="4600" b="1" i="0" dirty="0">
                <a:solidFill>
                  <a:schemeClr val="accent2">
                    <a:lumMod val="50000"/>
                  </a:schemeClr>
                </a:solidFill>
                <a:effectLst/>
                <a:latin typeface="Arial Black" panose="020B0A04020102020204" pitchFamily="34" charset="0"/>
              </a:rPr>
              <a:t>Митченко Юлия Витальевна</a:t>
            </a:r>
            <a:r>
              <a:rPr lang="ru-RU" sz="4600" b="0" i="0" dirty="0">
                <a:solidFill>
                  <a:schemeClr val="accent2">
                    <a:lumMod val="50000"/>
                  </a:schemeClr>
                </a:solidFill>
                <a:effectLst/>
                <a:latin typeface="Arial Black" panose="020B0A04020102020204" pitchFamily="34" charset="0"/>
              </a:rPr>
              <a:t> (1969) –              </a:t>
            </a:r>
            <a:r>
              <a:rPr lang="ru-RU" sz="4600" i="0" dirty="0">
                <a:solidFill>
                  <a:schemeClr val="tx1"/>
                </a:solidFill>
                <a:effectLst/>
                <a:latin typeface="Arial Black" panose="020B0A04020102020204" pitchFamily="34" charset="0"/>
              </a:rPr>
              <a:t>художник-иллюстратор, художник-график. Член секции «Объединение художников графического искусства» Киевской организации национального союза художников Украины. Занимается детской анимационной, книжной графикой. Техника художника: акварель; арт графика; растровая (цифровая) графика; векторная графика. Герои любимых русских сказок в иллюстрациях Юлии оживают! Яркие современные иллюстрации известной художницы Юлии Митченко дарят им совершенно новый образ. Книги с ее оформлением не оставят равнодушным даже самого непоседливого малыша. </a:t>
            </a:r>
          </a:p>
          <a:p>
            <a:endParaRPr lang="ru-RU" dirty="0"/>
          </a:p>
        </p:txBody>
      </p:sp>
    </p:spTree>
    <p:extLst>
      <p:ext uri="{BB962C8B-B14F-4D97-AF65-F5344CB8AC3E}">
        <p14:creationId xmlns:p14="http://schemas.microsoft.com/office/powerpoint/2010/main" val="103967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1414130" y="1041992"/>
            <a:ext cx="9898912" cy="5241850"/>
          </a:xfrm>
        </p:spPr>
        <p:txBody>
          <a:bodyPr>
            <a:normAutofit/>
          </a:bodyPr>
          <a:lstStyle/>
          <a:p>
            <a:r>
              <a:rPr lang="ru-RU" sz="3600" b="0" i="1" dirty="0">
                <a:solidFill>
                  <a:schemeClr val="tx1"/>
                </a:solidFill>
                <a:effectLst/>
                <a:latin typeface="Source Sans Pro" panose="020B0503030403020204" pitchFamily="34" charset="0"/>
              </a:rPr>
              <a:t>«”Ношу своё детство в кармане!” – цитата не моя, но любимая. Обожаю природу, животных, кататься на велосипеде и рисовать, особенно жирафов. Жирафов люблю особенной любовью за их огромные влажные глаза с пушистыми ресничками и кроткий нрав. За вегетарианство и за то, что они выше всех. И за совершенно инопланетный вид. А их стильная золотистая шкурка с геометрическим узором — вообще произведение искусства!»</a:t>
            </a:r>
            <a:endParaRPr lang="ru-RU" sz="3600" b="0" i="0" dirty="0">
              <a:solidFill>
                <a:schemeClr val="tx1"/>
              </a:solidFill>
              <a:effectLst/>
              <a:latin typeface="Source Sans Pro" panose="020B0503030403020204" pitchFamily="34" charset="0"/>
            </a:endParaRPr>
          </a:p>
          <a:p>
            <a:endParaRPr lang="ru-RU" dirty="0"/>
          </a:p>
        </p:txBody>
      </p:sp>
    </p:spTree>
    <p:extLst>
      <p:ext uri="{BB962C8B-B14F-4D97-AF65-F5344CB8AC3E}">
        <p14:creationId xmlns:p14="http://schemas.microsoft.com/office/powerpoint/2010/main" val="102055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797442" y="382772"/>
            <a:ext cx="10515600" cy="5901070"/>
          </a:xfrm>
        </p:spPr>
        <p:txBody>
          <a:bodyPr>
            <a:normAutofit/>
          </a:bodyPr>
          <a:lstStyle/>
          <a:p>
            <a:endParaRPr lang="ru-RU" sz="3200" b="0" i="1" dirty="0">
              <a:solidFill>
                <a:schemeClr val="accent2">
                  <a:lumMod val="50000"/>
                </a:schemeClr>
              </a:solidFill>
              <a:effectLst/>
              <a:latin typeface="Arial Black" panose="020B0A04020102020204" pitchFamily="34" charset="0"/>
            </a:endParaRPr>
          </a:p>
          <a:p>
            <a:endParaRPr lang="ru-RU" sz="3200" i="1" dirty="0">
              <a:solidFill>
                <a:schemeClr val="accent2">
                  <a:lumMod val="50000"/>
                </a:schemeClr>
              </a:solidFill>
              <a:latin typeface="Arial Black" panose="020B0A04020102020204" pitchFamily="34" charset="0"/>
            </a:endParaRPr>
          </a:p>
          <a:p>
            <a:endParaRPr lang="ru-RU" sz="3200" b="0" i="1" dirty="0">
              <a:solidFill>
                <a:schemeClr val="accent2">
                  <a:lumMod val="50000"/>
                </a:schemeClr>
              </a:solidFill>
              <a:effectLst/>
              <a:latin typeface="Arial Black" panose="020B0A04020102020204" pitchFamily="34" charset="0"/>
            </a:endParaRPr>
          </a:p>
          <a:p>
            <a:endParaRPr lang="ru-RU" sz="3200" i="1" dirty="0">
              <a:solidFill>
                <a:schemeClr val="accent2">
                  <a:lumMod val="50000"/>
                </a:schemeClr>
              </a:solidFill>
              <a:latin typeface="Arial Black" panose="020B0A04020102020204" pitchFamily="34" charset="0"/>
            </a:endParaRPr>
          </a:p>
          <a:p>
            <a:r>
              <a:rPr lang="ru-RU" sz="4000" b="0" i="1" dirty="0">
                <a:solidFill>
                  <a:schemeClr val="accent2">
                    <a:lumMod val="50000"/>
                  </a:schemeClr>
                </a:solidFill>
                <a:effectLst/>
                <a:latin typeface="Arial Black" panose="020B0A04020102020204" pitchFamily="34" charset="0"/>
              </a:rPr>
              <a:t>Творчество Юлии Митченко.</a:t>
            </a:r>
            <a:endParaRPr lang="ru-RU" sz="4000" b="0" i="0" dirty="0">
              <a:solidFill>
                <a:schemeClr val="accent2">
                  <a:lumMod val="50000"/>
                </a:schemeClr>
              </a:solidFill>
              <a:effectLst/>
              <a:latin typeface="Arial Black" panose="020B0A04020102020204" pitchFamily="34" charset="0"/>
            </a:endParaRPr>
          </a:p>
          <a:p>
            <a:endParaRPr lang="ru-RU" dirty="0"/>
          </a:p>
        </p:txBody>
      </p:sp>
    </p:spTree>
    <p:extLst>
      <p:ext uri="{BB962C8B-B14F-4D97-AF65-F5344CB8AC3E}">
        <p14:creationId xmlns:p14="http://schemas.microsoft.com/office/powerpoint/2010/main" val="170233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287079" y="3869634"/>
            <a:ext cx="11610754" cy="2648124"/>
          </a:xfrm>
        </p:spPr>
        <p:txBody>
          <a:bodyPr>
            <a:normAutofit lnSpcReduction="10000"/>
          </a:bodyPr>
          <a:lstStyle/>
          <a:p>
            <a:pPr algn="l"/>
            <a:endParaRPr lang="ru-RU" dirty="0"/>
          </a:p>
          <a:p>
            <a:pPr algn="l"/>
            <a:endParaRPr lang="ru-RU" dirty="0"/>
          </a:p>
          <a:p>
            <a:pPr algn="l"/>
            <a:endParaRPr lang="ru-RU" dirty="0"/>
          </a:p>
          <a:p>
            <a:pPr algn="l"/>
            <a:endParaRPr lang="ru-RU" dirty="0"/>
          </a:p>
          <a:p>
            <a:pPr algn="l"/>
            <a:endParaRPr lang="ru-RU" dirty="0"/>
          </a:p>
          <a:p>
            <a:pPr algn="l"/>
            <a:r>
              <a:rPr lang="ru-RU" b="1" dirty="0">
                <a:latin typeface="Arial Black" panose="020B0A04020102020204" pitchFamily="34" charset="0"/>
              </a:rPr>
              <a:t>        (Фото 1)                                (Фото 2)                            (Фото 3)</a:t>
            </a:r>
          </a:p>
        </p:txBody>
      </p:sp>
      <p:pic>
        <p:nvPicPr>
          <p:cNvPr id="1026" name="Picture 2">
            <a:extLst>
              <a:ext uri="{FF2B5EF4-FFF2-40B4-BE49-F238E27FC236}">
                <a16:creationId xmlns:a16="http://schemas.microsoft.com/office/drawing/2014/main" id="{03EE10F2-754F-4142-A8F3-CE090E6B1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079" y="489714"/>
            <a:ext cx="3602050" cy="52950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580091A-D16B-4477-9254-50D14DB41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429" y="489714"/>
            <a:ext cx="3577711" cy="52950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007F5CE-0D51-4FA5-A2C9-BA4FB75D77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7440" y="489715"/>
            <a:ext cx="4057481" cy="529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810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0947EDC-82B4-484A-B473-36C8B52D4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075" y="560611"/>
            <a:ext cx="3705296" cy="54467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6A9AC1F-7CD6-4B17-B2FF-031875C6F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7223" y="560611"/>
            <a:ext cx="4110781" cy="544678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B8BB47B-D91D-4350-87D6-2933A3379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3856" y="560611"/>
            <a:ext cx="3667868" cy="54467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2CC327D-BB68-40E8-8A2F-CDA5C18979AC}"/>
              </a:ext>
            </a:extLst>
          </p:cNvPr>
          <p:cNvSpPr txBox="1"/>
          <p:nvPr/>
        </p:nvSpPr>
        <p:spPr>
          <a:xfrm>
            <a:off x="669851" y="3105835"/>
            <a:ext cx="11164186" cy="3416320"/>
          </a:xfrm>
          <a:prstGeom prst="rect">
            <a:avLst/>
          </a:prstGeom>
          <a:noFill/>
        </p:spPr>
        <p:txBody>
          <a:bodyPr wrap="square">
            <a:spAutoFit/>
          </a:bodyPr>
          <a:lstStyle/>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endParaRPr lang="ru-RU" b="1" dirty="0">
              <a:latin typeface="Arial Black" panose="020B0A04020102020204" pitchFamily="34" charset="0"/>
            </a:endParaRPr>
          </a:p>
          <a:p>
            <a:r>
              <a:rPr lang="ru-RU" b="1" dirty="0">
                <a:solidFill>
                  <a:schemeClr val="bg1"/>
                </a:solidFill>
                <a:latin typeface="Arial Black" panose="020B0A04020102020204" pitchFamily="34" charset="0"/>
              </a:rPr>
              <a:t>           (Фото 4)                                      (Фото 5)                               (Фото 6)</a:t>
            </a:r>
            <a:endParaRPr lang="ru-RU" dirty="0">
              <a:solidFill>
                <a:schemeClr val="bg1"/>
              </a:solidFill>
            </a:endParaRPr>
          </a:p>
        </p:txBody>
      </p:sp>
    </p:spTree>
    <p:extLst>
      <p:ext uri="{BB962C8B-B14F-4D97-AF65-F5344CB8AC3E}">
        <p14:creationId xmlns:p14="http://schemas.microsoft.com/office/powerpoint/2010/main" val="1048124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3689499" y="999460"/>
            <a:ext cx="7687338" cy="5257387"/>
          </a:xfrm>
        </p:spPr>
        <p:txBody>
          <a:bodyPr>
            <a:normAutofit fontScale="92500" lnSpcReduction="10000"/>
          </a:bodyPr>
          <a:lstStyle/>
          <a:p>
            <a:pPr algn="just"/>
            <a:r>
              <a:rPr lang="ru-RU" b="0" i="0" dirty="0">
                <a:solidFill>
                  <a:srgbClr val="222222"/>
                </a:solidFill>
                <a:effectLst/>
                <a:latin typeface="Helvetica Neue"/>
              </a:rPr>
              <a:t>	</a:t>
            </a:r>
            <a:r>
              <a:rPr lang="ru-RU" b="0" i="0" dirty="0">
                <a:solidFill>
                  <a:srgbClr val="222222"/>
                </a:solidFill>
                <a:effectLst/>
                <a:latin typeface="Arial Black" panose="020B0A04020102020204" pitchFamily="34" charset="0"/>
              </a:rPr>
              <a:t>Привет! Меня зовут Жираф. Я – уникальный! Да, есть у меня один дальний родственник, называется окапи, но куда ему до меня! Ведь именно мы, жирафы – самые высокие животные на Земле! Когда я только родился, мой рост был почти два метра! А когда я стану взрослым, буду в высоту, как двухэтажный дом. Может, даже дорасту до шести метров! И буду жирафом-великаном.</a:t>
            </a:r>
          </a:p>
          <a:p>
            <a:pPr algn="just"/>
            <a:r>
              <a:rPr lang="ru-RU" b="0" i="0" dirty="0">
                <a:solidFill>
                  <a:srgbClr val="222222"/>
                </a:solidFill>
                <a:effectLst/>
                <a:latin typeface="Arial Black" panose="020B0A04020102020204" pitchFamily="34" charset="0"/>
              </a:rPr>
              <a:t>	А если стану хорошо есть, смогу весить больше тонны. Столько весят десять взрослых и очень высоких мужчин!</a:t>
            </a:r>
          </a:p>
          <a:p>
            <a:pPr algn="just"/>
            <a:r>
              <a:rPr lang="ru-RU" b="0" i="0" dirty="0">
                <a:solidFill>
                  <a:srgbClr val="000000"/>
                </a:solidFill>
                <a:effectLst/>
                <a:latin typeface="Arial Black" panose="020B0A04020102020204" pitchFamily="34" charset="0"/>
              </a:rPr>
              <a:t>	Что ты можешь рассказать о жирафе, кроме того, что он живёт в далёкой Африке, у него пятнышки на шубке и очень длинная шея? А ещё? Жираф из нашей книжки готов поведать тебе о себе всё, ну или почти всё. Ты узнаешь, как жирафы спят, что они больше всего любят, умеют ли разговаривать…</a:t>
            </a:r>
            <a:endParaRPr lang="ru-RU" dirty="0"/>
          </a:p>
        </p:txBody>
      </p:sp>
      <p:pic>
        <p:nvPicPr>
          <p:cNvPr id="4098" name="Picture 2">
            <a:extLst>
              <a:ext uri="{FF2B5EF4-FFF2-40B4-BE49-F238E27FC236}">
                <a16:creationId xmlns:a16="http://schemas.microsoft.com/office/drawing/2014/main" id="{729F2092-A0D8-4767-BDFC-BF1CA97C5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23" y="491963"/>
            <a:ext cx="3109725" cy="58740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FB3DF5D-007F-4A52-8104-C5A27438E6A2}"/>
              </a:ext>
            </a:extLst>
          </p:cNvPr>
          <p:cNvSpPr txBox="1"/>
          <p:nvPr/>
        </p:nvSpPr>
        <p:spPr>
          <a:xfrm>
            <a:off x="3048886" y="3191171"/>
            <a:ext cx="6097772"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7)</a:t>
            </a:r>
            <a:endParaRPr lang="ru-RU" dirty="0"/>
          </a:p>
        </p:txBody>
      </p:sp>
    </p:spTree>
    <p:extLst>
      <p:ext uri="{BB962C8B-B14F-4D97-AF65-F5344CB8AC3E}">
        <p14:creationId xmlns:p14="http://schemas.microsoft.com/office/powerpoint/2010/main" val="2467578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797442" y="382772"/>
            <a:ext cx="10515600" cy="5901070"/>
          </a:xfrm>
        </p:spPr>
        <p:txBody>
          <a:bodyPr>
            <a:normAutofit/>
          </a:bodyPr>
          <a:lstStyle/>
          <a:p>
            <a:endParaRPr lang="ru-RU" sz="3200" b="0" i="1" dirty="0">
              <a:solidFill>
                <a:schemeClr val="accent2">
                  <a:lumMod val="50000"/>
                </a:schemeClr>
              </a:solidFill>
              <a:effectLst/>
              <a:latin typeface="Arial Black" panose="020B0A04020102020204" pitchFamily="34" charset="0"/>
            </a:endParaRPr>
          </a:p>
          <a:p>
            <a:endParaRPr lang="ru-RU" sz="3200" i="1" dirty="0">
              <a:solidFill>
                <a:schemeClr val="accent2">
                  <a:lumMod val="50000"/>
                </a:schemeClr>
              </a:solidFill>
              <a:latin typeface="Arial Black" panose="020B0A04020102020204" pitchFamily="34" charset="0"/>
            </a:endParaRPr>
          </a:p>
          <a:p>
            <a:endParaRPr lang="ru-RU" sz="3200" b="0" i="1" dirty="0">
              <a:solidFill>
                <a:schemeClr val="accent2">
                  <a:lumMod val="50000"/>
                </a:schemeClr>
              </a:solidFill>
              <a:effectLst/>
              <a:latin typeface="Arial Black" panose="020B0A04020102020204" pitchFamily="34" charset="0"/>
            </a:endParaRPr>
          </a:p>
          <a:p>
            <a:pPr>
              <a:spcBef>
                <a:spcPts val="0"/>
              </a:spcBef>
            </a:pPr>
            <a:r>
              <a:rPr lang="ru-RU" sz="3600" b="0" i="1" dirty="0">
                <a:solidFill>
                  <a:schemeClr val="accent2">
                    <a:lumMod val="50000"/>
                  </a:schemeClr>
                </a:solidFill>
                <a:effectLst/>
                <a:latin typeface="Arial Black" panose="020B0A04020102020204" pitchFamily="34" charset="0"/>
              </a:rPr>
              <a:t>Иллюстрации Юлии Митченко к русской народной сказке</a:t>
            </a:r>
          </a:p>
          <a:p>
            <a:pPr>
              <a:spcBef>
                <a:spcPts val="0"/>
              </a:spcBef>
            </a:pPr>
            <a:r>
              <a:rPr lang="ru-RU" sz="3600" i="1" dirty="0">
                <a:solidFill>
                  <a:schemeClr val="accent2">
                    <a:lumMod val="50000"/>
                  </a:schemeClr>
                </a:solidFill>
                <a:latin typeface="Arial Black" panose="020B0A04020102020204" pitchFamily="34" charset="0"/>
              </a:rPr>
              <a:t>«Гуси лебеди».</a:t>
            </a:r>
          </a:p>
        </p:txBody>
      </p:sp>
    </p:spTree>
    <p:extLst>
      <p:ext uri="{BB962C8B-B14F-4D97-AF65-F5344CB8AC3E}">
        <p14:creationId xmlns:p14="http://schemas.microsoft.com/office/powerpoint/2010/main" val="5619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943986" y="4301630"/>
            <a:ext cx="8767860" cy="1388165"/>
          </a:xfrm>
        </p:spPr>
        <p:txBody>
          <a:bodyPr>
            <a:normAutofit/>
          </a:bodyPr>
          <a:lstStyle/>
          <a:p>
            <a:endParaRPr lang="ru-RU" dirty="0">
              <a:hlinkClick r:id="rId2"/>
            </a:endParaRPr>
          </a:p>
          <a:p>
            <a:endParaRPr lang="ru-RU" dirty="0"/>
          </a:p>
        </p:txBody>
      </p:sp>
      <p:sp>
        <p:nvSpPr>
          <p:cNvPr id="6" name="AutoShape 6">
            <a:extLst>
              <a:ext uri="{FF2B5EF4-FFF2-40B4-BE49-F238E27FC236}">
                <a16:creationId xmlns:a16="http://schemas.microsoft.com/office/drawing/2014/main" id="{23E3251A-FB09-4786-9553-E5AF95F70A2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8">
            <a:extLst>
              <a:ext uri="{FF2B5EF4-FFF2-40B4-BE49-F238E27FC236}">
                <a16:creationId xmlns:a16="http://schemas.microsoft.com/office/drawing/2014/main" id="{6A8C7398-330B-4031-9998-0473B8B155F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4" name="Рисунок 13">
            <a:extLst>
              <a:ext uri="{FF2B5EF4-FFF2-40B4-BE49-F238E27FC236}">
                <a16:creationId xmlns:a16="http://schemas.microsoft.com/office/drawing/2014/main" id="{31B6F7D1-615B-409E-A0AA-0932297A70E5}"/>
              </a:ext>
            </a:extLst>
          </p:cNvPr>
          <p:cNvPicPr>
            <a:picLocks noChangeAspect="1"/>
          </p:cNvPicPr>
          <p:nvPr/>
        </p:nvPicPr>
        <p:blipFill>
          <a:blip r:embed="rId3"/>
          <a:stretch>
            <a:fillRect/>
          </a:stretch>
        </p:blipFill>
        <p:spPr>
          <a:xfrm>
            <a:off x="4116983" y="419499"/>
            <a:ext cx="4076906" cy="5136902"/>
          </a:xfrm>
          <a:prstGeom prst="rect">
            <a:avLst/>
          </a:prstGeom>
        </p:spPr>
      </p:pic>
      <p:pic>
        <p:nvPicPr>
          <p:cNvPr id="16" name="Рисунок 15">
            <a:extLst>
              <a:ext uri="{FF2B5EF4-FFF2-40B4-BE49-F238E27FC236}">
                <a16:creationId xmlns:a16="http://schemas.microsoft.com/office/drawing/2014/main" id="{2CAE3A6F-94A6-4421-BD60-992152A66B96}"/>
              </a:ext>
            </a:extLst>
          </p:cNvPr>
          <p:cNvPicPr>
            <a:picLocks noChangeAspect="1"/>
          </p:cNvPicPr>
          <p:nvPr/>
        </p:nvPicPr>
        <p:blipFill>
          <a:blip r:embed="rId4"/>
          <a:stretch>
            <a:fillRect/>
          </a:stretch>
        </p:blipFill>
        <p:spPr>
          <a:xfrm>
            <a:off x="314556" y="399420"/>
            <a:ext cx="3713875" cy="5156981"/>
          </a:xfrm>
          <a:prstGeom prst="rect">
            <a:avLst/>
          </a:prstGeom>
        </p:spPr>
      </p:pic>
      <p:sp>
        <p:nvSpPr>
          <p:cNvPr id="18" name="AutoShape 12">
            <a:extLst>
              <a:ext uri="{FF2B5EF4-FFF2-40B4-BE49-F238E27FC236}">
                <a16:creationId xmlns:a16="http://schemas.microsoft.com/office/drawing/2014/main" id="{3A7A5500-CE9E-4B04-8578-806A5D199969}"/>
              </a:ext>
            </a:extLst>
          </p:cNvPr>
          <p:cNvSpPr>
            <a:spLocks noChangeAspect="1" noChangeArrowheads="1"/>
          </p:cNvSpPr>
          <p:nvPr/>
        </p:nvSpPr>
        <p:spPr bwMode="auto">
          <a:xfrm>
            <a:off x="5482856" y="401339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9" name="Рисунок 8">
            <a:extLst>
              <a:ext uri="{FF2B5EF4-FFF2-40B4-BE49-F238E27FC236}">
                <a16:creationId xmlns:a16="http://schemas.microsoft.com/office/drawing/2014/main" id="{3481AAD5-63C5-492B-A5F2-D38876061706}"/>
              </a:ext>
            </a:extLst>
          </p:cNvPr>
          <p:cNvPicPr>
            <a:picLocks noChangeAspect="1"/>
          </p:cNvPicPr>
          <p:nvPr/>
        </p:nvPicPr>
        <p:blipFill>
          <a:blip r:embed="rId5"/>
          <a:stretch>
            <a:fillRect/>
          </a:stretch>
        </p:blipFill>
        <p:spPr>
          <a:xfrm>
            <a:off x="8246230" y="399420"/>
            <a:ext cx="3699416" cy="5136902"/>
          </a:xfrm>
          <a:prstGeom prst="rect">
            <a:avLst/>
          </a:prstGeom>
        </p:spPr>
      </p:pic>
      <p:sp>
        <p:nvSpPr>
          <p:cNvPr id="11" name="TextBox 10">
            <a:extLst>
              <a:ext uri="{FF2B5EF4-FFF2-40B4-BE49-F238E27FC236}">
                <a16:creationId xmlns:a16="http://schemas.microsoft.com/office/drawing/2014/main" id="{DA390BBC-2473-4AAF-B8BC-968238A644D0}"/>
              </a:ext>
            </a:extLst>
          </p:cNvPr>
          <p:cNvSpPr txBox="1"/>
          <p:nvPr/>
        </p:nvSpPr>
        <p:spPr>
          <a:xfrm>
            <a:off x="943986" y="3105835"/>
            <a:ext cx="10369056" cy="3139321"/>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(Фото 8)                                      (Фото 9)                               (Фото 10)</a:t>
            </a:r>
            <a:endParaRPr lang="ru-RU" dirty="0"/>
          </a:p>
        </p:txBody>
      </p:sp>
    </p:spTree>
    <p:extLst>
      <p:ext uri="{BB962C8B-B14F-4D97-AF65-F5344CB8AC3E}">
        <p14:creationId xmlns:p14="http://schemas.microsoft.com/office/powerpoint/2010/main" val="250463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A6D60F72-456B-404F-AA23-8C7553DF0A96}"/>
              </a:ext>
            </a:extLst>
          </p:cNvPr>
          <p:cNvPicPr>
            <a:picLocks noChangeAspect="1"/>
          </p:cNvPicPr>
          <p:nvPr/>
        </p:nvPicPr>
        <p:blipFill>
          <a:blip r:embed="rId2"/>
          <a:stretch>
            <a:fillRect/>
          </a:stretch>
        </p:blipFill>
        <p:spPr>
          <a:xfrm>
            <a:off x="324957" y="335810"/>
            <a:ext cx="3796930" cy="5424185"/>
          </a:xfrm>
          <a:prstGeom prst="rect">
            <a:avLst/>
          </a:prstGeom>
        </p:spPr>
      </p:pic>
      <p:pic>
        <p:nvPicPr>
          <p:cNvPr id="10" name="Рисунок 9">
            <a:extLst>
              <a:ext uri="{FF2B5EF4-FFF2-40B4-BE49-F238E27FC236}">
                <a16:creationId xmlns:a16="http://schemas.microsoft.com/office/drawing/2014/main" id="{AAC2D713-6002-4CCA-94A6-9DD395EE21DB}"/>
              </a:ext>
            </a:extLst>
          </p:cNvPr>
          <p:cNvPicPr>
            <a:picLocks noChangeAspect="1"/>
          </p:cNvPicPr>
          <p:nvPr/>
        </p:nvPicPr>
        <p:blipFill>
          <a:blip r:embed="rId3"/>
          <a:stretch>
            <a:fillRect/>
          </a:stretch>
        </p:blipFill>
        <p:spPr>
          <a:xfrm>
            <a:off x="8070112" y="335809"/>
            <a:ext cx="3796931" cy="5380794"/>
          </a:xfrm>
          <a:prstGeom prst="rect">
            <a:avLst/>
          </a:prstGeom>
        </p:spPr>
      </p:pic>
      <p:pic>
        <p:nvPicPr>
          <p:cNvPr id="9" name="Рисунок 8">
            <a:extLst>
              <a:ext uri="{FF2B5EF4-FFF2-40B4-BE49-F238E27FC236}">
                <a16:creationId xmlns:a16="http://schemas.microsoft.com/office/drawing/2014/main" id="{A0056190-C333-4F4F-B7D5-16E27CA5FF99}"/>
              </a:ext>
            </a:extLst>
          </p:cNvPr>
          <p:cNvPicPr>
            <a:picLocks noChangeAspect="1"/>
          </p:cNvPicPr>
          <p:nvPr/>
        </p:nvPicPr>
        <p:blipFill>
          <a:blip r:embed="rId4"/>
          <a:stretch>
            <a:fillRect/>
          </a:stretch>
        </p:blipFill>
        <p:spPr>
          <a:xfrm>
            <a:off x="4197535" y="335809"/>
            <a:ext cx="3796930" cy="5424185"/>
          </a:xfrm>
          <a:prstGeom prst="rect">
            <a:avLst/>
          </a:prstGeom>
        </p:spPr>
      </p:pic>
      <p:sp>
        <p:nvSpPr>
          <p:cNvPr id="11" name="TextBox 10">
            <a:extLst>
              <a:ext uri="{FF2B5EF4-FFF2-40B4-BE49-F238E27FC236}">
                <a16:creationId xmlns:a16="http://schemas.microsoft.com/office/drawing/2014/main" id="{65B6C6ED-F17C-4CBE-B223-280E938AF357}"/>
              </a:ext>
            </a:extLst>
          </p:cNvPr>
          <p:cNvSpPr txBox="1"/>
          <p:nvPr/>
        </p:nvSpPr>
        <p:spPr>
          <a:xfrm>
            <a:off x="712381" y="3031407"/>
            <a:ext cx="10451805"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11)                                      (Фото 12)                               (Фото 13)</a:t>
            </a:r>
            <a:endParaRPr lang="ru-RU" dirty="0"/>
          </a:p>
        </p:txBody>
      </p:sp>
    </p:spTree>
    <p:extLst>
      <p:ext uri="{BB962C8B-B14F-4D97-AF65-F5344CB8AC3E}">
        <p14:creationId xmlns:p14="http://schemas.microsoft.com/office/powerpoint/2010/main" val="137316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F891D0BB-22D4-481B-B232-B8C113630108}"/>
              </a:ext>
            </a:extLst>
          </p:cNvPr>
          <p:cNvPicPr>
            <a:picLocks noChangeAspect="1"/>
          </p:cNvPicPr>
          <p:nvPr/>
        </p:nvPicPr>
        <p:blipFill>
          <a:blip r:embed="rId2"/>
          <a:stretch>
            <a:fillRect/>
          </a:stretch>
        </p:blipFill>
        <p:spPr>
          <a:xfrm>
            <a:off x="6547439" y="398055"/>
            <a:ext cx="4307545" cy="5735188"/>
          </a:xfrm>
          <a:prstGeom prst="rect">
            <a:avLst/>
          </a:prstGeom>
        </p:spPr>
      </p:pic>
      <p:pic>
        <p:nvPicPr>
          <p:cNvPr id="4" name="Рисунок 3">
            <a:extLst>
              <a:ext uri="{FF2B5EF4-FFF2-40B4-BE49-F238E27FC236}">
                <a16:creationId xmlns:a16="http://schemas.microsoft.com/office/drawing/2014/main" id="{9359A2BF-91C2-4E4C-9EB0-2E0A1F653314}"/>
              </a:ext>
            </a:extLst>
          </p:cNvPr>
          <p:cNvPicPr>
            <a:picLocks noChangeAspect="1"/>
          </p:cNvPicPr>
          <p:nvPr/>
        </p:nvPicPr>
        <p:blipFill>
          <a:blip r:embed="rId3"/>
          <a:stretch>
            <a:fillRect/>
          </a:stretch>
        </p:blipFill>
        <p:spPr>
          <a:xfrm>
            <a:off x="1009636" y="398055"/>
            <a:ext cx="4071412" cy="5816303"/>
          </a:xfrm>
          <a:prstGeom prst="rect">
            <a:avLst/>
          </a:prstGeom>
        </p:spPr>
      </p:pic>
      <p:sp>
        <p:nvSpPr>
          <p:cNvPr id="8" name="TextBox 7">
            <a:extLst>
              <a:ext uri="{FF2B5EF4-FFF2-40B4-BE49-F238E27FC236}">
                <a16:creationId xmlns:a16="http://schemas.microsoft.com/office/drawing/2014/main" id="{A5B5D64C-0185-4BBE-B362-9834EB07801E}"/>
              </a:ext>
            </a:extLst>
          </p:cNvPr>
          <p:cNvSpPr txBox="1"/>
          <p:nvPr/>
        </p:nvSpPr>
        <p:spPr>
          <a:xfrm>
            <a:off x="2424223" y="3201804"/>
            <a:ext cx="6722435"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(Фото 14)                                                      (Фото 15)</a:t>
            </a:r>
            <a:endParaRPr lang="ru-RU" dirty="0"/>
          </a:p>
        </p:txBody>
      </p:sp>
    </p:spTree>
    <p:extLst>
      <p:ext uri="{BB962C8B-B14F-4D97-AF65-F5344CB8AC3E}">
        <p14:creationId xmlns:p14="http://schemas.microsoft.com/office/powerpoint/2010/main" val="260201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EF514DC-B928-4E40-BB9A-5A97BE4CAB8C}"/>
              </a:ext>
            </a:extLst>
          </p:cNvPr>
          <p:cNvPicPr>
            <a:picLocks noChangeAspect="1"/>
          </p:cNvPicPr>
          <p:nvPr/>
        </p:nvPicPr>
        <p:blipFill rotWithShape="1">
          <a:blip r:embed="rId2"/>
          <a:srcRect b="1803"/>
          <a:stretch/>
        </p:blipFill>
        <p:spPr>
          <a:xfrm>
            <a:off x="337930" y="483363"/>
            <a:ext cx="7923818" cy="5427490"/>
          </a:xfrm>
          <a:prstGeom prst="rect">
            <a:avLst/>
          </a:prstGeom>
        </p:spPr>
      </p:pic>
      <p:pic>
        <p:nvPicPr>
          <p:cNvPr id="5" name="Рисунок 4">
            <a:extLst>
              <a:ext uri="{FF2B5EF4-FFF2-40B4-BE49-F238E27FC236}">
                <a16:creationId xmlns:a16="http://schemas.microsoft.com/office/drawing/2014/main" id="{FB0D0939-E101-41C4-A9B6-A2266AB64A83}"/>
              </a:ext>
            </a:extLst>
          </p:cNvPr>
          <p:cNvPicPr>
            <a:picLocks noChangeAspect="1"/>
          </p:cNvPicPr>
          <p:nvPr/>
        </p:nvPicPr>
        <p:blipFill>
          <a:blip r:embed="rId3"/>
          <a:stretch>
            <a:fillRect/>
          </a:stretch>
        </p:blipFill>
        <p:spPr>
          <a:xfrm>
            <a:off x="8449575" y="1127051"/>
            <a:ext cx="3309439" cy="4727771"/>
          </a:xfrm>
          <a:prstGeom prst="rect">
            <a:avLst/>
          </a:prstGeom>
        </p:spPr>
      </p:pic>
      <p:sp>
        <p:nvSpPr>
          <p:cNvPr id="9" name="TextBox 8">
            <a:extLst>
              <a:ext uri="{FF2B5EF4-FFF2-40B4-BE49-F238E27FC236}">
                <a16:creationId xmlns:a16="http://schemas.microsoft.com/office/drawing/2014/main" id="{87961916-10C4-4159-B8D7-695D174F8E87}"/>
              </a:ext>
            </a:extLst>
          </p:cNvPr>
          <p:cNvSpPr txBox="1"/>
          <p:nvPr/>
        </p:nvSpPr>
        <p:spPr>
          <a:xfrm>
            <a:off x="2761806" y="3063305"/>
            <a:ext cx="8019607"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(Фото 16)                                                                  (Фото 17)</a:t>
            </a:r>
            <a:endParaRPr lang="ru-RU" dirty="0"/>
          </a:p>
        </p:txBody>
      </p:sp>
    </p:spTree>
    <p:extLst>
      <p:ext uri="{BB962C8B-B14F-4D97-AF65-F5344CB8AC3E}">
        <p14:creationId xmlns:p14="http://schemas.microsoft.com/office/powerpoint/2010/main" val="291500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6096000" y="810733"/>
            <a:ext cx="5631712" cy="5249825"/>
          </a:xfrm>
        </p:spPr>
        <p:txBody>
          <a:bodyPr>
            <a:noAutofit/>
          </a:bodyPr>
          <a:lstStyle/>
          <a:p>
            <a:r>
              <a:rPr lang="ru-RU" sz="2400" dirty="0">
                <a:latin typeface="Arial Black" panose="020B0A04020102020204" pitchFamily="34" charset="0"/>
              </a:rPr>
              <a:t>Герои любимой русской сказки теперь оживают! Яркие современные иллюстрации известной художницы Юлии Митченко дарят им совершенно новый образ. Эта книга не оставит равнодушным даже самого непоседливого малыша, благодаря выдвижным конструкциям на каждом развороте, ведь ребенок сам сможет принять участие в развитии сюжета - помочь девочке найти избушку трех медведей, поспать на каждой кроватке.</a:t>
            </a:r>
          </a:p>
        </p:txBody>
      </p:sp>
      <p:pic>
        <p:nvPicPr>
          <p:cNvPr id="5" name="Рисунок 4">
            <a:extLst>
              <a:ext uri="{FF2B5EF4-FFF2-40B4-BE49-F238E27FC236}">
                <a16:creationId xmlns:a16="http://schemas.microsoft.com/office/drawing/2014/main" id="{59E7801A-553C-45AA-A7AA-053B0FA12C4D}"/>
              </a:ext>
            </a:extLst>
          </p:cNvPr>
          <p:cNvPicPr>
            <a:picLocks noChangeAspect="1"/>
          </p:cNvPicPr>
          <p:nvPr/>
        </p:nvPicPr>
        <p:blipFill>
          <a:blip r:embed="rId2"/>
          <a:stretch>
            <a:fillRect/>
          </a:stretch>
        </p:blipFill>
        <p:spPr>
          <a:xfrm>
            <a:off x="464288" y="421654"/>
            <a:ext cx="5631712" cy="5638904"/>
          </a:xfrm>
          <a:prstGeom prst="rect">
            <a:avLst/>
          </a:prstGeom>
        </p:spPr>
      </p:pic>
      <p:sp>
        <p:nvSpPr>
          <p:cNvPr id="8" name="TextBox 7">
            <a:extLst>
              <a:ext uri="{FF2B5EF4-FFF2-40B4-BE49-F238E27FC236}">
                <a16:creationId xmlns:a16="http://schemas.microsoft.com/office/drawing/2014/main" id="{EAAFAE53-D64B-458A-BB3C-9D21CAA3B1D9}"/>
              </a:ext>
            </a:extLst>
          </p:cNvPr>
          <p:cNvSpPr txBox="1"/>
          <p:nvPr/>
        </p:nvSpPr>
        <p:spPr>
          <a:xfrm>
            <a:off x="1127051" y="3244334"/>
            <a:ext cx="3253563"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18)</a:t>
            </a:r>
            <a:endParaRPr lang="ru-RU" dirty="0"/>
          </a:p>
        </p:txBody>
      </p:sp>
    </p:spTree>
    <p:extLst>
      <p:ext uri="{BB962C8B-B14F-4D97-AF65-F5344CB8AC3E}">
        <p14:creationId xmlns:p14="http://schemas.microsoft.com/office/powerpoint/2010/main" val="324149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1709530" y="308345"/>
            <a:ext cx="8767860" cy="646332"/>
          </a:xfrm>
        </p:spPr>
        <p:txBody>
          <a:bodyPr>
            <a:normAutofit/>
          </a:bodyPr>
          <a:lstStyle/>
          <a:p>
            <a:pPr algn="l"/>
            <a:r>
              <a:rPr lang="ru-RU" sz="2400" b="1" i="0" dirty="0">
                <a:solidFill>
                  <a:schemeClr val="bg1"/>
                </a:solidFill>
                <a:effectLst/>
                <a:latin typeface="Arial Black" panose="020B0A04020102020204" pitchFamily="34" charset="0"/>
              </a:rPr>
              <a:t>Откройте книгу - и ее герои оживут!</a:t>
            </a:r>
          </a:p>
          <a:p>
            <a:endParaRPr lang="ru-RU" dirty="0"/>
          </a:p>
        </p:txBody>
      </p:sp>
      <p:pic>
        <p:nvPicPr>
          <p:cNvPr id="4" name="Рисунок 3">
            <a:extLst>
              <a:ext uri="{FF2B5EF4-FFF2-40B4-BE49-F238E27FC236}">
                <a16:creationId xmlns:a16="http://schemas.microsoft.com/office/drawing/2014/main" id="{3DE90701-15A2-4BAC-BEBE-89ECA94FCB9D}"/>
              </a:ext>
            </a:extLst>
          </p:cNvPr>
          <p:cNvPicPr>
            <a:picLocks noChangeAspect="1"/>
          </p:cNvPicPr>
          <p:nvPr/>
        </p:nvPicPr>
        <p:blipFill rotWithShape="1">
          <a:blip r:embed="rId2"/>
          <a:srcRect t="12550" b="13081"/>
          <a:stretch/>
        </p:blipFill>
        <p:spPr>
          <a:xfrm>
            <a:off x="312927" y="931199"/>
            <a:ext cx="4429194" cy="4391927"/>
          </a:xfrm>
          <a:prstGeom prst="rect">
            <a:avLst/>
          </a:prstGeom>
        </p:spPr>
      </p:pic>
      <p:pic>
        <p:nvPicPr>
          <p:cNvPr id="1026" name="Picture 2">
            <a:extLst>
              <a:ext uri="{FF2B5EF4-FFF2-40B4-BE49-F238E27FC236}">
                <a16:creationId xmlns:a16="http://schemas.microsoft.com/office/drawing/2014/main" id="{3D300777-273E-4845-9C41-F567D0C0C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9713" y="954677"/>
            <a:ext cx="6886700" cy="42068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1745894-1443-4E22-820E-1E7BC367D206}"/>
              </a:ext>
            </a:extLst>
          </p:cNvPr>
          <p:cNvSpPr txBox="1"/>
          <p:nvPr/>
        </p:nvSpPr>
        <p:spPr>
          <a:xfrm>
            <a:off x="3048886" y="2967335"/>
            <a:ext cx="6097772" cy="646331"/>
          </a:xfrm>
          <a:prstGeom prst="rect">
            <a:avLst/>
          </a:prstGeom>
          <a:noFill/>
        </p:spPr>
        <p:txBody>
          <a:bodyPr wrap="square">
            <a:spAutoFit/>
          </a:bodyPr>
          <a:lstStyle/>
          <a:p>
            <a:endParaRPr lang="ru-RU" dirty="0"/>
          </a:p>
          <a:p>
            <a:endParaRPr lang="ru-RU" dirty="0"/>
          </a:p>
        </p:txBody>
      </p:sp>
      <p:sp>
        <p:nvSpPr>
          <p:cNvPr id="9" name="TextBox 8">
            <a:extLst>
              <a:ext uri="{FF2B5EF4-FFF2-40B4-BE49-F238E27FC236}">
                <a16:creationId xmlns:a16="http://schemas.microsoft.com/office/drawing/2014/main" id="{BD1D2378-0C0B-4697-B902-A4E51644D1D2}"/>
              </a:ext>
            </a:extLst>
          </p:cNvPr>
          <p:cNvSpPr txBox="1"/>
          <p:nvPr/>
        </p:nvSpPr>
        <p:spPr>
          <a:xfrm>
            <a:off x="839972" y="3105835"/>
            <a:ext cx="9750056" cy="2862322"/>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19)                                                                  (Фото 20)</a:t>
            </a:r>
            <a:endParaRPr lang="ru-RU" dirty="0"/>
          </a:p>
        </p:txBody>
      </p:sp>
    </p:spTree>
    <p:extLst>
      <p:ext uri="{BB962C8B-B14F-4D97-AF65-F5344CB8AC3E}">
        <p14:creationId xmlns:p14="http://schemas.microsoft.com/office/powerpoint/2010/main" val="3994778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p:txBody>
          <a:bodyPr/>
          <a:lstStyle/>
          <a:p>
            <a:r>
              <a:rPr lang="en-US" dirty="0">
                <a:hlinkClick r:id="rId2"/>
              </a:rPr>
              <a:t>.jpg</a:t>
            </a:r>
            <a:endParaRPr lang="ru-RU" dirty="0"/>
          </a:p>
          <a:p>
            <a:endParaRPr lang="ru-RU" dirty="0"/>
          </a:p>
        </p:txBody>
      </p:sp>
      <p:pic>
        <p:nvPicPr>
          <p:cNvPr id="4" name="Рисунок 3">
            <a:extLst>
              <a:ext uri="{FF2B5EF4-FFF2-40B4-BE49-F238E27FC236}">
                <a16:creationId xmlns:a16="http://schemas.microsoft.com/office/drawing/2014/main" id="{12E40ECE-EF2F-4330-AD76-F87979DA59B9}"/>
              </a:ext>
            </a:extLst>
          </p:cNvPr>
          <p:cNvPicPr>
            <a:picLocks noChangeAspect="1"/>
          </p:cNvPicPr>
          <p:nvPr/>
        </p:nvPicPr>
        <p:blipFill>
          <a:blip r:embed="rId3"/>
          <a:stretch>
            <a:fillRect/>
          </a:stretch>
        </p:blipFill>
        <p:spPr>
          <a:xfrm>
            <a:off x="2096626" y="1231723"/>
            <a:ext cx="7993668" cy="5275821"/>
          </a:xfrm>
          <a:prstGeom prst="rect">
            <a:avLst/>
          </a:prstGeom>
        </p:spPr>
      </p:pic>
      <p:pic>
        <p:nvPicPr>
          <p:cNvPr id="9223" name="Picture 7">
            <a:extLst>
              <a:ext uri="{FF2B5EF4-FFF2-40B4-BE49-F238E27FC236}">
                <a16:creationId xmlns:a16="http://schemas.microsoft.com/office/drawing/2014/main" id="{5FD1E7BB-E9CE-4983-8D9D-4B0583FD77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853" y="384985"/>
            <a:ext cx="9903780" cy="37425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80EB8DD6-B1C0-46DF-872A-DA07B441DB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791" y="759244"/>
            <a:ext cx="7113181" cy="3742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D163A10-AF56-49D0-AC6A-AF2A204CD16E}"/>
              </a:ext>
            </a:extLst>
          </p:cNvPr>
          <p:cNvSpPr txBox="1"/>
          <p:nvPr/>
        </p:nvSpPr>
        <p:spPr>
          <a:xfrm>
            <a:off x="10302949" y="3244333"/>
            <a:ext cx="1513795" cy="3139321"/>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21) </a:t>
            </a:r>
            <a:endParaRPr lang="ru-RU" dirty="0"/>
          </a:p>
        </p:txBody>
      </p:sp>
    </p:spTree>
    <p:extLst>
      <p:ext uri="{BB962C8B-B14F-4D97-AF65-F5344CB8AC3E}">
        <p14:creationId xmlns:p14="http://schemas.microsoft.com/office/powerpoint/2010/main" val="1202584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E53BCBC-6FDA-4F6C-AA87-F47F7A5F3344}"/>
              </a:ext>
            </a:extLst>
          </p:cNvPr>
          <p:cNvPicPr>
            <a:picLocks noChangeAspect="1"/>
          </p:cNvPicPr>
          <p:nvPr/>
        </p:nvPicPr>
        <p:blipFill>
          <a:blip r:embed="rId2"/>
          <a:stretch>
            <a:fillRect/>
          </a:stretch>
        </p:blipFill>
        <p:spPr>
          <a:xfrm>
            <a:off x="6280977" y="435006"/>
            <a:ext cx="5619750" cy="5619750"/>
          </a:xfrm>
          <a:prstGeom prst="rect">
            <a:avLst/>
          </a:prstGeom>
        </p:spPr>
      </p:pic>
      <p:pic>
        <p:nvPicPr>
          <p:cNvPr id="10242" name="Picture 2" descr="Main 781612 original">
            <a:extLst>
              <a:ext uri="{FF2B5EF4-FFF2-40B4-BE49-F238E27FC236}">
                <a16:creationId xmlns:a16="http://schemas.microsoft.com/office/drawing/2014/main" id="{81D28B75-6552-49BC-BC77-91421DDA2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273" y="435006"/>
            <a:ext cx="5906644" cy="56197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BCCB8F-97D8-43D1-93CC-5405D1B6CE36}"/>
              </a:ext>
            </a:extLst>
          </p:cNvPr>
          <p:cNvSpPr txBox="1"/>
          <p:nvPr/>
        </p:nvSpPr>
        <p:spPr>
          <a:xfrm>
            <a:off x="861237" y="3079253"/>
            <a:ext cx="10675089"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22)                                                                  (Фото 23)</a:t>
            </a:r>
            <a:endParaRPr lang="ru-RU" dirty="0"/>
          </a:p>
        </p:txBody>
      </p:sp>
    </p:spTree>
    <p:extLst>
      <p:ext uri="{BB962C8B-B14F-4D97-AF65-F5344CB8AC3E}">
        <p14:creationId xmlns:p14="http://schemas.microsoft.com/office/powerpoint/2010/main" val="391978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655F5622-34FC-4726-8769-1436B80E6140}"/>
              </a:ext>
            </a:extLst>
          </p:cNvPr>
          <p:cNvPicPr>
            <a:picLocks noChangeAspect="1"/>
          </p:cNvPicPr>
          <p:nvPr/>
        </p:nvPicPr>
        <p:blipFill>
          <a:blip r:embed="rId2"/>
          <a:stretch>
            <a:fillRect/>
          </a:stretch>
        </p:blipFill>
        <p:spPr>
          <a:xfrm>
            <a:off x="1411915" y="423375"/>
            <a:ext cx="8784708" cy="6011250"/>
          </a:xfrm>
          <a:prstGeom prst="rect">
            <a:avLst/>
          </a:prstGeom>
        </p:spPr>
      </p:pic>
      <p:sp>
        <p:nvSpPr>
          <p:cNvPr id="6" name="TextBox 5">
            <a:extLst>
              <a:ext uri="{FF2B5EF4-FFF2-40B4-BE49-F238E27FC236}">
                <a16:creationId xmlns:a16="http://schemas.microsoft.com/office/drawing/2014/main" id="{D1B1144A-16CE-4DBE-A540-5A5DD3896FA6}"/>
              </a:ext>
            </a:extLst>
          </p:cNvPr>
          <p:cNvSpPr txBox="1"/>
          <p:nvPr/>
        </p:nvSpPr>
        <p:spPr>
          <a:xfrm>
            <a:off x="10334846" y="3244333"/>
            <a:ext cx="1498747" cy="3139321"/>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(Фото 24) </a:t>
            </a:r>
            <a:endParaRPr lang="ru-RU" dirty="0"/>
          </a:p>
        </p:txBody>
      </p:sp>
    </p:spTree>
    <p:extLst>
      <p:ext uri="{BB962C8B-B14F-4D97-AF65-F5344CB8AC3E}">
        <p14:creationId xmlns:p14="http://schemas.microsoft.com/office/powerpoint/2010/main" val="1414022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7 (477x650, 264Kb)">
            <a:extLst>
              <a:ext uri="{FF2B5EF4-FFF2-40B4-BE49-F238E27FC236}">
                <a16:creationId xmlns:a16="http://schemas.microsoft.com/office/drawing/2014/main" id="{1DA1446F-9C13-47F5-A797-EE88E88783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976" y="450332"/>
            <a:ext cx="4319844" cy="588658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Main 28258 original">
            <a:extLst>
              <a:ext uri="{FF2B5EF4-FFF2-40B4-BE49-F238E27FC236}">
                <a16:creationId xmlns:a16="http://schemas.microsoft.com/office/drawing/2014/main" id="{06FA258C-E721-406F-872A-BC968E4EFE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7487" y="450332"/>
            <a:ext cx="4319844" cy="58865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E5FBFFD-9B29-4D14-8109-FC5653219932}"/>
              </a:ext>
            </a:extLst>
          </p:cNvPr>
          <p:cNvSpPr txBox="1"/>
          <p:nvPr/>
        </p:nvSpPr>
        <p:spPr>
          <a:xfrm>
            <a:off x="3048885" y="3105835"/>
            <a:ext cx="8891477" cy="3416320"/>
          </a:xfrm>
          <a:prstGeom prst="rect">
            <a:avLst/>
          </a:prstGeom>
          <a:noFill/>
        </p:spPr>
        <p:txBody>
          <a:bodyPr wrap="square">
            <a:spAutoFit/>
          </a:bodyPr>
          <a:lstStyle/>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endParaRPr lang="ru-RU" b="1" dirty="0">
              <a:solidFill>
                <a:schemeClr val="bg1"/>
              </a:solidFill>
              <a:latin typeface="Arial Black" panose="020B0A04020102020204" pitchFamily="34" charset="0"/>
            </a:endParaRPr>
          </a:p>
          <a:p>
            <a:r>
              <a:rPr lang="ru-RU" b="1" dirty="0">
                <a:solidFill>
                  <a:schemeClr val="bg1"/>
                </a:solidFill>
                <a:latin typeface="Arial Black" panose="020B0A04020102020204" pitchFamily="34" charset="0"/>
              </a:rPr>
              <a:t>                     (Фото 25)                                                             (Фото 26)</a:t>
            </a:r>
            <a:endParaRPr lang="ru-RU" dirty="0"/>
          </a:p>
        </p:txBody>
      </p:sp>
    </p:spTree>
    <p:extLst>
      <p:ext uri="{BB962C8B-B14F-4D97-AF65-F5344CB8AC3E}">
        <p14:creationId xmlns:p14="http://schemas.microsoft.com/office/powerpoint/2010/main" val="3867584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903767" y="1637414"/>
            <a:ext cx="10430540" cy="3620386"/>
          </a:xfrm>
        </p:spPr>
        <p:txBody>
          <a:bodyPr>
            <a:normAutofit/>
          </a:bodyPr>
          <a:lstStyle/>
          <a:p>
            <a:pPr algn="ctr"/>
            <a:r>
              <a:rPr lang="ru-RU" sz="3600" b="1" i="0" dirty="0">
                <a:solidFill>
                  <a:srgbClr val="800000"/>
                </a:solidFill>
                <a:effectLst/>
                <a:latin typeface="Times" panose="02020603050405020304" pitchFamily="18" charset="0"/>
              </a:rPr>
              <a:t>Детишки очень любят когда им читают сказки.</a:t>
            </a:r>
            <a:endParaRPr lang="ru-RU" sz="3600" b="0" i="0" dirty="0">
              <a:solidFill>
                <a:srgbClr val="000000"/>
              </a:solidFill>
              <a:effectLst/>
              <a:latin typeface="Times" panose="02020603050405020304" pitchFamily="18" charset="0"/>
            </a:endParaRPr>
          </a:p>
          <a:p>
            <a:pPr algn="ctr"/>
            <a:r>
              <a:rPr lang="ru-RU" sz="3600" b="1" i="0" dirty="0">
                <a:solidFill>
                  <a:srgbClr val="800000"/>
                </a:solidFill>
                <a:effectLst/>
                <a:latin typeface="Times" panose="02020603050405020304" pitchFamily="18" charset="0"/>
              </a:rPr>
              <a:t>Найдите несколько минут и рассмотрите с ними эти добрые картинки к известным сказкам от художника - иллюстратора                                                         Юлии Витальевны Митченко.</a:t>
            </a:r>
            <a:r>
              <a:rPr lang="ru-RU" sz="3600" b="0" i="0" dirty="0">
                <a:solidFill>
                  <a:srgbClr val="800000"/>
                </a:solidFill>
                <a:effectLst/>
                <a:latin typeface="Times" panose="02020603050405020304" pitchFamily="18" charset="0"/>
              </a:rPr>
              <a:t> </a:t>
            </a:r>
            <a:endParaRPr lang="ru-RU" sz="3600" b="0" i="0" dirty="0">
              <a:solidFill>
                <a:srgbClr val="000000"/>
              </a:solidFill>
              <a:effectLst/>
              <a:latin typeface="Times" panose="02020603050405020304" pitchFamily="18" charset="0"/>
            </a:endParaRPr>
          </a:p>
          <a:p>
            <a:endParaRPr lang="ru-RU" dirty="0"/>
          </a:p>
        </p:txBody>
      </p:sp>
    </p:spTree>
    <p:extLst>
      <p:ext uri="{BB962C8B-B14F-4D97-AF65-F5344CB8AC3E}">
        <p14:creationId xmlns:p14="http://schemas.microsoft.com/office/powerpoint/2010/main" val="1446389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B70203-FB91-4193-8415-C9CC8E6C58CF}"/>
              </a:ext>
            </a:extLst>
          </p:cNvPr>
          <p:cNvSpPr>
            <a:spLocks noGrp="1"/>
          </p:cNvSpPr>
          <p:nvPr>
            <p:ph type="ctrTitle"/>
          </p:nvPr>
        </p:nvSpPr>
        <p:spPr>
          <a:xfrm>
            <a:off x="361507" y="340242"/>
            <a:ext cx="10715433" cy="372139"/>
          </a:xfrm>
        </p:spPr>
        <p:txBody>
          <a:bodyPr>
            <a:normAutofit/>
          </a:bodyPr>
          <a:lstStyle/>
          <a:p>
            <a:pPr algn="l"/>
            <a:r>
              <a:rPr lang="ru-RU" sz="1800" dirty="0">
                <a:solidFill>
                  <a:srgbClr val="FF0000"/>
                </a:solidFill>
              </a:rPr>
              <a:t>Интернет источник:</a:t>
            </a:r>
            <a:endParaRPr lang="ru-RU" sz="1800" dirty="0"/>
          </a:p>
        </p:txBody>
      </p:sp>
      <p:sp>
        <p:nvSpPr>
          <p:cNvPr id="3" name="Подзаголовок 2">
            <a:extLst>
              <a:ext uri="{FF2B5EF4-FFF2-40B4-BE49-F238E27FC236}">
                <a16:creationId xmlns:a16="http://schemas.microsoft.com/office/drawing/2014/main" id="{31F81F1A-75CD-438F-8204-F4668A1FB731}"/>
              </a:ext>
            </a:extLst>
          </p:cNvPr>
          <p:cNvSpPr>
            <a:spLocks noGrp="1"/>
          </p:cNvSpPr>
          <p:nvPr>
            <p:ph type="subTitle" idx="1"/>
          </p:nvPr>
        </p:nvSpPr>
        <p:spPr>
          <a:xfrm>
            <a:off x="361507" y="712382"/>
            <a:ext cx="11111023" cy="5805376"/>
          </a:xfrm>
        </p:spPr>
        <p:txBody>
          <a:bodyPr>
            <a:normAutofit fontScale="47500" lnSpcReduction="20000"/>
          </a:bodyPr>
          <a:lstStyle/>
          <a:p>
            <a:pPr algn="l">
              <a:lnSpc>
                <a:spcPct val="120000"/>
              </a:lnSpc>
              <a:spcBef>
                <a:spcPts val="0"/>
              </a:spcBef>
            </a:pPr>
            <a:r>
              <a:rPr lang="en-US" sz="2900" b="1" dirty="0">
                <a:latin typeface="Arial Black" panose="020B0A04020102020204" pitchFamily="34" charset="0"/>
                <a:hlinkClick r:id="rId2"/>
              </a:rPr>
              <a:t>http://sks1951.beget.tech/2022/12/16/</a:t>
            </a:r>
            <a:r>
              <a:rPr lang="ru-RU" sz="2900" b="1" dirty="0" err="1">
                <a:latin typeface="Arial Black" panose="020B0A04020102020204" pitchFamily="34" charset="0"/>
                <a:hlinkClick r:id="rId2"/>
              </a:rPr>
              <a:t>митченко</a:t>
            </a:r>
            <a:r>
              <a:rPr lang="ru-RU" sz="2900" b="1" dirty="0">
                <a:latin typeface="Arial Black" panose="020B0A04020102020204" pitchFamily="34" charset="0"/>
                <a:hlinkClick r:id="rId2"/>
              </a:rPr>
              <a:t>-ю/</a:t>
            </a:r>
            <a:endParaRPr lang="ru-RU" sz="2900" b="1" dirty="0">
              <a:latin typeface="Arial Black" panose="020B0A04020102020204" pitchFamily="34" charset="0"/>
            </a:endParaRPr>
          </a:p>
          <a:p>
            <a:pPr algn="l">
              <a:lnSpc>
                <a:spcPct val="120000"/>
              </a:lnSpc>
              <a:spcBef>
                <a:spcPts val="0"/>
              </a:spcBef>
            </a:pPr>
            <a:r>
              <a:rPr lang="en-US" sz="2900" b="1" dirty="0">
                <a:latin typeface="Arial Black" panose="020B0A04020102020204" pitchFamily="34" charset="0"/>
                <a:hlinkClick r:id="rId3"/>
              </a:rPr>
              <a:t>https://fantlab.ru/edition206375</a:t>
            </a:r>
            <a:endParaRPr lang="ru-RU" sz="2900" b="1" dirty="0">
              <a:latin typeface="Arial Black" panose="020B0A04020102020204" pitchFamily="34" charset="0"/>
            </a:endParaRPr>
          </a:p>
          <a:p>
            <a:pPr algn="l">
              <a:lnSpc>
                <a:spcPct val="120000"/>
              </a:lnSpc>
              <a:spcBef>
                <a:spcPts val="0"/>
              </a:spcBef>
            </a:pPr>
            <a:r>
              <a:rPr lang="en-US" sz="2900" b="1" dirty="0">
                <a:latin typeface="Arial Black" panose="020B0A04020102020204" pitchFamily="34" charset="0"/>
                <a:hlinkClick r:id="rId4"/>
              </a:rPr>
              <a:t>https://fantlab.ru/art6020</a:t>
            </a:r>
            <a:endParaRPr lang="ru-RU" sz="2900" b="1" dirty="0">
              <a:latin typeface="Arial Black" panose="020B0A04020102020204" pitchFamily="34" charset="0"/>
            </a:endParaRPr>
          </a:p>
          <a:p>
            <a:pPr algn="l">
              <a:lnSpc>
                <a:spcPct val="120000"/>
              </a:lnSpc>
              <a:spcBef>
                <a:spcPts val="0"/>
              </a:spcBef>
            </a:pPr>
            <a:r>
              <a:rPr lang="en-US" sz="2900" b="1" dirty="0">
                <a:latin typeface="Arial Black" panose="020B0A04020102020204" pitchFamily="34" charset="0"/>
                <a:hlinkClick r:id="rId5"/>
              </a:rPr>
              <a:t>https://megaknigi.ru/read/954901/1</a:t>
            </a:r>
            <a:endParaRPr lang="ru-RU" sz="2900" b="1" dirty="0">
              <a:latin typeface="Arial Black" panose="020B0A04020102020204" pitchFamily="34" charset="0"/>
            </a:endParaRPr>
          </a:p>
          <a:p>
            <a:pPr algn="l">
              <a:lnSpc>
                <a:spcPct val="120000"/>
              </a:lnSpc>
              <a:spcBef>
                <a:spcPts val="0"/>
              </a:spcBef>
            </a:pPr>
            <a:r>
              <a:rPr lang="en-US" sz="2900" dirty="0">
                <a:latin typeface="Arial Black" panose="020B0A04020102020204" pitchFamily="34" charset="0"/>
                <a:hlinkClick r:id="rId6"/>
              </a:rPr>
              <a:t>https://puzzleit.ru/puzzles/author/mitchenko-yuliya</a:t>
            </a:r>
            <a:endParaRPr lang="ru-RU" sz="2900" dirty="0">
              <a:latin typeface="Arial Black" panose="020B0A04020102020204" pitchFamily="34" charset="0"/>
            </a:endParaRPr>
          </a:p>
          <a:p>
            <a:pPr algn="l">
              <a:lnSpc>
                <a:spcPct val="120000"/>
              </a:lnSpc>
              <a:spcBef>
                <a:spcPts val="0"/>
              </a:spcBef>
            </a:pPr>
            <a:r>
              <a:rPr lang="ru-RU" sz="2100" dirty="0">
                <a:latin typeface="Arial Black" panose="020B0A04020102020204" pitchFamily="34" charset="0"/>
              </a:rPr>
              <a:t>(Фото на титульном листе)</a:t>
            </a:r>
            <a:r>
              <a:rPr lang="en-US" sz="2100" dirty="0">
                <a:latin typeface="Arial Black" panose="020B0A04020102020204" pitchFamily="34" charset="0"/>
                <a:hlinkClick r:id="rId7"/>
              </a:rPr>
              <a:t> http://sks1951.beget.tech/wp-content/uploads/2022/12/00-</a:t>
            </a:r>
            <a:r>
              <a:rPr lang="ru-RU" sz="2100" dirty="0">
                <a:latin typeface="Arial Black" panose="020B0A04020102020204" pitchFamily="34" charset="0"/>
                <a:hlinkClick r:id="rId7"/>
              </a:rPr>
              <a:t>ф-2-</a:t>
            </a:r>
            <a:r>
              <a:rPr lang="en-US" sz="2100" dirty="0">
                <a:latin typeface="Arial Black" panose="020B0A04020102020204" pitchFamily="34" charset="0"/>
                <a:hlinkClick r:id="rId7"/>
              </a:rPr>
              <a:t>edited.jpg</a:t>
            </a:r>
            <a:endParaRPr lang="ru-RU" sz="2100" dirty="0">
              <a:latin typeface="Arial Black" panose="020B0A04020102020204" pitchFamily="34" charset="0"/>
            </a:endParaRPr>
          </a:p>
          <a:p>
            <a:pPr algn="l">
              <a:lnSpc>
                <a:spcPct val="120000"/>
              </a:lnSpc>
              <a:spcBef>
                <a:spcPts val="0"/>
              </a:spcBef>
            </a:pPr>
            <a:r>
              <a:rPr lang="ru-RU" sz="2100" dirty="0">
                <a:latin typeface="Arial Black" panose="020B0A04020102020204" pitchFamily="34" charset="0"/>
              </a:rPr>
              <a:t>(Фото 1)</a:t>
            </a:r>
            <a:r>
              <a:rPr lang="en-US" sz="2100" dirty="0">
                <a:latin typeface="Arial Black" panose="020B0A04020102020204" pitchFamily="34" charset="0"/>
                <a:hlinkClick r:id="rId8"/>
              </a:rPr>
              <a:t> https://fantlab.ru/images/editions/big/206375?r=1502226410</a:t>
            </a:r>
            <a:endParaRPr lang="ru-RU" sz="21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a:t>
            </a:r>
            <a:r>
              <a:rPr lang="en-US" sz="2400" dirty="0">
                <a:latin typeface="Arial Black" panose="020B0A04020102020204" pitchFamily="34" charset="0"/>
              </a:rPr>
              <a:t> </a:t>
            </a:r>
            <a:r>
              <a:rPr lang="en-US" sz="2400" dirty="0">
                <a:latin typeface="Arial Black" panose="020B0A04020102020204" pitchFamily="34" charset="0"/>
                <a:hlinkClick r:id="rId9"/>
              </a:rPr>
              <a:t>https://fantlab.ru/images/editions/big/206376?r=1502226640</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3)</a:t>
            </a:r>
            <a:r>
              <a:rPr lang="en-US" sz="2400" dirty="0">
                <a:latin typeface="Arial Black" panose="020B0A04020102020204" pitchFamily="34" charset="0"/>
                <a:hlinkClick r:id="rId10"/>
              </a:rPr>
              <a:t> https://fantlab.ru/images/editions/big/329567?r=1633547934</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4)</a:t>
            </a:r>
            <a:r>
              <a:rPr lang="en-US" sz="2400" dirty="0">
                <a:latin typeface="Arial Black" panose="020B0A04020102020204" pitchFamily="34" charset="0"/>
              </a:rPr>
              <a:t> </a:t>
            </a:r>
            <a:r>
              <a:rPr lang="en-US" sz="2400" dirty="0">
                <a:latin typeface="Arial Black" panose="020B0A04020102020204" pitchFamily="34" charset="0"/>
                <a:hlinkClick r:id="rId11"/>
              </a:rPr>
              <a:t>https://fantlab.ru/images/editions/big/259742?r=1567076578</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5)</a:t>
            </a:r>
            <a:r>
              <a:rPr lang="en-US" sz="2400" dirty="0">
                <a:latin typeface="Arial Black" panose="020B0A04020102020204" pitchFamily="34" charset="0"/>
                <a:hlinkClick r:id="rId12"/>
              </a:rPr>
              <a:t> https://fantlab.ru/images/editions/big/260416?r=1567690700</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6)</a:t>
            </a:r>
            <a:r>
              <a:rPr lang="en-US" sz="2400" dirty="0">
                <a:latin typeface="Arial Black" panose="020B0A04020102020204" pitchFamily="34" charset="0"/>
                <a:hlinkClick r:id="rId13"/>
              </a:rPr>
              <a:t> https://fantlab.ru/images/editions/big/293260?r=1598167260</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7)</a:t>
            </a:r>
            <a:r>
              <a:rPr lang="en-US" sz="2400" dirty="0">
                <a:latin typeface="Arial Black" panose="020B0A04020102020204" pitchFamily="34" charset="0"/>
              </a:rPr>
              <a:t> </a:t>
            </a:r>
            <a:r>
              <a:rPr lang="en-US" sz="2400" dirty="0">
                <a:latin typeface="Arial Black" panose="020B0A04020102020204" pitchFamily="34" charset="0"/>
                <a:hlinkClick r:id="rId14"/>
              </a:rPr>
              <a:t>https://books.yandex.ru/node-api/p/a/4/d/zyxY0cHU/contents/OEBPS/dmi280brnozu.png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8)</a:t>
            </a:r>
            <a:r>
              <a:rPr lang="en-US" sz="2400" dirty="0">
                <a:latin typeface="Arial Black" panose="020B0A04020102020204" pitchFamily="34" charset="0"/>
                <a:hlinkClick r:id="rId15"/>
              </a:rPr>
              <a:t> https://puzzleit.ru/files/puzzles/95/95064/_preview.webp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9)</a:t>
            </a:r>
            <a:r>
              <a:rPr lang="en-US" sz="2400" dirty="0">
                <a:latin typeface="Arial Black" panose="020B0A04020102020204" pitchFamily="34" charset="0"/>
                <a:hlinkClick r:id="rId16"/>
              </a:rPr>
              <a:t> https://puzzleit.ru/files/puzzles/78/77595/_preview.webp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10)</a:t>
            </a:r>
            <a:r>
              <a:rPr lang="en-US" sz="2400" dirty="0">
                <a:latin typeface="Arial Black" panose="020B0A04020102020204" pitchFamily="34" charset="0"/>
                <a:hlinkClick r:id="rId17"/>
              </a:rPr>
              <a:t> https://puzzleit.ru/files/puzzles/95/95068/_preview.webp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11)</a:t>
            </a:r>
            <a:r>
              <a:rPr lang="en-US" sz="2400" dirty="0">
                <a:latin typeface="Arial Black" panose="020B0A04020102020204" pitchFamily="34" charset="0"/>
                <a:hlinkClick r:id="rId18"/>
              </a:rPr>
              <a:t> https://puzzleit.ru/files/puzzles/97/97057/_preview.webp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12)</a:t>
            </a:r>
            <a:r>
              <a:rPr lang="en-US" sz="2400" dirty="0">
                <a:latin typeface="Arial Black" panose="020B0A04020102020204" pitchFamily="34" charset="0"/>
                <a:hlinkClick r:id="rId19"/>
              </a:rPr>
              <a:t> https://puzzleit.ru/files/puzzles/97/97058/_thumb.webp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13)</a:t>
            </a:r>
            <a:r>
              <a:rPr lang="en-US" sz="2400" dirty="0">
                <a:latin typeface="Arial Black" panose="020B0A04020102020204" pitchFamily="34" charset="0"/>
                <a:hlinkClick r:id="rId20"/>
              </a:rPr>
              <a:t> https://puzzleit.ru/files/puzzles/1/1051/_preview.webp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14)</a:t>
            </a:r>
            <a:r>
              <a:rPr lang="en-US" sz="2400" dirty="0">
                <a:latin typeface="Arial Black" panose="020B0A04020102020204" pitchFamily="34" charset="0"/>
                <a:hlinkClick r:id="rId21"/>
              </a:rPr>
              <a:t> https://puzzleit.ru/files/puzzles/101/101116/_thumb.webp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15)</a:t>
            </a:r>
            <a:r>
              <a:rPr lang="en-US" sz="2400" dirty="0">
                <a:latin typeface="Arial Black" panose="020B0A04020102020204" pitchFamily="34" charset="0"/>
                <a:hlinkClick r:id="rId22"/>
              </a:rPr>
              <a:t> https://puzzleit.ru/files/puzzles/95/95067/_preview.webp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16)</a:t>
            </a:r>
            <a:r>
              <a:rPr lang="en-US" sz="2400" dirty="0">
                <a:latin typeface="Arial Black" panose="020B0A04020102020204" pitchFamily="34" charset="0"/>
                <a:hlinkClick r:id="rId23"/>
              </a:rPr>
              <a:t> http://illustrators.ru/uploads/illustration/image/393944/main_393944_original.jpg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17)</a:t>
            </a:r>
            <a:r>
              <a:rPr lang="en-US" sz="2000" dirty="0">
                <a:latin typeface="Arial Black" panose="020B0A04020102020204" pitchFamily="34" charset="0"/>
                <a:hlinkClick r:id="rId24"/>
              </a:rPr>
              <a:t> https://puzzleit.ru/files/puzzles/97/97059/_preview.webp</a:t>
            </a:r>
            <a:endParaRPr lang="ru-RU" sz="20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18)</a:t>
            </a:r>
            <a:r>
              <a:rPr lang="en-US" sz="2000" dirty="0">
                <a:latin typeface="Arial Black" panose="020B0A04020102020204" pitchFamily="34" charset="0"/>
                <a:hlinkClick r:id="rId25"/>
              </a:rPr>
              <a:t> https://content.img-gorod.ru/pim/products/images/81/60/018fa1de-28ab-729a-9a98-00d2683c8160.jpg?width=1552&amp;height=784&amp;fit=bounds</a:t>
            </a:r>
            <a:endParaRPr lang="ru-RU" sz="20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19)</a:t>
            </a:r>
            <a:r>
              <a:rPr lang="en-US" sz="2400" dirty="0">
                <a:latin typeface="Arial Black" panose="020B0A04020102020204" pitchFamily="34" charset="0"/>
                <a:hlinkClick r:id="rId26"/>
              </a:rPr>
              <a:t> https://basket-14.wbbasket.ru/vol2141/part214173/214173770/images/big/1.webp</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20)</a:t>
            </a:r>
            <a:r>
              <a:rPr lang="en-US" sz="2000" dirty="0">
                <a:latin typeface="Arial Black" panose="020B0A04020102020204" pitchFamily="34" charset="0"/>
                <a:hlinkClick r:id="rId27"/>
              </a:rPr>
              <a:t> https://sun9-45.userapi.com/ZxStibdrTnuV1tdXu88QmeshZHAxcbig1aqteQ/61gWyiq1G2Y.jpg</a:t>
            </a:r>
            <a:endParaRPr lang="ru-RU" sz="20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21)</a:t>
            </a:r>
            <a:r>
              <a:rPr lang="en-US" sz="2400" dirty="0">
                <a:latin typeface="Arial Black" panose="020B0A04020102020204" pitchFamily="34" charset="0"/>
                <a:hlinkClick r:id="rId28"/>
              </a:rPr>
              <a:t> </a:t>
            </a:r>
            <a:r>
              <a:rPr lang="en-US" sz="2400" dirty="0">
                <a:latin typeface="Arial Black" panose="020B0A04020102020204" pitchFamily="34" charset="0"/>
                <a:hlinkClick r:id="rId29"/>
              </a:rPr>
              <a:t>http://illustrators.ru/uploads/illustration/image/28218/main_28218_original</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22)</a:t>
            </a:r>
            <a:r>
              <a:rPr lang="en-US" sz="2400" dirty="0">
                <a:latin typeface="Arial Black" panose="020B0A04020102020204" pitchFamily="34" charset="0"/>
                <a:hlinkClick r:id="rId30"/>
              </a:rPr>
              <a:t> http://illustrators.ru/uploads/illustration/image/781612/main_781612_original.jpg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23)</a:t>
            </a:r>
            <a:r>
              <a:rPr lang="en-US" sz="2400" dirty="0">
                <a:latin typeface="Arial Black" panose="020B0A04020102020204" pitchFamily="34" charset="0"/>
                <a:hlinkClick r:id="rId31"/>
              </a:rPr>
              <a:t> https://img1.liveinternet.ru/images/attach/b/4/103/591/103591851_5.jpg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24)</a:t>
            </a:r>
            <a:r>
              <a:rPr lang="en-US" sz="2400" dirty="0">
                <a:latin typeface="Arial Black" panose="020B0A04020102020204" pitchFamily="34" charset="0"/>
                <a:hlinkClick r:id="rId32"/>
              </a:rPr>
              <a:t> http://illustrators.ru/uploads/illustration/image/28183/main_28183_original.jpg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25)</a:t>
            </a:r>
            <a:r>
              <a:rPr lang="en-US" sz="2400" dirty="0">
                <a:latin typeface="Arial Black" panose="020B0A04020102020204" pitchFamily="34" charset="0"/>
                <a:hlinkClick r:id="rId33"/>
              </a:rPr>
              <a:t> https://img1.liveinternet.ru/images/attach/b/4/103/591/103591853_7.jpg</a:t>
            </a:r>
            <a:endParaRPr lang="ru-RU" sz="2400" dirty="0">
              <a:latin typeface="Arial Black" panose="020B0A04020102020204" pitchFamily="34" charset="0"/>
            </a:endParaRPr>
          </a:p>
          <a:p>
            <a:pPr algn="l">
              <a:lnSpc>
                <a:spcPct val="120000"/>
              </a:lnSpc>
              <a:spcBef>
                <a:spcPts val="0"/>
              </a:spcBef>
            </a:pPr>
            <a:r>
              <a:rPr lang="ru-RU" sz="2400" dirty="0">
                <a:latin typeface="Arial Black" panose="020B0A04020102020204" pitchFamily="34" charset="0"/>
              </a:rPr>
              <a:t>(фото 26)</a:t>
            </a:r>
            <a:r>
              <a:rPr lang="en-US" sz="2400" dirty="0">
                <a:latin typeface="Arial Black" panose="020B0A04020102020204" pitchFamily="34" charset="0"/>
                <a:hlinkClick r:id="rId34"/>
              </a:rPr>
              <a:t> http://illustrators.ru/uploads/illustration/image/28258/main_28258_original.jpg</a:t>
            </a:r>
            <a:endParaRPr lang="ru-RU" sz="2400" dirty="0">
              <a:latin typeface="Arial Black" panose="020B0A04020102020204" pitchFamily="34" charset="0"/>
            </a:endParaRPr>
          </a:p>
          <a:p>
            <a:pPr algn="l">
              <a:lnSpc>
                <a:spcPct val="120000"/>
              </a:lnSpc>
              <a:spcBef>
                <a:spcPts val="0"/>
              </a:spcBef>
            </a:pPr>
            <a:endParaRPr lang="ru-RU" sz="2400" dirty="0">
              <a:latin typeface="Arial Black" panose="020B0A04020102020204" pitchFamily="34" charset="0"/>
            </a:endParaRPr>
          </a:p>
          <a:p>
            <a:pPr algn="l">
              <a:lnSpc>
                <a:spcPct val="120000"/>
              </a:lnSpc>
              <a:spcBef>
                <a:spcPts val="0"/>
              </a:spcBef>
            </a:pPr>
            <a:endParaRPr lang="ru-RU" dirty="0">
              <a:latin typeface="Arial Black" panose="020B0A04020102020204" pitchFamily="34" charset="0"/>
            </a:endParaRPr>
          </a:p>
          <a:p>
            <a:endParaRPr lang="ru-RU" dirty="0"/>
          </a:p>
          <a:p>
            <a:endParaRPr lang="ru-RU" dirty="0"/>
          </a:p>
        </p:txBody>
      </p:sp>
    </p:spTree>
    <p:extLst>
      <p:ext uri="{BB962C8B-B14F-4D97-AF65-F5344CB8AC3E}">
        <p14:creationId xmlns:p14="http://schemas.microsoft.com/office/powerpoint/2010/main" val="1908066105"/>
      </p:ext>
    </p:extLst>
  </p:cSld>
  <p:clrMapOvr>
    <a:masterClrMapping/>
  </p:clrMapOvr>
</p:sld>
</file>

<file path=ppt/theme/theme1.xml><?xml version="1.0" encoding="utf-8"?>
<a:theme xmlns:a="http://schemas.openxmlformats.org/drawingml/2006/main" name="Базис">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Базис</Template>
  <TotalTime>124</TotalTime>
  <Words>1265</Words>
  <Application>Microsoft Office PowerPoint</Application>
  <PresentationFormat>Широкоэкранный</PresentationFormat>
  <Paragraphs>210</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Arial</vt:lpstr>
      <vt:lpstr>Arial Black</vt:lpstr>
      <vt:lpstr>Corbel</vt:lpstr>
      <vt:lpstr>Helvetica Neue</vt:lpstr>
      <vt:lpstr>Source Sans Pro</vt:lpstr>
      <vt:lpstr>Times</vt:lpstr>
      <vt:lpstr>Базис</vt:lpstr>
      <vt:lpstr>Муниципальное учреждение дополнительного образования «Центр эстетического воспитания детей» Республика Мордовия город Саранск  </vt:lpstr>
      <vt:lpstr>Биография художника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Интернет источник: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учреждение дополнительного образования «Центр эстетического воспитания детей» Республика Мордовия город Саранск  </dc:title>
  <dc:creator>Елена</dc:creator>
  <cp:lastModifiedBy>Елена</cp:lastModifiedBy>
  <cp:revision>5</cp:revision>
  <dcterms:created xsi:type="dcterms:W3CDTF">2025-09-22T20:24:07Z</dcterms:created>
  <dcterms:modified xsi:type="dcterms:W3CDTF">2025-09-24T21:01:41Z</dcterms:modified>
</cp:coreProperties>
</file>