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3" r:id="rId4"/>
    <p:sldId id="266" r:id="rId5"/>
    <p:sldId id="267" r:id="rId6"/>
    <p:sldId id="259" r:id="rId7"/>
    <p:sldId id="262" r:id="rId8"/>
    <p:sldId id="264" r:id="rId9"/>
    <p:sldId id="268" r:id="rId10"/>
    <p:sldId id="261" r:id="rId11"/>
    <p:sldId id="265" r:id="rId12"/>
    <p:sldId id="257" r:id="rId13"/>
    <p:sldId id="258" r:id="rId14"/>
    <p:sldId id="270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5AF0C-5086-556A-DCB0-3C4D06D7D6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Духовная жизнь человека и общества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98BC884-3DEC-F673-F3DD-A9E7025339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10 </a:t>
            </a:r>
            <a:r>
              <a:rPr lang="ru-RU" dirty="0"/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163227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E5520-1890-EFA2-5225-F1744817C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53" y="672183"/>
            <a:ext cx="8534400" cy="1507067"/>
          </a:xfrm>
        </p:spPr>
        <p:txBody>
          <a:bodyPr/>
          <a:lstStyle/>
          <a:p>
            <a:r>
              <a:rPr lang="ru-RU" dirty="0">
                <a:latin typeface="Times New Roman" pitchFamily="16" charset="0"/>
                <a:cs typeface="Times New Roman" pitchFamily="16" charset="0"/>
              </a:rPr>
              <a:t>Духовная жизнь общества</a:t>
            </a:r>
            <a:br>
              <a:rPr lang="ru-RU" dirty="0">
                <a:latin typeface="Times New Roman" pitchFamily="16" charset="0"/>
                <a:cs typeface="Times New Roman" pitchFamily="16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C7B153-2A63-0499-FD5B-B422545A5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817016"/>
            <a:ext cx="8534400" cy="3615267"/>
          </a:xfrm>
        </p:spPr>
        <p:txBody>
          <a:bodyPr>
            <a:normAutofit/>
          </a:bodyPr>
          <a:lstStyle/>
          <a:p>
            <a:r>
              <a:rPr lang="ru-RU" sz="3000" dirty="0">
                <a:solidFill>
                  <a:schemeClr val="tx1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область бытия, в которой объективная реальность дается людям не в форме противостоящей предметной деятельности, а как реальность, присутствующая в самом человеке, являющаяся неотъемлемой частью его личности</a:t>
            </a:r>
            <a:endParaRPr lang="ru-RU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33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782216-2FE9-8C45-1F5E-0A6BD0E91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Компоненты </a:t>
            </a:r>
            <a:r>
              <a:rPr lang="ru-RU" b="1" dirty="0" err="1"/>
              <a:t>духовнй</a:t>
            </a:r>
            <a:r>
              <a:rPr lang="ru-RU" b="1" dirty="0"/>
              <a:t> сферы</a:t>
            </a:r>
            <a:br>
              <a:rPr lang="ru-RU" b="1" dirty="0"/>
            </a:br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64D5D3F-8E6F-F4D4-569C-4DC8B855E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58" y="334505"/>
            <a:ext cx="10944930" cy="610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22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8E3E2-E86C-4C3D-602B-AC1FCFF1D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334" y="518647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6" charset="0"/>
                <a:cs typeface="Times New Roman" pitchFamily="16" charset="0"/>
              </a:rPr>
              <a:t>Структура духовной жизни общества</a:t>
            </a:r>
            <a:br>
              <a:rPr lang="ru-RU" dirty="0">
                <a:latin typeface="Times New Roman" pitchFamily="16" charset="0"/>
                <a:cs typeface="Times New Roman" pitchFamily="16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A5ED7C-80AC-DC0C-FF48-B410BB245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621366"/>
            <a:ext cx="9986930" cy="3615267"/>
          </a:xfrm>
        </p:spPr>
        <p:txBody>
          <a:bodyPr/>
          <a:lstStyle/>
          <a:p>
            <a:pPr>
              <a:spcBef>
                <a:spcPts val="700"/>
              </a:spcBef>
              <a:buClr>
                <a:srgbClr val="FFFFCC"/>
              </a:buClr>
              <a:buSzPct val="75000"/>
              <a:buFont typeface="Wingdings" charset="2"/>
              <a:buChar char=""/>
            </a:pPr>
            <a:r>
              <a:rPr lang="ru-RU" sz="3600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Духовные потребности.</a:t>
            </a:r>
          </a:p>
          <a:p>
            <a:pPr>
              <a:spcBef>
                <a:spcPts val="700"/>
              </a:spcBef>
              <a:buClr>
                <a:srgbClr val="FFFFCC"/>
              </a:buClr>
              <a:buSzPct val="75000"/>
              <a:buFont typeface="Wingdings" charset="2"/>
              <a:buChar char=""/>
            </a:pPr>
            <a:r>
              <a:rPr lang="ru-RU" sz="3600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Духовная деятельность (духовное производство).</a:t>
            </a:r>
          </a:p>
          <a:p>
            <a:pPr>
              <a:spcBef>
                <a:spcPts val="700"/>
              </a:spcBef>
              <a:buClr>
                <a:srgbClr val="FFFFCC"/>
              </a:buClr>
              <a:buSzPct val="75000"/>
              <a:buFont typeface="Wingdings" charset="2"/>
              <a:buChar char=""/>
            </a:pPr>
            <a:r>
              <a:rPr lang="ru-RU" sz="3600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Духовные блага (ценности).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380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EF4959-24C9-FA3F-3CE2-1284E4837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0" y="358392"/>
            <a:ext cx="10986173" cy="1507067"/>
          </a:xfrm>
        </p:spPr>
        <p:txBody>
          <a:bodyPr>
            <a:noAutofit/>
          </a:bodyPr>
          <a:lstStyle/>
          <a:p>
            <a:r>
              <a:rPr lang="ru-RU" sz="2000" b="1" dirty="0"/>
              <a:t>Духовные потребности</a:t>
            </a:r>
            <a:r>
              <a:rPr lang="ru-RU" sz="2000" dirty="0"/>
              <a:t>  — это </a:t>
            </a:r>
            <a:r>
              <a:rPr lang="ru-RU" sz="2000" b="1" dirty="0"/>
              <a:t>потребности в познании окружающего мира и самопознании, в творческой деятельности и самореализации</a:t>
            </a:r>
            <a:r>
              <a:rPr lang="ru-RU" sz="2000" dirty="0"/>
              <a:t>, которые необходимы для нормального развития человеческой индивидуальности.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7D986B-2313-8752-657D-9ED26B7DA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1468224"/>
            <a:ext cx="10561965" cy="45083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</a:rPr>
              <a:t>Особенности духовных потребностей</a:t>
            </a:r>
            <a:r>
              <a:rPr lang="ru-RU" sz="2400" dirty="0">
                <a:solidFill>
                  <a:schemeClr val="tx1"/>
                </a:solidFill>
              </a:rPr>
              <a:t>:</a:t>
            </a:r>
          </a:p>
          <a:p>
            <a:r>
              <a:rPr lang="ru-RU" sz="2400" dirty="0">
                <a:solidFill>
                  <a:schemeClr val="tx1"/>
                </a:solidFill>
              </a:rPr>
              <a:t>возникают в сознании индивида</a:t>
            </a:r>
          </a:p>
          <a:p>
            <a:r>
              <a:rPr lang="ru-RU" sz="2400" dirty="0">
                <a:solidFill>
                  <a:schemeClr val="tx1"/>
                </a:solidFill>
              </a:rPr>
              <a:t>имеют возможность выбора удовлетворения;</a:t>
            </a:r>
          </a:p>
          <a:p>
            <a:r>
              <a:rPr lang="ru-RU" sz="2400" dirty="0">
                <a:solidFill>
                  <a:schemeClr val="tx1"/>
                </a:solidFill>
              </a:rPr>
              <a:t>носят относительный характер важности: качество жизни без них может ухудшиться, но к гибели не приведёт;</a:t>
            </a:r>
          </a:p>
          <a:p>
            <a:r>
              <a:rPr lang="ru-RU" sz="2400" dirty="0">
                <a:solidFill>
                  <a:schemeClr val="tx1"/>
                </a:solidFill>
              </a:rPr>
              <a:t>имеют бескорыстный характер;</a:t>
            </a:r>
          </a:p>
          <a:p>
            <a:r>
              <a:rPr lang="ru-RU" sz="2400" dirty="0">
                <a:solidFill>
                  <a:schemeClr val="tx1"/>
                </a:solidFill>
              </a:rPr>
              <a:t>не ограничены временным промежутком, долгосрочные.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9230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8D9BFD-606F-CCDD-FE6C-8C9184A11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83" y="330111"/>
            <a:ext cx="8534400" cy="1507067"/>
          </a:xfrm>
        </p:spPr>
        <p:txBody>
          <a:bodyPr/>
          <a:lstStyle/>
          <a:p>
            <a:r>
              <a:rPr lang="ru-RU" b="1" dirty="0"/>
              <a:t>Признаки духовной деятельности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8CDF64-FBC2-B771-893A-2C316140A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82" y="1405556"/>
            <a:ext cx="10968673" cy="464645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sz="2400" dirty="0">
                <a:solidFill>
                  <a:schemeClr val="tx1"/>
                </a:solidFill>
              </a:rPr>
              <a:t>направлена на удовлетворение духовных (идеальных) потребностей человека;</a:t>
            </a:r>
          </a:p>
          <a:p>
            <a:r>
              <a:rPr lang="ru-RU" sz="2400" dirty="0">
                <a:solidFill>
                  <a:schemeClr val="tx1"/>
                </a:solidFill>
              </a:rPr>
              <a:t>отражается на внутренних качествах человека;</a:t>
            </a:r>
          </a:p>
          <a:p>
            <a:r>
              <a:rPr lang="ru-RU" sz="2400" dirty="0">
                <a:solidFill>
                  <a:schemeClr val="tx1"/>
                </a:solidFill>
              </a:rPr>
              <a:t>оценивается субъективно;</a:t>
            </a:r>
          </a:p>
          <a:p>
            <a:r>
              <a:rPr lang="ru-RU" sz="2400" dirty="0">
                <a:solidFill>
                  <a:schemeClr val="tx1"/>
                </a:solidFill>
              </a:rPr>
              <a:t>строится на идеалах;</a:t>
            </a:r>
          </a:p>
          <a:p>
            <a:r>
              <a:rPr lang="ru-RU" sz="2400" dirty="0">
                <a:solidFill>
                  <a:schemeClr val="tx1"/>
                </a:solidFill>
              </a:rPr>
              <a:t>позволяет сочетать материальную форму и нематериальные идеи, ценности, эмоции.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746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6F1905D-9C20-EF0E-97D2-B5A8EA5D5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219" y="1524786"/>
            <a:ext cx="11193561" cy="36152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>
                <a:solidFill>
                  <a:schemeClr val="tx1"/>
                </a:solidFill>
              </a:rPr>
              <a:t>Среди </a:t>
            </a:r>
            <a:r>
              <a:rPr lang="ru-RU" sz="2200" b="1" dirty="0">
                <a:solidFill>
                  <a:schemeClr val="tx1"/>
                </a:solidFill>
              </a:rPr>
              <a:t>разновидностей духовной деятельности</a:t>
            </a:r>
            <a:r>
              <a:rPr lang="ru-RU" sz="2200" dirty="0">
                <a:solidFill>
                  <a:schemeClr val="tx1"/>
                </a:solidFill>
              </a:rPr>
              <a:t> по её целям выделяют:</a:t>
            </a:r>
          </a:p>
          <a:p>
            <a:r>
              <a:rPr lang="ru-RU" sz="2200" dirty="0">
                <a:solidFill>
                  <a:schemeClr val="tx1"/>
                </a:solidFill>
              </a:rPr>
              <a:t>познавательную (направлена на получение знаний об окружающем мире);</a:t>
            </a:r>
          </a:p>
          <a:p>
            <a:r>
              <a:rPr lang="ru-RU" sz="2200" dirty="0">
                <a:solidFill>
                  <a:schemeClr val="tx1"/>
                </a:solidFill>
              </a:rPr>
              <a:t>прогностическую (направлена на предсказание и планирование будущего);</a:t>
            </a:r>
          </a:p>
          <a:p>
            <a:r>
              <a:rPr lang="ru-RU" sz="2200" dirty="0">
                <a:solidFill>
                  <a:schemeClr val="tx1"/>
                </a:solidFill>
              </a:rPr>
              <a:t>ценностно-ориентировочную (направлена на нравственную оценку и формирование духовных ценностей).</a:t>
            </a:r>
          </a:p>
          <a:p>
            <a:pPr marL="0" indent="0">
              <a:buNone/>
            </a:pPr>
            <a:r>
              <a:rPr lang="ru-RU" sz="2200" dirty="0">
                <a:solidFill>
                  <a:schemeClr val="tx1"/>
                </a:solidFill>
              </a:rPr>
              <a:t> </a:t>
            </a:r>
          </a:p>
          <a:p>
            <a:pPr marL="0" indent="0">
              <a:buNone/>
            </a:pPr>
            <a:r>
              <a:rPr lang="ru-RU" sz="2200" b="1" dirty="0">
                <a:solidFill>
                  <a:schemeClr val="tx1"/>
                </a:solidFill>
              </a:rPr>
              <a:t>В зависимости от профессионализма</a:t>
            </a:r>
            <a:r>
              <a:rPr lang="ru-RU" sz="2200" dirty="0">
                <a:solidFill>
                  <a:schemeClr val="tx1"/>
                </a:solidFill>
              </a:rPr>
              <a:t> субъектов выделяют:</a:t>
            </a:r>
          </a:p>
          <a:p>
            <a:r>
              <a:rPr lang="ru-RU" sz="2200" dirty="0">
                <a:solidFill>
                  <a:schemeClr val="tx1"/>
                </a:solidFill>
              </a:rPr>
              <a:t>специализированную духовную деятельность (требует углублённых знаний и навыков, организуется в специализированных учреждениях культуры);</a:t>
            </a:r>
          </a:p>
          <a:p>
            <a:r>
              <a:rPr lang="ru-RU" sz="2200" dirty="0">
                <a:solidFill>
                  <a:schemeClr val="tx1"/>
                </a:solidFill>
              </a:rPr>
              <a:t>неспециализированную духовную деятельность (осуществляется любыми членами общества, не требует профессионального образования).</a:t>
            </a:r>
          </a:p>
          <a:p>
            <a:endParaRPr lang="ru-R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356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9B96554-6047-5612-E8C6-E51240B3F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1154536" cy="472518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100" dirty="0">
                <a:solidFill>
                  <a:schemeClr val="tx1"/>
                </a:solidFill>
              </a:rPr>
              <a:t>Духовная деятельность осуществляется в процессе творчества в таких </a:t>
            </a:r>
            <a:r>
              <a:rPr lang="ru-RU" sz="3100" b="1" dirty="0">
                <a:solidFill>
                  <a:schemeClr val="tx1"/>
                </a:solidFill>
              </a:rPr>
              <a:t>формах общественного сознания</a:t>
            </a:r>
            <a:r>
              <a:rPr lang="ru-RU" sz="3100" dirty="0">
                <a:solidFill>
                  <a:schemeClr val="tx1"/>
                </a:solidFill>
              </a:rPr>
              <a:t>, как:</a:t>
            </a:r>
          </a:p>
          <a:p>
            <a:r>
              <a:rPr lang="ru-RU" sz="3100" dirty="0">
                <a:solidFill>
                  <a:schemeClr val="tx1"/>
                </a:solidFill>
              </a:rPr>
              <a:t>искусство;</a:t>
            </a:r>
          </a:p>
          <a:p>
            <a:r>
              <a:rPr lang="ru-RU" sz="3100" dirty="0">
                <a:solidFill>
                  <a:schemeClr val="tx1"/>
                </a:solidFill>
              </a:rPr>
              <a:t>образование;</a:t>
            </a:r>
          </a:p>
          <a:p>
            <a:r>
              <a:rPr lang="ru-RU" sz="3100" dirty="0">
                <a:solidFill>
                  <a:schemeClr val="tx1"/>
                </a:solidFill>
              </a:rPr>
              <a:t>наука;</a:t>
            </a:r>
          </a:p>
          <a:p>
            <a:r>
              <a:rPr lang="ru-RU" sz="3100" dirty="0">
                <a:solidFill>
                  <a:schemeClr val="tx1"/>
                </a:solidFill>
              </a:rPr>
              <a:t>религия;</a:t>
            </a:r>
          </a:p>
          <a:p>
            <a:r>
              <a:rPr lang="ru-RU" sz="3100" dirty="0">
                <a:solidFill>
                  <a:schemeClr val="tx1"/>
                </a:solidFill>
              </a:rPr>
              <a:t>мораль;</a:t>
            </a:r>
          </a:p>
          <a:p>
            <a:r>
              <a:rPr lang="ru-RU" sz="3100" dirty="0">
                <a:solidFill>
                  <a:schemeClr val="tx1"/>
                </a:solidFill>
              </a:rPr>
              <a:t>философия;</a:t>
            </a:r>
          </a:p>
          <a:p>
            <a:r>
              <a:rPr lang="ru-RU" sz="3100" dirty="0">
                <a:solidFill>
                  <a:schemeClr val="tx1"/>
                </a:solidFill>
              </a:rPr>
              <a:t>мифы.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945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6D2AC4-D7DD-CEB8-1F1C-D9B673490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955" y="264124"/>
            <a:ext cx="11231269" cy="1507067"/>
          </a:xfrm>
        </p:spPr>
        <p:txBody>
          <a:bodyPr>
            <a:noAutofit/>
          </a:bodyPr>
          <a:lstStyle/>
          <a:p>
            <a:r>
              <a:rPr lang="ru-RU" sz="2800" b="1" dirty="0"/>
              <a:t>Духовные блага (ценности)</a:t>
            </a:r>
            <a:r>
              <a:rPr lang="ru-RU" sz="2800" dirty="0"/>
              <a:t>  — это одобряемые и принимаемые обществом идеи о важном и значимом для человека. 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AC29CB-4203-93C4-3228-2D8F05EA6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907" y="1913597"/>
            <a:ext cx="10920185" cy="4383508"/>
          </a:xfrm>
        </p:spPr>
        <p:txBody>
          <a:bodyPr>
            <a:noAutofit/>
          </a:bodyPr>
          <a:lstStyle/>
          <a:p>
            <a:r>
              <a:rPr lang="ru-RU" sz="2600" b="1" dirty="0">
                <a:solidFill>
                  <a:schemeClr val="tx1"/>
                </a:solidFill>
              </a:rPr>
              <a:t>Виды духовных ценностей:</a:t>
            </a:r>
          </a:p>
          <a:p>
            <a:r>
              <a:rPr lang="ru-RU" sz="2600" b="1" dirty="0">
                <a:solidFill>
                  <a:schemeClr val="tx1"/>
                </a:solidFill>
              </a:rPr>
              <a:t>философские (прошлое и будущее, судьба, память);</a:t>
            </a:r>
          </a:p>
          <a:p>
            <a:r>
              <a:rPr lang="ru-RU" sz="2600" b="1" dirty="0">
                <a:solidFill>
                  <a:schemeClr val="tx1"/>
                </a:solidFill>
              </a:rPr>
              <a:t>нравственные (гуманизм, добро, милосердие, справедливость, честь);</a:t>
            </a:r>
          </a:p>
          <a:p>
            <a:r>
              <a:rPr lang="ru-RU" sz="2600" b="1" dirty="0">
                <a:solidFill>
                  <a:schemeClr val="tx1"/>
                </a:solidFill>
              </a:rPr>
              <a:t>эстетические (красота, гармония);</a:t>
            </a:r>
          </a:p>
          <a:p>
            <a:r>
              <a:rPr lang="ru-RU" sz="2600" b="1" dirty="0">
                <a:solidFill>
                  <a:schemeClr val="tx1"/>
                </a:solidFill>
              </a:rPr>
              <a:t>религиозные (вера, прощение, смирение).</a:t>
            </a:r>
          </a:p>
          <a:p>
            <a:pPr marL="0" indent="0">
              <a:buNone/>
            </a:pPr>
            <a:r>
              <a:rPr lang="ru-RU" sz="2600" dirty="0">
                <a:solidFill>
                  <a:schemeClr val="tx1"/>
                </a:solidFill>
              </a:rPr>
              <a:t>Духовные блага не имеют физических свойств, в отличие от материальных. Они обогащают жизнь смыслом и придают ей значение.</a:t>
            </a:r>
          </a:p>
          <a:p>
            <a:pPr marL="0" indent="0">
              <a:buNone/>
            </a:pPr>
            <a:r>
              <a:rPr lang="ru-RU" sz="2400" u="sng" dirty="0">
                <a:solidFill>
                  <a:schemeClr val="tx1"/>
                </a:solidFill>
              </a:rPr>
              <a:t>Духовные ценности изучаются наукой </a:t>
            </a:r>
            <a:r>
              <a:rPr lang="ru-RU" sz="2400" b="1" u="sng" dirty="0">
                <a:solidFill>
                  <a:schemeClr val="tx1"/>
                </a:solidFill>
              </a:rPr>
              <a:t>аксиологией</a:t>
            </a:r>
            <a:endParaRPr lang="ru-RU" sz="2400" u="sng" dirty="0">
              <a:solidFill>
                <a:schemeClr val="tx1"/>
              </a:solidFill>
            </a:endParaRP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983269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990E9D-3A88-B95A-10F7-643CB3901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029" y="118531"/>
            <a:ext cx="8534400" cy="1507067"/>
          </a:xfrm>
        </p:spPr>
        <p:txBody>
          <a:bodyPr/>
          <a:lstStyle/>
          <a:p>
            <a:r>
              <a:rPr lang="ru-RU" dirty="0"/>
              <a:t>Культура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1C9755-6091-B140-6A47-BA7D5A9AC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1625598"/>
            <a:ext cx="8534400" cy="3615267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600"/>
              </a:spcBef>
              <a:buClrTx/>
              <a:buSzPct val="75000"/>
              <a:buFontTx/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1. </a:t>
            </a:r>
            <a:r>
              <a:rPr lang="ru-RU" sz="2800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Слово «Культура» </a:t>
            </a:r>
            <a:r>
              <a:rPr lang="en-US" sz="2800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(</a:t>
            </a:r>
            <a:r>
              <a:rPr lang="ru-RU" sz="2800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от лат. </a:t>
            </a:r>
            <a:r>
              <a:rPr lang="en-US" sz="2800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Cultura- </a:t>
            </a:r>
            <a:r>
              <a:rPr lang="ru-RU" sz="2800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возделывание, воспитание, образование) в наиболее широком смысле означает все созданное  человеком- это сотворенная человеком «вторая природа»</a:t>
            </a:r>
          </a:p>
          <a:p>
            <a:pPr>
              <a:lnSpc>
                <a:spcPct val="80000"/>
              </a:lnSpc>
              <a:spcBef>
                <a:spcPts val="600"/>
              </a:spcBef>
              <a:buClrTx/>
              <a:buSzPct val="75000"/>
              <a:buFontTx/>
              <a:buNone/>
            </a:pPr>
            <a:endParaRPr lang="ru-RU" sz="2800" dirty="0">
              <a:solidFill>
                <a:schemeClr val="tx1"/>
              </a:solidFill>
              <a:latin typeface="Times New Roman" pitchFamily="16" charset="0"/>
              <a:cs typeface="Times New Roman" pitchFamily="16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ClrTx/>
              <a:buSzPct val="75000"/>
              <a:buFontTx/>
              <a:buNone/>
            </a:pPr>
            <a:r>
              <a:rPr lang="ru-RU" sz="2800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2. «Культура»- все виды преобразовательной деятельности человека, а также ее результаты - совокупность материальных и духовных ценностей, созданных человеком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670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AF3008E-CB4A-9AFA-AE9B-D7B343DF2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800"/>
            <a:ext cx="9006543" cy="4555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b="1" dirty="0">
                <a:solidFill>
                  <a:schemeClr val="tx1"/>
                </a:solidFill>
              </a:rPr>
              <a:t>Первичными элементами</a:t>
            </a:r>
            <a:r>
              <a:rPr lang="ru-RU" sz="3000" dirty="0">
                <a:solidFill>
                  <a:schemeClr val="tx1"/>
                </a:solidFill>
              </a:rPr>
              <a:t> культуры являются:</a:t>
            </a:r>
          </a:p>
          <a:p>
            <a:r>
              <a:rPr lang="ru-RU" sz="3000" dirty="0">
                <a:solidFill>
                  <a:schemeClr val="tx1"/>
                </a:solidFill>
              </a:rPr>
              <a:t>символы;</a:t>
            </a:r>
          </a:p>
          <a:p>
            <a:r>
              <a:rPr lang="ru-RU" sz="3000" dirty="0">
                <a:solidFill>
                  <a:schemeClr val="tx1"/>
                </a:solidFill>
              </a:rPr>
              <a:t>герои (образы);</a:t>
            </a:r>
          </a:p>
          <a:p>
            <a:r>
              <a:rPr lang="ru-RU" sz="3000" dirty="0">
                <a:solidFill>
                  <a:schemeClr val="tx1"/>
                </a:solidFill>
              </a:rPr>
              <a:t>ритуалы;</a:t>
            </a:r>
          </a:p>
          <a:p>
            <a:r>
              <a:rPr lang="ru-RU" sz="3000" dirty="0">
                <a:solidFill>
                  <a:schemeClr val="tx1"/>
                </a:solidFill>
              </a:rPr>
              <a:t>духовные ценности.</a:t>
            </a:r>
          </a:p>
          <a:p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325540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0FD0BE-70C4-3C08-7655-66CC3C992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15DBE2D-2DF8-A047-E905-AA0CF30BD3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25" y="191310"/>
            <a:ext cx="10568761" cy="602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265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BF7EE5-9F6A-FEEC-CD15-3AE6C6256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39" y="0"/>
            <a:ext cx="8534400" cy="1507067"/>
          </a:xfrm>
        </p:spPr>
        <p:txBody>
          <a:bodyPr/>
          <a:lstStyle/>
          <a:p>
            <a:r>
              <a:rPr lang="ru-RU" dirty="0">
                <a:latin typeface="Times New Roman" pitchFamily="16" charset="0"/>
                <a:cs typeface="Times New Roman" pitchFamily="16" charset="0"/>
              </a:rPr>
              <a:t>Функции культуры</a:t>
            </a:r>
            <a:r>
              <a:rPr lang="ru-RU" dirty="0">
                <a:solidFill>
                  <a:srgbClr val="B2B2B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br>
              <a:rPr lang="ru-RU" dirty="0">
                <a:solidFill>
                  <a:srgbClr val="B2B2B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51B657-CE4B-C3AE-1B68-916EF96AD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474" y="914400"/>
            <a:ext cx="11312442" cy="558066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Clr>
                <a:srgbClr val="FFFFCC"/>
              </a:buClr>
              <a:buSzPct val="75000"/>
              <a:buFont typeface="Wingdings" charset="2"/>
              <a:buChar char=""/>
            </a:pPr>
            <a:r>
              <a:rPr lang="ru-RU" sz="2400" b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Познавательная.</a:t>
            </a:r>
            <a:r>
              <a:rPr lang="ru-RU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 </a:t>
            </a:r>
          </a:p>
          <a:p>
            <a:pPr>
              <a:lnSpc>
                <a:spcPct val="80000"/>
              </a:lnSpc>
              <a:spcBef>
                <a:spcPts val="600"/>
              </a:spcBef>
              <a:buClrTx/>
              <a:buSzPct val="75000"/>
              <a:buFontTx/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Формирование целостного представления о народе, стране, эпохе.</a:t>
            </a:r>
          </a:p>
          <a:p>
            <a:pPr>
              <a:lnSpc>
                <a:spcPct val="80000"/>
              </a:lnSpc>
              <a:spcBef>
                <a:spcPts val="700"/>
              </a:spcBef>
              <a:buClr>
                <a:srgbClr val="FFFFCC"/>
              </a:buClr>
              <a:buSzPct val="75000"/>
              <a:buFont typeface="Wingdings" charset="2"/>
              <a:buChar char=""/>
            </a:pPr>
            <a:r>
              <a:rPr lang="ru-RU" sz="2400" b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Оценочная.</a:t>
            </a:r>
          </a:p>
          <a:p>
            <a:pPr>
              <a:lnSpc>
                <a:spcPct val="80000"/>
              </a:lnSpc>
              <a:spcBef>
                <a:spcPts val="600"/>
              </a:spcBef>
              <a:buClrTx/>
              <a:buSzPct val="75000"/>
              <a:buFontTx/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Осуществление   дифференциации   ценностей, обогащение традиций.</a:t>
            </a:r>
          </a:p>
          <a:p>
            <a:pPr>
              <a:lnSpc>
                <a:spcPct val="80000"/>
              </a:lnSpc>
              <a:spcBef>
                <a:spcPts val="700"/>
              </a:spcBef>
              <a:buClr>
                <a:srgbClr val="FFFFCC"/>
              </a:buClr>
              <a:buSzPct val="75000"/>
              <a:buFont typeface="Wingdings" charset="2"/>
              <a:buChar char=""/>
            </a:pPr>
            <a:r>
              <a:rPr lang="ru-RU" sz="2400" b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Регулятивная (нормативная). </a:t>
            </a:r>
          </a:p>
          <a:p>
            <a:pPr>
              <a:lnSpc>
                <a:spcPct val="80000"/>
              </a:lnSpc>
              <a:spcBef>
                <a:spcPts val="600"/>
              </a:spcBef>
              <a:buClrTx/>
              <a:buSzPct val="75000"/>
              <a:buFontTx/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Формирование системы норм и требований общества ко всем индивидам во всех областях жизни и деятельности (нормы морали, права, поведения).</a:t>
            </a:r>
          </a:p>
          <a:p>
            <a:pPr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75000"/>
              <a:buFont typeface="Wingdings" charset="2"/>
              <a:buChar char=""/>
            </a:pPr>
            <a:r>
              <a:rPr lang="ru-RU" sz="2400" b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Информативная.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SzPct val="75000"/>
              <a:buFontTx/>
              <a:buNone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imes New Roman" pitchFamily="16" charset="0"/>
                <a:cs typeface="Times New Roman" pitchFamily="16" charset="0"/>
              </a:rPr>
              <a:t>Осуществление передачи и обмена знаниями, ценностями и опытом предшествующих поколений.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>
                <a:srgbClr val="FFFFCC"/>
              </a:buClr>
              <a:buSzPct val="75000"/>
              <a:buFont typeface="Wingdings" charset="2"/>
              <a:buChar char=""/>
            </a:pPr>
            <a:r>
              <a:rPr lang="ru-RU" sz="2400" b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Коммуникативная.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imes New Roman" pitchFamily="16" charset="0"/>
                <a:cs typeface="Times New Roman" pitchFamily="16" charset="0"/>
              </a:rPr>
              <a:t> 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SzPct val="75000"/>
              <a:buFontTx/>
              <a:buNone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imes New Roman" pitchFamily="16" charset="0"/>
                <a:cs typeface="Times New Roman" pitchFamily="16" charset="0"/>
              </a:rPr>
              <a:t>Сохранение, передача и тиражирование культурных ценностей; развитие и совершенствование личности через общение.</a:t>
            </a:r>
          </a:p>
          <a:p>
            <a:pPr>
              <a:lnSpc>
                <a:spcPct val="90000"/>
              </a:lnSpc>
              <a:spcBef>
                <a:spcPts val="700"/>
              </a:spcBef>
              <a:buClr>
                <a:srgbClr val="FFFFCC"/>
              </a:buClr>
              <a:buSzPct val="75000"/>
              <a:buFont typeface="Wingdings" charset="2"/>
              <a:buChar char=""/>
            </a:pPr>
            <a:r>
              <a:rPr lang="ru-RU" sz="2400" b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Социализации.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SzPct val="75000"/>
              <a:buFontTx/>
              <a:buNone/>
            </a:pP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imes New Roman" pitchFamily="16" charset="0"/>
                <a:cs typeface="Times New Roman" pitchFamily="16" charset="0"/>
              </a:rPr>
              <a:t> Усвоение индивидом системы знаний, норм, ценностей, приучение к социальным ролям, нормативному поведению.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5542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CA021-823A-5FA2-FA85-C80BC409F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13295"/>
            <a:ext cx="8534400" cy="1507067"/>
          </a:xfrm>
        </p:spPr>
        <p:txBody>
          <a:bodyPr/>
          <a:lstStyle/>
          <a:p>
            <a:pPr algn="ctr"/>
            <a:r>
              <a:rPr lang="ru-RU" dirty="0"/>
              <a:t>ЧЕЛОВЕК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D4AB163-0BAC-F6D2-4D35-4D73D6FF6D15}"/>
              </a:ext>
            </a:extLst>
          </p:cNvPr>
          <p:cNvSpPr txBox="1">
            <a:spLocks/>
          </p:cNvSpPr>
          <p:nvPr/>
        </p:nvSpPr>
        <p:spPr>
          <a:xfrm>
            <a:off x="719579" y="1772013"/>
            <a:ext cx="5134466" cy="90668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 err="1"/>
              <a:t>творЕц</a:t>
            </a:r>
            <a:r>
              <a:rPr lang="ru-RU" dirty="0"/>
              <a:t>, </a:t>
            </a:r>
            <a:r>
              <a:rPr lang="ru-RU" dirty="0" err="1"/>
              <a:t>создателЬ</a:t>
            </a:r>
            <a:r>
              <a:rPr lang="ru-RU" dirty="0"/>
              <a:t> культуры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3E1D5B0-380B-A975-01F6-7D152754C32B}"/>
              </a:ext>
            </a:extLst>
          </p:cNvPr>
          <p:cNvSpPr txBox="1">
            <a:spLocks/>
          </p:cNvSpPr>
          <p:nvPr/>
        </p:nvSpPr>
        <p:spPr>
          <a:xfrm>
            <a:off x="6096000" y="1526916"/>
            <a:ext cx="5134466" cy="90668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/>
              <a:t>продукт</a:t>
            </a:r>
            <a:r>
              <a:rPr lang="ru-RU" dirty="0"/>
              <a:t> культуры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39876F5F-DAC1-33BA-77B0-36312AAB123F}"/>
              </a:ext>
            </a:extLst>
          </p:cNvPr>
          <p:cNvCxnSpPr/>
          <p:nvPr/>
        </p:nvCxnSpPr>
        <p:spPr>
          <a:xfrm flipH="1">
            <a:off x="4355184" y="1291472"/>
            <a:ext cx="810705" cy="2262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20A8D4EB-6C1A-A9B7-2B91-D1B9794165D1}"/>
              </a:ext>
            </a:extLst>
          </p:cNvPr>
          <p:cNvCxnSpPr>
            <a:cxnSpLocks/>
          </p:cNvCxnSpPr>
          <p:nvPr/>
        </p:nvCxnSpPr>
        <p:spPr>
          <a:xfrm>
            <a:off x="6909847" y="1216058"/>
            <a:ext cx="708583" cy="3108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06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CBC24F-1B53-6DE2-6883-B12EB1F62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DBBADE-47CF-BC70-A017-FD92366B5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3DD0517-23B3-EE7B-F022-1D94B1C87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73" y="225653"/>
            <a:ext cx="11428429" cy="642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326444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31</TotalTime>
  <Words>544</Words>
  <Application>Microsoft Office PowerPoint</Application>
  <PresentationFormat>Широкоэкранный</PresentationFormat>
  <Paragraphs>72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Times New Roman</vt:lpstr>
      <vt:lpstr>Wingdings</vt:lpstr>
      <vt:lpstr>Wingdings 3</vt:lpstr>
      <vt:lpstr>Сектор</vt:lpstr>
      <vt:lpstr>Духовная жизнь человека и общества</vt:lpstr>
      <vt:lpstr>Духовная жизнь общества </vt:lpstr>
      <vt:lpstr>Компоненты духовнй сферы </vt:lpstr>
      <vt:lpstr>Структура духовной жизни общества </vt:lpstr>
      <vt:lpstr>Духовные потребности  — это потребности в познании окружающего мира и самопознании, в творческой деятельности и самореализации, которые необходимы для нормального развития человеческой индивидуальности. </vt:lpstr>
      <vt:lpstr>Признаки духовной деятельности</vt:lpstr>
      <vt:lpstr>Презентация PowerPoint</vt:lpstr>
      <vt:lpstr>Презентация PowerPoint</vt:lpstr>
      <vt:lpstr>Духовные блага (ценности)  — это одобряемые и принимаемые обществом идеи о важном и значимом для человека.  </vt:lpstr>
      <vt:lpstr>Культура</vt:lpstr>
      <vt:lpstr>Презентация PowerPoint</vt:lpstr>
      <vt:lpstr>Презентация PowerPoint</vt:lpstr>
      <vt:lpstr>Функции культуры  </vt:lpstr>
      <vt:lpstr>ЧЕЛОВЕК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Петр Панфилов</dc:creator>
  <cp:lastModifiedBy>Петр Панфилов</cp:lastModifiedBy>
  <cp:revision>2</cp:revision>
  <dcterms:created xsi:type="dcterms:W3CDTF">2025-10-14T10:31:08Z</dcterms:created>
  <dcterms:modified xsi:type="dcterms:W3CDTF">2025-10-14T11:02:36Z</dcterms:modified>
</cp:coreProperties>
</file>