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2" r:id="rId2"/>
    <p:sldId id="260" r:id="rId3"/>
    <p:sldId id="256" r:id="rId4"/>
    <p:sldId id="264" r:id="rId5"/>
    <p:sldId id="263" r:id="rId6"/>
    <p:sldId id="266" r:id="rId7"/>
    <p:sldId id="265" r:id="rId8"/>
    <p:sldId id="267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EDD0"/>
    <a:srgbClr val="DCC76A"/>
    <a:srgbClr val="0C40AA"/>
    <a:srgbClr val="72A0DB"/>
    <a:srgbClr val="712703"/>
    <a:srgbClr val="251B02"/>
    <a:srgbClr val="604703"/>
    <a:srgbClr val="695109"/>
    <a:srgbClr val="F9E1BD"/>
    <a:srgbClr val="EAC48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5878" autoAdjust="0"/>
  </p:normalViewPr>
  <p:slideViewPr>
    <p:cSldViewPr snapToGrid="0">
      <p:cViewPr varScale="1">
        <p:scale>
          <a:sx n="70" d="100"/>
          <a:sy n="70" d="100"/>
        </p:scale>
        <p:origin x="-128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4AF395-861E-4DA7-9B6B-067FF9171148}" type="datetimeFigureOut">
              <a:rPr lang="ru-RU" smtClean="0"/>
              <a:pPr/>
              <a:t>09.12.2018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185D87-083C-4A57-B787-DF23DB77D57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185D87-083C-4A57-B787-DF23DB77D573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09.12.2018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09.12.2018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09.12.2018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09.12.2018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09.12.2018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09.12.2018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09.12.2018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09.12.2018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09.12.2018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09.12.2018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09.12.2018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pPr/>
              <a:t>09.12.2018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7F7FF42C-4B8A-4294-85CA-0B79CCE669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pic>
        <p:nvPicPr>
          <p:cNvPr id="1026" name="Picture 2" descr="C:\Users\Наташа\Desktop\img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1570" y="600500"/>
            <a:ext cx="7547212" cy="56604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9002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7F7FF42C-4B8A-4294-85CA-0B79CCE669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" y="272955"/>
            <a:ext cx="913587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30745" y="1826057"/>
            <a:ext cx="2294545" cy="538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</a:pPr>
            <a:endParaRPr lang="ru-RU" sz="2200" dirty="0">
              <a:latin typeface="Franklin Gothic Medium" panose="020B0603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06951" y="802641"/>
            <a:ext cx="47300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4000" dirty="0">
              <a:ln w="9525">
                <a:noFill/>
              </a:ln>
              <a:latin typeface="Franklin Gothic Demi" panose="020B0703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46077" y="905679"/>
          <a:ext cx="7483522" cy="59283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9325"/>
                <a:gridCol w="6114197"/>
              </a:tblGrid>
              <a:tr h="555843"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Статья 87 УК РФ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alt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 несовершеннолетним, совершившим преступления, могут быть применены  принудительные   меры   воспитательного воздействия либо им может быть назначено наказание, а при освобождении   от   наказания  судом они  могут быть также помещены     в    специальное    учебно-воспитательное учреждение закрытого типа органа управления образованием</a:t>
                      </a:r>
                      <a:endParaRPr lang="ru-RU" dirty="0"/>
                    </a:p>
                  </a:txBody>
                  <a:tcPr/>
                </a:tc>
              </a:tr>
              <a:tr h="97225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Статья 88 УК РФ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80000"/>
                        </a:lnSpc>
                      </a:pPr>
                      <a:r>
                        <a:rPr lang="ru-RU" alt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Виды наказаний, назначаемых несовершеннолетним: </a:t>
                      </a:r>
                      <a:r>
                        <a:rPr lang="ru-RU" alt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штраф;</a:t>
                      </a:r>
                      <a:r>
                        <a:rPr lang="ru-RU" alt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лишение права заниматься определенной деятельностью; обязательные работы;</a:t>
                      </a:r>
                      <a:r>
                        <a:rPr lang="ru-RU" alt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исправительные работы;</a:t>
                      </a:r>
                      <a:r>
                        <a:rPr lang="ru-RU" alt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арест;</a:t>
                      </a:r>
                      <a:r>
                        <a:rPr lang="ru-RU" alt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лишение свободы на определенный срок</a:t>
                      </a:r>
                    </a:p>
                  </a:txBody>
                  <a:tcPr/>
                </a:tc>
              </a:tr>
              <a:tr h="555843">
                <a:tc>
                  <a:txBody>
                    <a:bodyPr/>
                    <a:lstStyle/>
                    <a:p>
                      <a:pPr algn="ctr"/>
                      <a:r>
                        <a:rPr lang="ru-RU" alt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Статья 90 УК РФ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80000"/>
                        </a:lnSpc>
                      </a:pPr>
                      <a:r>
                        <a:rPr lang="ru-RU" alt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1.Несовершеннолетний, совершивший преступление небольшой или средней тяжести, может быть освобожден от уголовной ответственности, если будет признано, что его исправление может быть достигнуто путем применения принудительных мер воспитательного воздействия.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</a:pPr>
                      <a:r>
                        <a:rPr lang="ru-RU" alt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2. Несовершеннолетнему могут быть назначены следующие принудительные меры воспитательного воздействия: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</a:pPr>
                      <a:r>
                        <a:rPr lang="ru-RU" alt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а) предупреждение;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</a:pPr>
                      <a:r>
                        <a:rPr lang="ru-RU" alt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б) передача под надзор родителей или лиц, их заменяющих, либо специализированного государственного органа;</a:t>
                      </a:r>
                    </a:p>
                    <a:p>
                      <a:pPr eaLnBrk="1" hangingPunct="1">
                        <a:lnSpc>
                          <a:spcPct val="80000"/>
                        </a:lnSpc>
                      </a:pPr>
                      <a:r>
                        <a:rPr lang="ru-RU" alt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в) возложение обязанности загладить причиненный вред;</a:t>
                      </a:r>
                    </a:p>
                    <a:p>
                      <a:pPr eaLnBrk="1" hangingPunct="1">
                        <a:lnSpc>
                          <a:spcPct val="80000"/>
                        </a:lnSpc>
                      </a:pPr>
                      <a:r>
                        <a:rPr lang="ru-RU" alt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г) ограничение досуга и установление особых требований к поведению несовершеннолетнего.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9002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D1F62721-FDA7-4D95-A9CF-94E0EDE9A4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12310" y="1141756"/>
            <a:ext cx="6774803" cy="2912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7600"/>
              </a:lnSpc>
            </a:pPr>
            <a:r>
              <a:rPr lang="ru-RU" sz="4800" b="1" dirty="0" smtClean="0">
                <a:ln w="19050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effectLst>
                  <a:glow rad="63500">
                    <a:srgbClr val="F3EDD0"/>
                  </a:glow>
                </a:effectLst>
                <a:latin typeface="Franklin Gothic Demi" panose="020B0703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Уголовная </a:t>
            </a:r>
          </a:p>
          <a:p>
            <a:pPr algn="ctr">
              <a:lnSpc>
                <a:spcPts val="7600"/>
              </a:lnSpc>
            </a:pPr>
            <a:r>
              <a:rPr lang="ru-RU" sz="4800" b="1" dirty="0" smtClean="0">
                <a:ln w="19050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effectLst>
                  <a:glow rad="63500">
                    <a:srgbClr val="F3EDD0"/>
                  </a:glow>
                </a:effectLst>
                <a:latin typeface="Franklin Gothic Demi" panose="020B0703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ответственность </a:t>
            </a:r>
          </a:p>
          <a:p>
            <a:pPr algn="ctr">
              <a:lnSpc>
                <a:spcPts val="7600"/>
              </a:lnSpc>
            </a:pPr>
            <a:r>
              <a:rPr lang="ru-RU" sz="4800" b="1" dirty="0" smtClean="0">
                <a:ln w="19050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effectLst>
                  <a:glow rad="63500">
                    <a:srgbClr val="F3EDD0"/>
                  </a:glow>
                </a:effectLst>
                <a:latin typeface="Franklin Gothic Demi" panose="020B0703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несовершеннолетних</a:t>
            </a:r>
            <a:endParaRPr lang="ru-RU" sz="4800" b="1" dirty="0">
              <a:ln w="19050">
                <a:solidFill>
                  <a:schemeClr val="accent4">
                    <a:lumMod val="60000"/>
                    <a:lumOff val="40000"/>
                  </a:schemeClr>
                </a:solidFill>
              </a:ln>
              <a:effectLst>
                <a:glow rad="63500">
                  <a:srgbClr val="F3EDD0"/>
                </a:glow>
              </a:effectLst>
              <a:latin typeface="Franklin Gothic Demi" panose="020B0703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5361411-693C-436A-95BD-7841958681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46161" y="927249"/>
            <a:ext cx="7369791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728" indent="0" algn="just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Согласно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Конвенции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ребенком (несовершеннолетним) является каждое человеческое существо до достижения им 18 лет (ст. 1 Конвенции). </a:t>
            </a:r>
          </a:p>
          <a:p>
            <a:pPr marL="109728" indent="0" algn="just">
              <a:buNone/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109728" indent="0" algn="just"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Законодательство Российской Федерации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также определяет, что несовершеннолетним человеком считается лицо, которое не достигло возраста восемнадцати лет (Федеральный закон от 24 июня 1999 года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No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120-ФЗ «Об основах системы профилактики безнадзорности и правонарушений несовершеннолетних» 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862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5361411-693C-436A-95BD-7841958681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2050" name="AutoShape 2" descr="https://cf.ppt-online.org/files/slide/x/x09gUZkFyhTt4swuzQX28SiOHL6RqemDrjdlGV/slide-1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46162" y="1460522"/>
            <a:ext cx="7424382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Убийство</a:t>
            </a: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Умышленное причинение тяжкого, среднего вреда здоровью</a:t>
            </a: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Похищение человека</a:t>
            </a: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Изнасилование</a:t>
            </a: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Кража, разбой, вымогательство</a:t>
            </a: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Умышленное уничтожение или повреждение чужого имущества</a:t>
            </a: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Неправомерное завладение транспортного средства без цели хищения</a:t>
            </a: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Хулиганство при отягчающих обстоятельствах</a:t>
            </a: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Терроризм</a:t>
            </a: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Вандализм</a:t>
            </a: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Заведомо ложное сообщение об акте терроризма</a:t>
            </a: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Хищение либо вымогательство оружия, боеприпасов</a:t>
            </a: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Хищение либо вымогательство наркотических средств или психотропных веществ</a:t>
            </a:r>
          </a:p>
          <a:p>
            <a:pPr lvl="0" algn="just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Приведение в негодность транспортных средств или путей сообщения</a:t>
            </a: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64273" y="540057"/>
            <a:ext cx="75335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Уголовная ответственность 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наступает с 14 лет за: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862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7F7FF42C-4B8A-4294-85CA-0B79CCE669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46161" y="1164624"/>
            <a:ext cx="7424383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Опорный вопрос №1.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Перечислите виды преступлений, за совершение которых привлекаются лица в возрасте от четырнадцати до шестнадцати лет.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Опорный вопрос №2.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Какие наказания применяются к несовершеннолетним?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Опорный вопрос №3.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Какие правила применяются при разборе преступлений совершенных несовершеннолетними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002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7F7FF42C-4B8A-4294-85CA-0B79CCE669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13037" y="815032"/>
            <a:ext cx="41504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ПРЕСТУПЛЕНИЕ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59239" y="1702137"/>
            <a:ext cx="28182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уголовное, опасное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86146" y="2561947"/>
            <a:ext cx="35781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нарушают, вредят, судят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11664" y="3298925"/>
            <a:ext cx="62590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противоречит требованиям правовых норм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25521" y="4090495"/>
            <a:ext cx="12121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деяние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0020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7F7FF42C-4B8A-4294-85CA-0B79CCE669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961433" y="1029551"/>
            <a:ext cx="7213576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Какие профилактические меры и как следует проводить среди малолетних и несовершеннолетних подростков для предупреждения и против разрастания масштабов преступности?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9" name="AutoShape 3" descr="https://prouchebu.com/wp-content/uploads/2016/01/Leadership-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80" name="Picture 4" descr="C:\Users\Наташа\Desktop\Leadership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83642" y="3371722"/>
            <a:ext cx="4544420" cy="24252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9002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497</TotalTime>
  <Words>381</Words>
  <Application>Microsoft Office PowerPoint</Application>
  <PresentationFormat>Экран (4:3)</PresentationFormat>
  <Paragraphs>48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Наташа</cp:lastModifiedBy>
  <cp:revision>64</cp:revision>
  <dcterms:created xsi:type="dcterms:W3CDTF">2013-11-19T05:52:05Z</dcterms:created>
  <dcterms:modified xsi:type="dcterms:W3CDTF">2018-12-09T18:04:55Z</dcterms:modified>
</cp:coreProperties>
</file>